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1" autoAdjust="0"/>
  </p:normalViewPr>
  <p:slideViewPr>
    <p:cSldViewPr snapToGrid="0">
      <p:cViewPr varScale="1">
        <p:scale>
          <a:sx n="78" d="100"/>
          <a:sy n="78" d="100"/>
        </p:scale>
        <p:origin x="878" y="62"/>
      </p:cViewPr>
      <p:guideLst/>
    </p:cSldViewPr>
  </p:slideViewPr>
  <p:outlineViewPr>
    <p:cViewPr>
      <p:scale>
        <a:sx n="33" d="100"/>
        <a:sy n="33" d="100"/>
      </p:scale>
      <p:origin x="0" y="-1277"/>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1FFA90-8E53-4630-9A73-81A01EC8449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4EB84-DED5-4238-9904-FCD5E775EE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84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1FFA90-8E53-4630-9A73-81A01EC8449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159503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1FFA90-8E53-4630-9A73-81A01EC8449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387687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1FFA90-8E53-4630-9A73-81A01EC8449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137213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FFA90-8E53-4630-9A73-81A01EC8449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4EB84-DED5-4238-9904-FCD5E775EE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33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1FFA90-8E53-4630-9A73-81A01EC8449F}"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384723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1FFA90-8E53-4630-9A73-81A01EC8449F}" type="datetimeFigureOut">
              <a:rPr lang="en-US" smtClean="0"/>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166957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1FFA90-8E53-4630-9A73-81A01EC8449F}" type="datetimeFigureOut">
              <a:rPr lang="en-US" smtClean="0"/>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138905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1FFA90-8E53-4630-9A73-81A01EC8449F}" type="datetimeFigureOut">
              <a:rPr lang="en-US" smtClean="0"/>
              <a:t>7/20/2021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392523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1FFA90-8E53-4630-9A73-81A01EC8449F}" type="datetimeFigureOut">
              <a:rPr lang="en-US" smtClean="0"/>
              <a:t>7/20/2021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24EB84-DED5-4238-9904-FCD5E775EE2A}" type="slidenum">
              <a:rPr lang="en-US" smtClean="0"/>
              <a:t>‹#›</a:t>
            </a:fld>
            <a:endParaRPr lang="en-US"/>
          </a:p>
        </p:txBody>
      </p:sp>
    </p:spTree>
    <p:extLst>
      <p:ext uri="{BB962C8B-B14F-4D97-AF65-F5344CB8AC3E}">
        <p14:creationId xmlns:p14="http://schemas.microsoft.com/office/powerpoint/2010/main" val="52680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FFA90-8E53-4630-9A73-81A01EC8449F}"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389646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1FFA90-8E53-4630-9A73-81A01EC8449F}" type="datetimeFigureOut">
              <a:rPr lang="en-US" smtClean="0"/>
              <a:t>7/20/2021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24EB84-DED5-4238-9904-FCD5E775EE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90204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Activation_function" TargetMode="External"/><Relationship Id="rId2" Type="http://schemas.openxmlformats.org/officeDocument/2006/relationships/hyperlink" Target="http://en.wikipedia.org/wiki/Neural_network"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9272-095C-4E92-BE1C-3AA7210B2457}"/>
              </a:ext>
            </a:extLst>
          </p:cNvPr>
          <p:cNvSpPr>
            <a:spLocks noGrp="1"/>
          </p:cNvSpPr>
          <p:nvPr>
            <p:ph type="ctrTitle"/>
          </p:nvPr>
        </p:nvSpPr>
        <p:spPr/>
        <p:txBody>
          <a:bodyPr>
            <a:normAutofit/>
          </a:bodyPr>
          <a:lstStyle/>
          <a:p>
            <a:r>
              <a:rPr lang="en-US" sz="3600" dirty="0"/>
              <a:t>MACHINE LEARNING</a:t>
            </a:r>
          </a:p>
        </p:txBody>
      </p:sp>
      <p:sp>
        <p:nvSpPr>
          <p:cNvPr id="3" name="Subtitle 2">
            <a:extLst>
              <a:ext uri="{FF2B5EF4-FFF2-40B4-BE49-F238E27FC236}">
                <a16:creationId xmlns:a16="http://schemas.microsoft.com/office/drawing/2014/main" id="{7BC1F308-396B-4043-8202-AB97B50344FF}"/>
              </a:ext>
            </a:extLst>
          </p:cNvPr>
          <p:cNvSpPr>
            <a:spLocks noGrp="1"/>
          </p:cNvSpPr>
          <p:nvPr>
            <p:ph type="subTitle" idx="1"/>
          </p:nvPr>
        </p:nvSpPr>
        <p:spPr/>
        <p:txBody>
          <a:bodyPr/>
          <a:lstStyle/>
          <a:p>
            <a:r>
              <a:rPr lang="en-US" dirty="0"/>
              <a:t>SUPPORT VECTOR MACHINE</a:t>
            </a:r>
          </a:p>
        </p:txBody>
      </p:sp>
    </p:spTree>
    <p:extLst>
      <p:ext uri="{BB962C8B-B14F-4D97-AF65-F5344CB8AC3E}">
        <p14:creationId xmlns:p14="http://schemas.microsoft.com/office/powerpoint/2010/main" val="3870728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2D53C-EF50-46EB-8849-B4E219CC394A}"/>
              </a:ext>
            </a:extLst>
          </p:cNvPr>
          <p:cNvSpPr>
            <a:spLocks noGrp="1"/>
          </p:cNvSpPr>
          <p:nvPr>
            <p:ph idx="1"/>
          </p:nvPr>
        </p:nvSpPr>
        <p:spPr>
          <a:xfrm>
            <a:off x="1143932" y="1417320"/>
            <a:ext cx="10058400" cy="4023360"/>
          </a:xfrm>
        </p:spPr>
        <p:txBody>
          <a:bodyPr/>
          <a:lstStyle/>
          <a:p>
            <a:r>
              <a:rPr lang="en-US" b="1" u="sng" dirty="0">
                <a:solidFill>
                  <a:schemeClr val="tx1"/>
                </a:solidFill>
              </a:rPr>
              <a:t>Sigmoid Kernel</a:t>
            </a:r>
            <a:r>
              <a:rPr lang="en-US" b="1" dirty="0">
                <a:solidFill>
                  <a:schemeClr val="tx1"/>
                </a:solidFill>
              </a:rPr>
              <a:t>: </a:t>
            </a:r>
            <a:r>
              <a:rPr lang="en-US" b="0" i="0" dirty="0">
                <a:solidFill>
                  <a:srgbClr val="333333"/>
                </a:solidFill>
                <a:effectLst/>
              </a:rPr>
              <a:t>The Sigmoid Kernel comes from the </a:t>
            </a:r>
            <a:r>
              <a:rPr lang="en-US" b="0" i="0" u="sng" dirty="0">
                <a:solidFill>
                  <a:srgbClr val="3872B8"/>
                </a:solidFill>
                <a:effectLst/>
                <a:hlinkClick r:id="rId2"/>
              </a:rPr>
              <a:t>Neural Networks</a:t>
            </a:r>
            <a:r>
              <a:rPr lang="en-US" b="0" i="0" dirty="0">
                <a:solidFill>
                  <a:srgbClr val="333333"/>
                </a:solidFill>
                <a:effectLst/>
              </a:rPr>
              <a:t> field, where the bipolar sigmoid function is often used as an </a:t>
            </a:r>
            <a:r>
              <a:rPr lang="en-US" b="0" i="0" u="sng" dirty="0">
                <a:solidFill>
                  <a:srgbClr val="3872B8"/>
                </a:solidFill>
                <a:effectLst/>
                <a:hlinkClick r:id="rId3"/>
              </a:rPr>
              <a:t>activation function</a:t>
            </a:r>
            <a:r>
              <a:rPr lang="en-US" b="0" i="0" dirty="0">
                <a:solidFill>
                  <a:srgbClr val="333333"/>
                </a:solidFill>
                <a:effectLst/>
              </a:rPr>
              <a:t> for artificial neurons.</a:t>
            </a:r>
            <a:endParaRPr lang="en-US" i="0" dirty="0">
              <a:solidFill>
                <a:srgbClr val="333333"/>
              </a:solidFill>
              <a:effectLst/>
            </a:endParaRPr>
          </a:p>
          <a:p>
            <a:endParaRPr lang="en-US" b="1" dirty="0">
              <a:solidFill>
                <a:schemeClr val="tx1"/>
              </a:solidFill>
            </a:endParaRPr>
          </a:p>
          <a:p>
            <a:endParaRPr lang="en-US" b="1" dirty="0">
              <a:solidFill>
                <a:schemeClr val="tx1"/>
              </a:solidFill>
            </a:endParaRPr>
          </a:p>
          <a:p>
            <a:r>
              <a:rPr lang="en-US" b="1" dirty="0">
                <a:solidFill>
                  <a:schemeClr val="tx1"/>
                </a:solidFill>
              </a:rPr>
              <a:t>C and Gamma In SVM : I</a:t>
            </a:r>
            <a:r>
              <a:rPr lang="en-US" dirty="0">
                <a:solidFill>
                  <a:schemeClr val="tx1"/>
                </a:solidFill>
              </a:rPr>
              <a:t>t is a hypermeter which is set before the training model and used to control error.</a:t>
            </a:r>
            <a:endParaRPr lang="en-US" b="1" dirty="0">
              <a:solidFill>
                <a:schemeClr val="tx1"/>
              </a:solidFill>
            </a:endParaRPr>
          </a:p>
        </p:txBody>
      </p:sp>
      <p:pic>
        <p:nvPicPr>
          <p:cNvPr id="3074" name="Picture 2" descr="k(x, y) = tanh (alpha x^T y + c) ">
            <a:extLst>
              <a:ext uri="{FF2B5EF4-FFF2-40B4-BE49-F238E27FC236}">
                <a16:creationId xmlns:a16="http://schemas.microsoft.com/office/drawing/2014/main" id="{175BAFB6-D020-4448-A071-4B2CE2CC9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257" y="2060024"/>
            <a:ext cx="2612571" cy="62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92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4D286-519F-4E30-94EC-D9AAC038C1B2}"/>
              </a:ext>
            </a:extLst>
          </p:cNvPr>
          <p:cNvSpPr>
            <a:spLocks noGrp="1"/>
          </p:cNvSpPr>
          <p:nvPr>
            <p:ph idx="1"/>
          </p:nvPr>
        </p:nvSpPr>
        <p:spPr/>
        <p:txBody>
          <a:bodyPr/>
          <a:lstStyle/>
          <a:p>
            <a:pPr algn="just"/>
            <a:r>
              <a:rPr lang="en-US" b="1" i="0" dirty="0">
                <a:solidFill>
                  <a:srgbClr val="000000"/>
                </a:solidFill>
                <a:effectLst/>
              </a:rPr>
              <a:t>Pros of SVM classifiers</a:t>
            </a:r>
            <a:endParaRPr lang="en-US" b="0" i="0" dirty="0">
              <a:solidFill>
                <a:srgbClr val="000000"/>
              </a:solidFill>
              <a:effectLst/>
            </a:endParaRPr>
          </a:p>
          <a:p>
            <a:pPr algn="just"/>
            <a:r>
              <a:rPr lang="en-US" b="0" i="0" dirty="0">
                <a:solidFill>
                  <a:srgbClr val="000000"/>
                </a:solidFill>
                <a:effectLst/>
              </a:rPr>
              <a:t>SVM classifiers offers great accuracy and work well with high dimensional space. SVM classifiers basically use a subset of training points hence in result uses very less memory.</a:t>
            </a:r>
          </a:p>
          <a:p>
            <a:pPr algn="just"/>
            <a:r>
              <a:rPr lang="en-US" b="1" i="0" dirty="0">
                <a:solidFill>
                  <a:srgbClr val="000000"/>
                </a:solidFill>
                <a:effectLst/>
              </a:rPr>
              <a:t>Cons of SVM classifiers</a:t>
            </a:r>
            <a:endParaRPr lang="en-US" b="0" i="0" dirty="0">
              <a:solidFill>
                <a:srgbClr val="000000"/>
              </a:solidFill>
              <a:effectLst/>
            </a:endParaRPr>
          </a:p>
          <a:p>
            <a:pPr algn="just"/>
            <a:r>
              <a:rPr lang="en-US" b="0" i="0" dirty="0">
                <a:solidFill>
                  <a:srgbClr val="000000"/>
                </a:solidFill>
                <a:effectLst/>
              </a:rPr>
              <a:t>They have high training time hence in practice not suitable for large datasets. Another disadvantage is that SVM classifiers do not work well with overlapping classes.</a:t>
            </a:r>
          </a:p>
          <a:p>
            <a:endParaRPr lang="en-US" dirty="0"/>
          </a:p>
        </p:txBody>
      </p:sp>
    </p:spTree>
    <p:extLst>
      <p:ext uri="{BB962C8B-B14F-4D97-AF65-F5344CB8AC3E}">
        <p14:creationId xmlns:p14="http://schemas.microsoft.com/office/powerpoint/2010/main" val="177112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810F-DA67-4612-8A7D-7A37A600D6AC}"/>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05835BA0-5EDA-4543-832F-4FA41C38533D}"/>
              </a:ext>
            </a:extLst>
          </p:cNvPr>
          <p:cNvSpPr>
            <a:spLocks noGrp="1"/>
          </p:cNvSpPr>
          <p:nvPr>
            <p:ph idx="1"/>
          </p:nvPr>
        </p:nvSpPr>
        <p:spPr/>
        <p:txBody>
          <a:bodyPr/>
          <a:lstStyle/>
          <a:p>
            <a:pPr>
              <a:buFont typeface="Wingdings" panose="05000000000000000000" pitchFamily="2" charset="2"/>
              <a:buChar char="v"/>
            </a:pPr>
            <a:r>
              <a:rPr lang="en-US" b="0" i="0" dirty="0">
                <a:solidFill>
                  <a:srgbClr val="333333"/>
                </a:solidFill>
                <a:effectLst/>
              </a:rPr>
              <a:t>  Support Vector Machine or SVM is one of the most popular Supervised Learning algorithms,   which is used for Classification as well as Regression problems.</a:t>
            </a:r>
          </a:p>
          <a:p>
            <a:pPr>
              <a:buFont typeface="Wingdings" panose="05000000000000000000" pitchFamily="2" charset="2"/>
              <a:buChar char="v"/>
            </a:pPr>
            <a:r>
              <a:rPr lang="en-US" b="0" i="0" dirty="0">
                <a:solidFill>
                  <a:srgbClr val="333333"/>
                </a:solidFill>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lang="en-US" dirty="0">
              <a:solidFill>
                <a:srgbClr val="333333"/>
              </a:solidFill>
              <a:latin typeface="inter-regular"/>
            </a:endParaRPr>
          </a:p>
          <a:p>
            <a:pPr>
              <a:buFont typeface="Wingdings" panose="05000000000000000000" pitchFamily="2" charset="2"/>
              <a:buChar char="v"/>
            </a:pPr>
            <a:r>
              <a:rPr lang="en-US" b="0" i="0" dirty="0">
                <a:solidFill>
                  <a:srgbClr val="333333"/>
                </a:solidFill>
                <a:effectLst/>
                <a:latin typeface="inter-regular"/>
              </a:rPr>
              <a:t>SVM chooses the extreme points/vectors that help in creating the hyperplane. These extreme cases are called as support vectors, and hence algorithm is termed as Support Vector Machine.</a:t>
            </a:r>
          </a:p>
          <a:p>
            <a:pPr>
              <a:buFont typeface="Wingdings" panose="05000000000000000000" pitchFamily="2" charset="2"/>
              <a:buChar char="v"/>
            </a:pPr>
            <a:r>
              <a:rPr lang="en-US" b="0" i="0" dirty="0">
                <a:solidFill>
                  <a:srgbClr val="333333"/>
                </a:solidFill>
                <a:effectLst/>
                <a:latin typeface="inter-regular"/>
              </a:rPr>
              <a:t>SVM algorithm can be used for </a:t>
            </a:r>
            <a:r>
              <a:rPr lang="en-US" b="1" i="0" dirty="0">
                <a:solidFill>
                  <a:srgbClr val="333333"/>
                </a:solidFill>
                <a:effectLst/>
                <a:latin typeface="inter-bold"/>
              </a:rPr>
              <a:t>Face detection, image classification, text categorization,</a:t>
            </a:r>
            <a:r>
              <a:rPr lang="en-US" b="0" i="0" dirty="0">
                <a:solidFill>
                  <a:srgbClr val="333333"/>
                </a:solidFill>
                <a:effectLst/>
                <a:latin typeface="inter-regular"/>
              </a:rPr>
              <a:t> </a:t>
            </a:r>
            <a:r>
              <a:rPr lang="en-US" b="0" i="0" dirty="0" err="1">
                <a:solidFill>
                  <a:srgbClr val="333333"/>
                </a:solidFill>
                <a:effectLst/>
                <a:latin typeface="inter-regular"/>
              </a:rPr>
              <a:t>etc</a:t>
            </a:r>
            <a:endParaRPr lang="en-US" dirty="0"/>
          </a:p>
        </p:txBody>
      </p:sp>
    </p:spTree>
    <p:extLst>
      <p:ext uri="{BB962C8B-B14F-4D97-AF65-F5344CB8AC3E}">
        <p14:creationId xmlns:p14="http://schemas.microsoft.com/office/powerpoint/2010/main" val="2147092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pport Vector Machine (SVM) Algorithm - Javatpoint">
            <a:extLst>
              <a:ext uri="{FF2B5EF4-FFF2-40B4-BE49-F238E27FC236}">
                <a16:creationId xmlns:a16="http://schemas.microsoft.com/office/drawing/2014/main" id="{CA5BE7DA-205A-46B1-83D3-B98ADD332D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8663" y="1952625"/>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10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3202-8F77-4095-8A86-007A7392F992}"/>
              </a:ext>
            </a:extLst>
          </p:cNvPr>
          <p:cNvSpPr>
            <a:spLocks noGrp="1"/>
          </p:cNvSpPr>
          <p:nvPr>
            <p:ph type="title"/>
          </p:nvPr>
        </p:nvSpPr>
        <p:spPr/>
        <p:txBody>
          <a:bodyPr/>
          <a:lstStyle/>
          <a:p>
            <a:r>
              <a:rPr lang="en-US" sz="4000" b="0" i="0" dirty="0">
                <a:solidFill>
                  <a:srgbClr val="610B4B"/>
                </a:solidFill>
                <a:effectLst/>
                <a:latin typeface="erdana"/>
              </a:rPr>
              <a:t>Types of SVM</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45EF420C-8D58-4BD6-ABB4-4D566BB786C1}"/>
              </a:ext>
            </a:extLst>
          </p:cNvPr>
          <p:cNvSpPr>
            <a:spLocks noGrp="1"/>
          </p:cNvSpPr>
          <p:nvPr>
            <p:ph idx="1"/>
          </p:nvPr>
        </p:nvSpPr>
        <p:spPr/>
        <p:txBody>
          <a:bodyPr>
            <a:normAutofit/>
          </a:bodyPr>
          <a:lstStyle/>
          <a:p>
            <a:r>
              <a:rPr lang="en-US" b="1" i="0" dirty="0">
                <a:solidFill>
                  <a:srgbClr val="333333"/>
                </a:solidFill>
                <a:effectLst/>
              </a:rPr>
              <a:t>SVM can be of two types:</a:t>
            </a:r>
          </a:p>
          <a:p>
            <a:pPr marL="457200" indent="-457200">
              <a:buFont typeface="+mj-lt"/>
              <a:buAutoNum type="arabicPeriod"/>
            </a:pPr>
            <a:r>
              <a:rPr kumimoji="0" lang="en-US" altLang="en-US" b="1" i="0" u="none" strike="noStrike" cap="none" normalizeH="0" baseline="0" dirty="0">
                <a:ln>
                  <a:noFill/>
                </a:ln>
                <a:solidFill>
                  <a:srgbClr val="000000"/>
                </a:solidFill>
                <a:effectLst/>
              </a:rPr>
              <a:t>Linear SVM : </a:t>
            </a:r>
            <a:r>
              <a:rPr lang="en-US" b="0" i="0" dirty="0">
                <a:solidFill>
                  <a:srgbClr val="000000"/>
                </a:solidFill>
                <a:effectLst/>
              </a:rPr>
              <a:t>Linear SVM is used for linearly separable data, which means if a dataset can be classified into two classes by using a single straight line, then such data is termed as linearly separable data, and classifier is used called as Linear SVM classifier.</a:t>
            </a:r>
          </a:p>
          <a:p>
            <a:pPr marL="457200" indent="-457200">
              <a:buFont typeface="+mj-lt"/>
              <a:buAutoNum type="arabicPeriod"/>
            </a:pPr>
            <a:r>
              <a:rPr lang="en-US" b="1" dirty="0">
                <a:solidFill>
                  <a:srgbClr val="000000"/>
                </a:solidFill>
              </a:rPr>
              <a:t>Non-linear SVM:</a:t>
            </a:r>
            <a:r>
              <a:rPr lang="en-US" dirty="0">
                <a:solidFill>
                  <a:srgbClr val="000000"/>
                </a:solidFill>
              </a:rPr>
              <a:t> </a:t>
            </a:r>
            <a:r>
              <a:rPr lang="en-US" b="0" i="0" dirty="0">
                <a:solidFill>
                  <a:srgbClr val="000000"/>
                </a:solidFill>
                <a:effectLst/>
              </a:rPr>
              <a:t> Non-Linear SVM is used for non-linearly separated data, which means if a dataset cannot be classified by using a straight line, then such data is termed as non-linear data and classifier used is called as Non-linear SVM classifier.</a:t>
            </a:r>
            <a:endParaRPr lang="en-US" dirty="0"/>
          </a:p>
        </p:txBody>
      </p:sp>
    </p:spTree>
    <p:extLst>
      <p:ext uri="{BB962C8B-B14F-4D97-AF65-F5344CB8AC3E}">
        <p14:creationId xmlns:p14="http://schemas.microsoft.com/office/powerpoint/2010/main" val="367788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3AF3-6BA1-4638-A0F3-584016641920}"/>
              </a:ext>
            </a:extLst>
          </p:cNvPr>
          <p:cNvSpPr>
            <a:spLocks noGrp="1"/>
          </p:cNvSpPr>
          <p:nvPr>
            <p:ph type="title"/>
          </p:nvPr>
        </p:nvSpPr>
        <p:spPr/>
        <p:txBody>
          <a:bodyPr>
            <a:normAutofit/>
          </a:bodyPr>
          <a:lstStyle/>
          <a:p>
            <a:r>
              <a:rPr lang="en-US" sz="4400" b="1" i="0" dirty="0">
                <a:solidFill>
                  <a:srgbClr val="333333"/>
                </a:solidFill>
                <a:effectLst/>
              </a:rPr>
              <a:t>Hyperplane:</a:t>
            </a:r>
            <a:r>
              <a:rPr lang="en-US" sz="4400" b="0" i="0" dirty="0">
                <a:solidFill>
                  <a:srgbClr val="333333"/>
                </a:solidFill>
                <a:effectLst/>
              </a:rPr>
              <a:t> </a:t>
            </a:r>
            <a:endParaRPr lang="en-US" sz="4400" dirty="0"/>
          </a:p>
        </p:txBody>
      </p:sp>
      <p:sp>
        <p:nvSpPr>
          <p:cNvPr id="3" name="Content Placeholder 2">
            <a:extLst>
              <a:ext uri="{FF2B5EF4-FFF2-40B4-BE49-F238E27FC236}">
                <a16:creationId xmlns:a16="http://schemas.microsoft.com/office/drawing/2014/main" id="{C59B5C22-270B-4EDB-8012-9055CBF190F4}"/>
              </a:ext>
            </a:extLst>
          </p:cNvPr>
          <p:cNvSpPr>
            <a:spLocks noGrp="1"/>
          </p:cNvSpPr>
          <p:nvPr>
            <p:ph idx="1"/>
          </p:nvPr>
        </p:nvSpPr>
        <p:spPr/>
        <p:txBody>
          <a:bodyPr/>
          <a:lstStyle/>
          <a:p>
            <a:pPr algn="just"/>
            <a:r>
              <a:rPr lang="en-US" b="0" i="0" dirty="0">
                <a:solidFill>
                  <a:srgbClr val="333333"/>
                </a:solidFill>
                <a:effectLst/>
              </a:rPr>
              <a:t>There can be multiple lines/decision boundaries to segregate the classes in n-dimensional space, but we need to find out the best decision boundary that helps to classify the data points. This best boundary is known as the hyperplane of SVM.</a:t>
            </a:r>
          </a:p>
          <a:p>
            <a:pPr algn="just"/>
            <a:r>
              <a:rPr lang="en-US" b="0" i="0" dirty="0">
                <a:solidFill>
                  <a:srgbClr val="333333"/>
                </a:solidFill>
                <a:effectLst/>
              </a:rPr>
              <a:t>We always create a hyperplane that has a maximum margin, which means the maximum distance between the data points.</a:t>
            </a:r>
          </a:p>
          <a:p>
            <a:pPr algn="just"/>
            <a:r>
              <a:rPr lang="en-US" dirty="0">
                <a:solidFill>
                  <a:srgbClr val="333333"/>
                </a:solidFill>
              </a:rPr>
              <a:t>The hyperplane with maximum margin is called optimal hyperplane.</a:t>
            </a:r>
            <a:endParaRPr lang="en-US" b="0" i="0" dirty="0">
              <a:solidFill>
                <a:srgbClr val="333333"/>
              </a:solidFill>
              <a:effectLst/>
            </a:endParaRPr>
          </a:p>
          <a:p>
            <a:endParaRPr lang="en-US" dirty="0"/>
          </a:p>
        </p:txBody>
      </p:sp>
    </p:spTree>
    <p:extLst>
      <p:ext uri="{BB962C8B-B14F-4D97-AF65-F5344CB8AC3E}">
        <p14:creationId xmlns:p14="http://schemas.microsoft.com/office/powerpoint/2010/main" val="143005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3957-BEA2-4E30-BB21-3676D59F6DC2}"/>
              </a:ext>
            </a:extLst>
          </p:cNvPr>
          <p:cNvSpPr>
            <a:spLocks noGrp="1"/>
          </p:cNvSpPr>
          <p:nvPr>
            <p:ph type="title"/>
          </p:nvPr>
        </p:nvSpPr>
        <p:spPr/>
        <p:txBody>
          <a:bodyPr>
            <a:normAutofit/>
          </a:bodyPr>
          <a:lstStyle/>
          <a:p>
            <a:r>
              <a:rPr lang="en-US" sz="3600" b="1" dirty="0"/>
              <a:t>Support Vector:</a:t>
            </a:r>
          </a:p>
        </p:txBody>
      </p:sp>
      <p:sp>
        <p:nvSpPr>
          <p:cNvPr id="3" name="Content Placeholder 2">
            <a:extLst>
              <a:ext uri="{FF2B5EF4-FFF2-40B4-BE49-F238E27FC236}">
                <a16:creationId xmlns:a16="http://schemas.microsoft.com/office/drawing/2014/main" id="{A3A84BB8-0F89-435E-9437-B37A46905BD0}"/>
              </a:ext>
            </a:extLst>
          </p:cNvPr>
          <p:cNvSpPr>
            <a:spLocks noGrp="1"/>
          </p:cNvSpPr>
          <p:nvPr>
            <p:ph idx="1"/>
          </p:nvPr>
        </p:nvSpPr>
        <p:spPr/>
        <p:txBody>
          <a:bodyPr>
            <a:normAutofit/>
          </a:bodyPr>
          <a:lstStyle/>
          <a:p>
            <a:pPr>
              <a:buFont typeface="Wingdings" panose="05000000000000000000" pitchFamily="2" charset="2"/>
              <a:buChar char="v"/>
            </a:pPr>
            <a:r>
              <a:rPr lang="en-US" b="0" i="0" dirty="0">
                <a:solidFill>
                  <a:srgbClr val="333333"/>
                </a:solidFill>
                <a:effectLst/>
              </a:rPr>
              <a:t> The data points or vectors that are the closest to the hyperplane.</a:t>
            </a:r>
          </a:p>
          <a:p>
            <a:pPr>
              <a:buFont typeface="Wingdings" panose="05000000000000000000" pitchFamily="2" charset="2"/>
              <a:buChar char="v"/>
            </a:pPr>
            <a:r>
              <a:rPr lang="en-US" b="0" i="0" dirty="0">
                <a:solidFill>
                  <a:srgbClr val="333333"/>
                </a:solidFill>
                <a:effectLst/>
              </a:rPr>
              <a:t> SVM algorithm finds the closest point of the lines from both the classes. These points are called support vectors.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285460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89AC-3CAA-4038-9EC1-4405A1322306}"/>
              </a:ext>
            </a:extLst>
          </p:cNvPr>
          <p:cNvSpPr>
            <a:spLocks noGrp="1"/>
          </p:cNvSpPr>
          <p:nvPr>
            <p:ph type="title"/>
          </p:nvPr>
        </p:nvSpPr>
        <p:spPr/>
        <p:txBody>
          <a:bodyPr>
            <a:normAutofit/>
          </a:bodyPr>
          <a:lstStyle/>
          <a:p>
            <a:r>
              <a:rPr lang="en-US" sz="4000" b="1" dirty="0"/>
              <a:t>Margin:</a:t>
            </a:r>
          </a:p>
        </p:txBody>
      </p:sp>
      <p:sp>
        <p:nvSpPr>
          <p:cNvPr id="3" name="Content Placeholder 2">
            <a:extLst>
              <a:ext uri="{FF2B5EF4-FFF2-40B4-BE49-F238E27FC236}">
                <a16:creationId xmlns:a16="http://schemas.microsoft.com/office/drawing/2014/main" id="{6C74D7A1-0A9C-4FDC-9439-7D4FAF06C055}"/>
              </a:ext>
            </a:extLst>
          </p:cNvPr>
          <p:cNvSpPr>
            <a:spLocks noGrp="1"/>
          </p:cNvSpPr>
          <p:nvPr>
            <p:ph idx="1"/>
          </p:nvPr>
        </p:nvSpPr>
        <p:spPr/>
        <p:txBody>
          <a:bodyPr/>
          <a:lstStyle/>
          <a:p>
            <a:pPr>
              <a:buFont typeface="Wingdings" panose="05000000000000000000" pitchFamily="2" charset="2"/>
              <a:buChar char="v"/>
            </a:pPr>
            <a:r>
              <a:rPr lang="en-US" dirty="0"/>
              <a:t> The distance between the support vector is called Margin.</a:t>
            </a:r>
          </a:p>
          <a:p>
            <a:pPr>
              <a:buFont typeface="Wingdings" panose="05000000000000000000" pitchFamily="2" charset="2"/>
              <a:buChar char="v"/>
            </a:pPr>
            <a:r>
              <a:rPr lang="en-US" dirty="0"/>
              <a:t> The goal of SVM is to maximize this margin</a:t>
            </a:r>
          </a:p>
        </p:txBody>
      </p:sp>
    </p:spTree>
    <p:extLst>
      <p:ext uri="{BB962C8B-B14F-4D97-AF65-F5344CB8AC3E}">
        <p14:creationId xmlns:p14="http://schemas.microsoft.com/office/powerpoint/2010/main" val="388894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6F00-082F-4EB7-B941-C21EF00444DD}"/>
              </a:ext>
            </a:extLst>
          </p:cNvPr>
          <p:cNvSpPr>
            <a:spLocks noGrp="1"/>
          </p:cNvSpPr>
          <p:nvPr>
            <p:ph type="title"/>
          </p:nvPr>
        </p:nvSpPr>
        <p:spPr/>
        <p:txBody>
          <a:bodyPr>
            <a:normAutofit/>
          </a:bodyPr>
          <a:lstStyle/>
          <a:p>
            <a:r>
              <a:rPr lang="en-US" sz="4000" dirty="0"/>
              <a:t>Kernel Trick / Kernel Function:</a:t>
            </a:r>
          </a:p>
        </p:txBody>
      </p:sp>
      <p:sp>
        <p:nvSpPr>
          <p:cNvPr id="3" name="Content Placeholder 2">
            <a:extLst>
              <a:ext uri="{FF2B5EF4-FFF2-40B4-BE49-F238E27FC236}">
                <a16:creationId xmlns:a16="http://schemas.microsoft.com/office/drawing/2014/main" id="{210B280E-89DC-476F-8842-4F35A68EF034}"/>
              </a:ext>
            </a:extLst>
          </p:cNvPr>
          <p:cNvSpPr>
            <a:spLocks noGrp="1"/>
          </p:cNvSpPr>
          <p:nvPr>
            <p:ph idx="1"/>
          </p:nvPr>
        </p:nvSpPr>
        <p:spPr/>
        <p:txBody>
          <a:bodyPr>
            <a:normAutofit/>
          </a:bodyPr>
          <a:lstStyle/>
          <a:p>
            <a:r>
              <a:rPr lang="en-US" b="0" i="0" dirty="0">
                <a:solidFill>
                  <a:srgbClr val="000000"/>
                </a:solidFill>
                <a:effectLst/>
              </a:rPr>
              <a:t>In practice, SVM algorithm is implemented with kernel that transforms an input data space into the required form. SVM uses a technique called the kernel trick in which kernel takes a low dimensional input space and transforms it into a higher dimensional space. In simple words, kernel converts non-separable problems into separable problems by adding more dimensions to it. It makes SVM more powerful, flexible and accurate. The following are some of the types of kernels used by SVM.</a:t>
            </a:r>
          </a:p>
          <a:p>
            <a:endParaRPr lang="en-US" b="0" i="0" dirty="0">
              <a:solidFill>
                <a:srgbClr val="000000"/>
              </a:solidFill>
              <a:effectLst/>
            </a:endParaRPr>
          </a:p>
          <a:p>
            <a:pPr marL="0" algn="l" rtl="0" eaLnBrk="1" fontAlgn="t" latinLnBrk="0" hangingPunct="1">
              <a:spcBef>
                <a:spcPts val="0"/>
              </a:spcBef>
              <a:spcAft>
                <a:spcPts val="0"/>
              </a:spcAft>
            </a:pPr>
            <a:r>
              <a:rPr lang="en-US" b="1" u="sng" dirty="0">
                <a:solidFill>
                  <a:srgbClr val="000000"/>
                </a:solidFill>
              </a:rPr>
              <a:t>Linear Kernel </a:t>
            </a:r>
            <a:r>
              <a:rPr lang="en-US" b="1" dirty="0">
                <a:solidFill>
                  <a:srgbClr val="000000"/>
                </a:solidFill>
              </a:rPr>
              <a:t>: </a:t>
            </a:r>
            <a:r>
              <a:rPr lang="en-US" b="0" i="0" u="none" strike="noStrike" kern="1200" dirty="0">
                <a:solidFill>
                  <a:srgbClr val="000000"/>
                </a:solidFill>
                <a:effectLst/>
              </a:rPr>
              <a:t>It helps to draw a best fit line that separates both the classes linearly. </a:t>
            </a:r>
            <a:endParaRPr lang="en-US" b="0" i="0" u="none" strike="noStrike" dirty="0">
              <a:effectLst/>
            </a:endParaRPr>
          </a:p>
          <a:p>
            <a:pPr marL="0" algn="l" rtl="0" eaLnBrk="1" fontAlgn="t" latinLnBrk="0" hangingPunct="1">
              <a:spcBef>
                <a:spcPts val="0"/>
              </a:spcBef>
              <a:spcAft>
                <a:spcPts val="0"/>
              </a:spcAft>
            </a:pPr>
            <a:r>
              <a:rPr lang="en-US" b="0" i="0" u="none" strike="noStrike" kern="1200" dirty="0">
                <a:solidFill>
                  <a:srgbClr val="000000"/>
                </a:solidFill>
                <a:effectLst/>
              </a:rPr>
              <a:t>Linear kernel support vector machines have good performance only on very simple problems</a:t>
            </a:r>
          </a:p>
          <a:p>
            <a:pPr marL="0" algn="l" rtl="0" eaLnBrk="1" fontAlgn="t" latinLnBrk="0" hangingPunct="1">
              <a:spcBef>
                <a:spcPts val="0"/>
              </a:spcBef>
              <a:spcAft>
                <a:spcPts val="0"/>
              </a:spcAft>
            </a:pPr>
            <a:endParaRPr lang="en-US" b="0" i="0" u="none" strike="noStrike" kern="1200" dirty="0">
              <a:solidFill>
                <a:srgbClr val="000000"/>
              </a:solidFill>
              <a:effectLst/>
            </a:endParaRPr>
          </a:p>
          <a:p>
            <a:pPr marL="0" algn="l" rtl="0" eaLnBrk="1" fontAlgn="t" latinLnBrk="0" hangingPunct="1">
              <a:spcBef>
                <a:spcPts val="0"/>
              </a:spcBef>
              <a:spcAft>
                <a:spcPts val="0"/>
              </a:spcAft>
            </a:pPr>
            <a:r>
              <a:rPr lang="en-US" b="0" i="0" dirty="0">
                <a:solidFill>
                  <a:srgbClr val="000000"/>
                </a:solidFill>
                <a:effectLst/>
              </a:rPr>
              <a:t>The formula of linear kernel is −</a:t>
            </a:r>
            <a:r>
              <a:rPr lang="en-US" b="0" i="0" u="none" strike="noStrike" dirty="0">
                <a:solidFill>
                  <a:srgbClr val="000000"/>
                </a:solidFill>
                <a:effectLst/>
              </a:rPr>
              <a:t>K(x, xi)=sum(x∗ xi)</a:t>
            </a:r>
            <a:br>
              <a:rPr lang="en-US" dirty="0"/>
            </a:br>
            <a:endParaRPr lang="en-US" b="0" i="0" u="none" strike="noStrike" dirty="0">
              <a:effectLst/>
            </a:endParaRPr>
          </a:p>
          <a:p>
            <a:endParaRPr lang="en-US" dirty="0"/>
          </a:p>
        </p:txBody>
      </p:sp>
    </p:spTree>
    <p:extLst>
      <p:ext uri="{BB962C8B-B14F-4D97-AF65-F5344CB8AC3E}">
        <p14:creationId xmlns:p14="http://schemas.microsoft.com/office/powerpoint/2010/main" val="26712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155143-7A71-4C95-A7D5-67F0E9384CB2}"/>
              </a:ext>
            </a:extLst>
          </p:cNvPr>
          <p:cNvSpPr>
            <a:spLocks noGrp="1"/>
          </p:cNvSpPr>
          <p:nvPr>
            <p:ph idx="1"/>
          </p:nvPr>
        </p:nvSpPr>
        <p:spPr/>
        <p:txBody>
          <a:bodyPr>
            <a:normAutofit lnSpcReduction="10000"/>
          </a:bodyPr>
          <a:lstStyle/>
          <a:p>
            <a:pPr marL="0" fontAlgn="t">
              <a:spcBef>
                <a:spcPts val="0"/>
              </a:spcBef>
              <a:spcAft>
                <a:spcPts val="0"/>
              </a:spcAft>
            </a:pPr>
            <a:r>
              <a:rPr lang="en-US" b="1" u="sng" dirty="0">
                <a:solidFill>
                  <a:schemeClr val="tx1"/>
                </a:solidFill>
              </a:rPr>
              <a:t>Polynomial Kernel </a:t>
            </a:r>
            <a:r>
              <a:rPr lang="en-US" b="1" dirty="0">
                <a:solidFill>
                  <a:schemeClr val="tx1"/>
                </a:solidFill>
              </a:rPr>
              <a:t>: </a:t>
            </a:r>
            <a:r>
              <a:rPr lang="en-US" b="0" i="0" dirty="0">
                <a:solidFill>
                  <a:srgbClr val="24292E"/>
                </a:solidFill>
                <a:effectLst/>
                <a:latin typeface="ui-monospace"/>
              </a:rPr>
              <a:t>In the polynomial kernel, we simply calculate the dot product by increasing the power of the kernel.</a:t>
            </a:r>
            <a:r>
              <a:rPr lang="en-US" dirty="0"/>
              <a:t> </a:t>
            </a:r>
          </a:p>
          <a:p>
            <a:pPr marL="0" algn="l" rtl="0" eaLnBrk="1" fontAlgn="t" latinLnBrk="0" hangingPunct="1">
              <a:spcBef>
                <a:spcPts val="0"/>
              </a:spcBef>
              <a:spcAft>
                <a:spcPts val="0"/>
              </a:spcAft>
            </a:pPr>
            <a:endParaRPr lang="en-US" b="1" dirty="0">
              <a:solidFill>
                <a:schemeClr val="tx1"/>
              </a:solidFill>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cs typeface="Arial" panose="020B0604020202020204" pitchFamily="34" charset="0"/>
              </a:rPr>
              <a:t>Following is the formula for polynomial kernel −</a:t>
            </a:r>
            <a:r>
              <a:rPr lang="en-US" b="0" i="0" u="none" strike="noStrike" dirty="0">
                <a:solidFill>
                  <a:srgbClr val="000000"/>
                </a:solidFill>
                <a:effectLst/>
              </a:rPr>
              <a:t>k(X, Xi)=1+sum(X∗ Xi)^d</a:t>
            </a:r>
            <a:endParaRPr kumimoji="0" lang="en-US" altLang="en-US"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tx1"/>
              </a:solidFill>
            </a:endParaRPr>
          </a:p>
          <a:p>
            <a:pPr marL="0" algn="l" rtl="0" eaLnBrk="1" fontAlgn="t" latinLnBrk="0" hangingPunct="1">
              <a:spcBef>
                <a:spcPts val="0"/>
              </a:spcBef>
              <a:spcAft>
                <a:spcPts val="0"/>
              </a:spcAft>
            </a:pPr>
            <a:r>
              <a:rPr lang="en-US" b="1" u="sng" dirty="0">
                <a:solidFill>
                  <a:schemeClr val="tx1"/>
                </a:solidFill>
              </a:rPr>
              <a:t>Radial basis function(RBF) </a:t>
            </a:r>
            <a:r>
              <a:rPr lang="en-US" b="1" dirty="0">
                <a:solidFill>
                  <a:schemeClr val="tx1"/>
                </a:solidFill>
              </a:rPr>
              <a:t>: </a:t>
            </a:r>
            <a:r>
              <a:rPr lang="en-US" dirty="0">
                <a:solidFill>
                  <a:schemeClr val="tx1"/>
                </a:solidFill>
              </a:rPr>
              <a:t>R</a:t>
            </a:r>
            <a:r>
              <a:rPr lang="en-US" b="0" i="0" u="none" strike="noStrike" kern="1200" dirty="0">
                <a:solidFill>
                  <a:srgbClr val="000000"/>
                </a:solidFill>
                <a:effectLst/>
              </a:rPr>
              <a:t>BF is the most popular support vector machine kernel choice, and the default one used in sklearn. </a:t>
            </a:r>
            <a:endParaRPr lang="en-US" b="0" i="0" u="none" strike="noStrike" dirty="0">
              <a:effectLst/>
            </a:endParaRPr>
          </a:p>
          <a:p>
            <a:pPr marL="0" algn="l" rtl="0" eaLnBrk="1" fontAlgn="t" latinLnBrk="0" hangingPunct="1">
              <a:spcBef>
                <a:spcPts val="0"/>
              </a:spcBef>
              <a:spcAft>
                <a:spcPts val="0"/>
              </a:spcAft>
            </a:pPr>
            <a:r>
              <a:rPr lang="en-US" b="0" i="0" u="none" strike="noStrike" kern="1200" dirty="0">
                <a:solidFill>
                  <a:srgbClr val="000000"/>
                </a:solidFill>
                <a:effectLst/>
              </a:rPr>
              <a:t>RBF is short for "radial basis function“. It is a general-purpose kernel; used when there is no prior knowledge about the data.</a:t>
            </a:r>
          </a:p>
          <a:p>
            <a:pPr marL="0" algn="l" rtl="0" eaLnBrk="1" fontAlgn="t" latinLnBrk="0" hangingPunct="1">
              <a:spcBef>
                <a:spcPts val="0"/>
              </a:spcBef>
              <a:spcAft>
                <a:spcPts val="0"/>
              </a:spcAft>
            </a:pPr>
            <a:endParaRPr lang="en-US" dirty="0">
              <a:solidFill>
                <a:srgbClr val="000000"/>
              </a:solidFill>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cs typeface="Arial" panose="020B0604020202020204" pitchFamily="34" charset="0"/>
              </a:rPr>
              <a:t>Following formula explains it mathematically −</a:t>
            </a:r>
            <a:r>
              <a:rPr lang="en-US" b="0" i="0" u="none" strike="noStrike" dirty="0">
                <a:solidFill>
                  <a:srgbClr val="000000"/>
                </a:solidFill>
                <a:effectLst/>
              </a:rPr>
              <a:t>K(x,xi)=exp(−gamma∗sum(x−xi^2))</a:t>
            </a:r>
            <a:endParaRPr kumimoji="0" lang="en-US" altLang="en-US"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algn="l" rtl="0" eaLnBrk="1" fontAlgn="t" latinLnBrk="0" hangingPunct="1">
              <a:spcBef>
                <a:spcPts val="0"/>
              </a:spcBef>
              <a:spcAft>
                <a:spcPts val="0"/>
              </a:spcAft>
            </a:pPr>
            <a:endParaRPr lang="en-US" b="0" i="0" u="none" strike="noStrike" dirty="0">
              <a:effectLst/>
            </a:endParaRPr>
          </a:p>
          <a:p>
            <a:endParaRPr lang="en-US" b="1" dirty="0">
              <a:solidFill>
                <a:schemeClr val="tx1"/>
              </a:solidFill>
            </a:endParaRPr>
          </a:p>
        </p:txBody>
      </p:sp>
    </p:spTree>
    <p:extLst>
      <p:ext uri="{BB962C8B-B14F-4D97-AF65-F5344CB8AC3E}">
        <p14:creationId xmlns:p14="http://schemas.microsoft.com/office/powerpoint/2010/main" val="16663048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118</TotalTime>
  <Words>764</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erdana</vt:lpstr>
      <vt:lpstr>inter-bold</vt:lpstr>
      <vt:lpstr>inter-regular</vt:lpstr>
      <vt:lpstr>ui-monospace</vt:lpstr>
      <vt:lpstr>Wingdings</vt:lpstr>
      <vt:lpstr>Retrospect</vt:lpstr>
      <vt:lpstr>MACHINE LEARNING</vt:lpstr>
      <vt:lpstr>Support Vector Machine:</vt:lpstr>
      <vt:lpstr>PowerPoint Presentation</vt:lpstr>
      <vt:lpstr>Types of SVM </vt:lpstr>
      <vt:lpstr>Hyperplane: </vt:lpstr>
      <vt:lpstr>Support Vector:</vt:lpstr>
      <vt:lpstr>Margin:</vt:lpstr>
      <vt:lpstr>Kernel Trick / Kernel Function: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 SONALI</dc:creator>
  <cp:lastModifiedBy>ER. SONALI</cp:lastModifiedBy>
  <cp:revision>17</cp:revision>
  <dcterms:created xsi:type="dcterms:W3CDTF">2021-07-05T08:03:24Z</dcterms:created>
  <dcterms:modified xsi:type="dcterms:W3CDTF">2021-07-20T12:15:53Z</dcterms:modified>
</cp:coreProperties>
</file>