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1" r:id="rId1"/>
  </p:sldMasterIdLst>
  <p:sldIdLst>
    <p:sldId id="256" r:id="rId2"/>
    <p:sldId id="257" r:id="rId3"/>
    <p:sldId id="258" r:id="rId4"/>
    <p:sldId id="260" r:id="rId5"/>
    <p:sldId id="263" r:id="rId6"/>
    <p:sldId id="261" r:id="rId7"/>
    <p:sldId id="259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A9949CF4-3151-4E18-B9EC-78974F562040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88AA6F52-91CE-4935-B19B-BC73917FC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827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49CF4-3151-4E18-B9EC-78974F562040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A6F52-91CE-4935-B19B-BC73917FC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342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49CF4-3151-4E18-B9EC-78974F562040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A6F52-91CE-4935-B19B-BC73917FC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1818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49CF4-3151-4E18-B9EC-78974F562040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A6F52-91CE-4935-B19B-BC73917FC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0990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49CF4-3151-4E18-B9EC-78974F562040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A6F52-91CE-4935-B19B-BC73917FC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5815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49CF4-3151-4E18-B9EC-78974F562040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A6F52-91CE-4935-B19B-BC73917FC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4307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49CF4-3151-4E18-B9EC-78974F562040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A6F52-91CE-4935-B19B-BC73917FC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728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49CF4-3151-4E18-B9EC-78974F562040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A6F52-91CE-4935-B19B-BC73917FC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6650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49CF4-3151-4E18-B9EC-78974F562040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A6F52-91CE-4935-B19B-BC73917FC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524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49CF4-3151-4E18-B9EC-78974F562040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A6F52-91CE-4935-B19B-BC73917FC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443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49CF4-3151-4E18-B9EC-78974F562040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A6F52-91CE-4935-B19B-BC73917FC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312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49CF4-3151-4E18-B9EC-78974F562040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A6F52-91CE-4935-B19B-BC73917FC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090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49CF4-3151-4E18-B9EC-78974F562040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A6F52-91CE-4935-B19B-BC73917FC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658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49CF4-3151-4E18-B9EC-78974F562040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A6F52-91CE-4935-B19B-BC73917FC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053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49CF4-3151-4E18-B9EC-78974F562040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A6F52-91CE-4935-B19B-BC73917FC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71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49CF4-3151-4E18-B9EC-78974F562040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A6F52-91CE-4935-B19B-BC73917FC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203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49CF4-3151-4E18-B9EC-78974F562040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A6F52-91CE-4935-B19B-BC73917FC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051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A9949CF4-3151-4E18-B9EC-78974F562040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88AA6F52-91CE-4935-B19B-BC73917FC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542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2" r:id="rId1"/>
    <p:sldLayoutId id="2147483813" r:id="rId2"/>
    <p:sldLayoutId id="2147483814" r:id="rId3"/>
    <p:sldLayoutId id="2147483815" r:id="rId4"/>
    <p:sldLayoutId id="2147483816" r:id="rId5"/>
    <p:sldLayoutId id="2147483817" r:id="rId6"/>
    <p:sldLayoutId id="2147483818" r:id="rId7"/>
    <p:sldLayoutId id="2147483819" r:id="rId8"/>
    <p:sldLayoutId id="2147483820" r:id="rId9"/>
    <p:sldLayoutId id="2147483821" r:id="rId10"/>
    <p:sldLayoutId id="2147483822" r:id="rId11"/>
    <p:sldLayoutId id="2147483823" r:id="rId12"/>
    <p:sldLayoutId id="2147483824" r:id="rId13"/>
    <p:sldLayoutId id="2147483825" r:id="rId14"/>
    <p:sldLayoutId id="2147483826" r:id="rId15"/>
    <p:sldLayoutId id="2147483827" r:id="rId16"/>
    <p:sldLayoutId id="214748382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787E6-D308-4BBC-BA1D-6A8193CBE9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219093"/>
            <a:ext cx="8825658" cy="2677648"/>
          </a:xfrm>
        </p:spPr>
        <p:txBody>
          <a:bodyPr/>
          <a:lstStyle/>
          <a:p>
            <a:r>
              <a:rPr lang="en-US" sz="4800" dirty="0"/>
              <a:t>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0D2BF3-9D70-4A0C-8A1F-7BC5C86F3F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3896741"/>
            <a:ext cx="8825658" cy="130041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ACCURACY METRICS</a:t>
            </a:r>
          </a:p>
        </p:txBody>
      </p:sp>
    </p:spTree>
    <p:extLst>
      <p:ext uri="{BB962C8B-B14F-4D97-AF65-F5344CB8AC3E}">
        <p14:creationId xmlns:p14="http://schemas.microsoft.com/office/powerpoint/2010/main" val="1775131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2774A-0EB1-4736-B146-40BDC750E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CONFUSION MATRIX: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64BB2B-D7E5-48F3-86AF-B78CA2371B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73239"/>
                </a:solidFill>
                <a:effectLst/>
              </a:rPr>
              <a:t>A much better way to evaluate the performance of a classifier is to look at the confusion matrix.</a:t>
            </a:r>
          </a:p>
          <a:p>
            <a:r>
              <a:rPr lang="en-US" b="0" i="0" dirty="0">
                <a:solidFill>
                  <a:srgbClr val="24292E"/>
                </a:solidFill>
                <a:effectLst/>
              </a:rPr>
              <a:t>Confusion matrix is used to compare predicted and actual values</a:t>
            </a:r>
            <a:endParaRPr lang="en-US" b="0" i="0" dirty="0">
              <a:solidFill>
                <a:srgbClr val="273239"/>
              </a:solidFill>
              <a:effectLst/>
            </a:endParaRPr>
          </a:p>
          <a:p>
            <a:r>
              <a:rPr lang="en-US" b="0" i="0" dirty="0">
                <a:solidFill>
                  <a:srgbClr val="273239"/>
                </a:solidFill>
                <a:effectLst/>
              </a:rPr>
              <a:t>The general idea is to count the number of times instances of class A are classified as class B.</a:t>
            </a:r>
            <a:endParaRPr lang="en-US" dirty="0">
              <a:solidFill>
                <a:srgbClr val="273239"/>
              </a:solidFill>
            </a:endParaRPr>
          </a:p>
          <a:p>
            <a:r>
              <a:rPr lang="en-US" b="0" i="0" dirty="0">
                <a:solidFill>
                  <a:srgbClr val="273239"/>
                </a:solidFill>
                <a:effectLst/>
              </a:rPr>
              <a:t>For example, to know the number of times the classifier confused images of 5s with 3s, you would look in the 5th row and 3rd column of the confusion matrix.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822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onfusion Matrix. Confusion matrix is a table used to… | by Awab Idris |  Medium">
            <a:extLst>
              <a:ext uri="{FF2B5EF4-FFF2-40B4-BE49-F238E27FC236}">
                <a16:creationId xmlns:a16="http://schemas.microsoft.com/office/drawing/2014/main" id="{F3197311-A674-471D-B312-C1338E754A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846" y="1847461"/>
            <a:ext cx="4550464" cy="3452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Taking the Confusion Out of Confusion Matrices | by Allison Ragan | Towards  Data Science">
            <a:extLst>
              <a:ext uri="{FF2B5EF4-FFF2-40B4-BE49-F238E27FC236}">
                <a16:creationId xmlns:a16="http://schemas.microsoft.com/office/drawing/2014/main" id="{C5D24E1E-568F-496A-934D-E69D9E367B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8041" y="1508918"/>
            <a:ext cx="5231362" cy="3840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6542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E3807A00-0FAD-4426-9A8E-82024CDDBE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98CAA2F-D1BE-4F08-AE70-7BF720042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endParaRPr lang="en-US" sz="1800" b="0" i="0" u="none" strike="noStrike" dirty="0">
              <a:effectLst/>
            </a:endParaRP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kern="1200" dirty="0">
                <a:solidFill>
                  <a:srgbClr val="000000"/>
                </a:solidFill>
                <a:effectLst/>
              </a:rPr>
              <a:t>True Positive: Actual Positive and Predicted as Positive </a:t>
            </a:r>
            <a:endParaRPr lang="en-US" sz="1800" b="0" i="0" u="none" strike="noStrike" dirty="0">
              <a:effectLst/>
            </a:endParaRP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kern="1200" dirty="0">
                <a:solidFill>
                  <a:srgbClr val="000000"/>
                </a:solidFill>
                <a:effectLst/>
              </a:rPr>
              <a:t>True Negative: Actual Negative and Predicted as Negative </a:t>
            </a:r>
            <a:endParaRPr lang="en-US" sz="1800" b="0" i="0" u="none" strike="noStrike" dirty="0">
              <a:effectLst/>
            </a:endParaRP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kern="1200" dirty="0">
                <a:solidFill>
                  <a:srgbClr val="000000"/>
                </a:solidFill>
                <a:effectLst/>
              </a:rPr>
              <a:t>False Positive(Type I Error): Actual Negative but predicted as Positive </a:t>
            </a:r>
            <a:endParaRPr lang="en-US" sz="1800" b="0" i="0" u="none" strike="noStrike" dirty="0">
              <a:effectLst/>
            </a:endParaRP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kern="1200" dirty="0">
                <a:solidFill>
                  <a:srgbClr val="000000"/>
                </a:solidFill>
                <a:effectLst/>
              </a:rPr>
              <a:t>False Negative(Type II Error): Actual Positive but predicted as Negative </a:t>
            </a:r>
            <a:endParaRPr lang="en-US" sz="1800" b="0" i="0" u="none" strike="noStrike" dirty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028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1125B6-7DDF-4D34-BE8D-A7BF2805CF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Wingdings" panose="05000000000000000000" pitchFamily="2" charset="2"/>
              <a:buChar char="Ø"/>
            </a:pPr>
            <a:r>
              <a:rPr lang="en-US" b="1" i="0" dirty="0">
                <a:solidFill>
                  <a:srgbClr val="444444"/>
                </a:solidFill>
                <a:effectLst/>
              </a:rPr>
              <a:t>true positives (TP):</a:t>
            </a:r>
            <a:r>
              <a:rPr lang="en-US" b="0" i="0" dirty="0">
                <a:solidFill>
                  <a:srgbClr val="444444"/>
                </a:solidFill>
                <a:effectLst/>
              </a:rPr>
              <a:t> These are cases in which we predicted yes (they have the disease), and they do have the disease.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b="1" i="0" dirty="0">
                <a:solidFill>
                  <a:srgbClr val="444444"/>
                </a:solidFill>
                <a:effectLst/>
              </a:rPr>
              <a:t>true negatives (TN):</a:t>
            </a:r>
            <a:r>
              <a:rPr lang="en-US" b="0" i="0" dirty="0">
                <a:solidFill>
                  <a:srgbClr val="444444"/>
                </a:solidFill>
                <a:effectLst/>
              </a:rPr>
              <a:t> We predicted no, and they don't have the disease.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b="1" i="0" dirty="0">
                <a:solidFill>
                  <a:srgbClr val="444444"/>
                </a:solidFill>
                <a:effectLst/>
              </a:rPr>
              <a:t>false positives (FP):</a:t>
            </a:r>
            <a:r>
              <a:rPr lang="en-US" b="0" i="0" dirty="0">
                <a:solidFill>
                  <a:srgbClr val="444444"/>
                </a:solidFill>
                <a:effectLst/>
              </a:rPr>
              <a:t> We predicted yes, but they don't actually have the disease. (Also known as a "Type I error.")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b="1" i="0" dirty="0">
                <a:solidFill>
                  <a:srgbClr val="444444"/>
                </a:solidFill>
                <a:effectLst/>
              </a:rPr>
              <a:t>false negatives (FN):</a:t>
            </a:r>
            <a:r>
              <a:rPr lang="en-US" b="0" i="0" dirty="0">
                <a:solidFill>
                  <a:srgbClr val="444444"/>
                </a:solidFill>
                <a:effectLst/>
              </a:rPr>
              <a:t> We predicted no, but they actually do have the disease. (Also known as a "Type II error.")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871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B37821-0CB1-4F43-BDDF-75ECCF49DF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 1 error: Predicted value is positive,  but it is false.</a:t>
            </a:r>
          </a:p>
          <a:p>
            <a:r>
              <a:rPr lang="en-US" dirty="0"/>
              <a:t>Type 2 error: Predicted value is negative, but it is positive.</a:t>
            </a:r>
          </a:p>
          <a:p>
            <a:endParaRPr lang="en-US" dirty="0"/>
          </a:p>
          <a:p>
            <a:r>
              <a:rPr lang="en-US" dirty="0"/>
              <a:t>A good model is one which has high TP and TN rates, while low FP and FN rates.</a:t>
            </a:r>
          </a:p>
        </p:txBody>
      </p:sp>
    </p:spTree>
    <p:extLst>
      <p:ext uri="{BB962C8B-B14F-4D97-AF65-F5344CB8AC3E}">
        <p14:creationId xmlns:p14="http://schemas.microsoft.com/office/powerpoint/2010/main" val="3581270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439E0-EEAC-4DB4-BA3E-1A0A45D609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499"/>
            <a:ext cx="8825659" cy="3666671"/>
          </a:xfrm>
        </p:spPr>
        <p:txBody>
          <a:bodyPr/>
          <a:lstStyle/>
          <a:p>
            <a:r>
              <a:rPr lang="en-US" b="1" i="0" dirty="0">
                <a:solidFill>
                  <a:srgbClr val="273239"/>
                </a:solidFill>
                <a:effectLst/>
                <a:latin typeface="urw-din"/>
              </a:rPr>
              <a:t>Accuracy = (TP+TN) / Total</a:t>
            </a:r>
          </a:p>
          <a:p>
            <a:r>
              <a:rPr lang="en-US" b="1" dirty="0">
                <a:solidFill>
                  <a:srgbClr val="273239"/>
                </a:solidFill>
                <a:latin typeface="urw-din"/>
              </a:rPr>
              <a:t>Error Rate= (1 - accuracy) or Error Rate = (FP+FN)/ Total</a:t>
            </a:r>
            <a:endParaRPr lang="en-US" b="1" i="0" dirty="0">
              <a:solidFill>
                <a:srgbClr val="273239"/>
              </a:solidFill>
              <a:effectLst/>
              <a:latin typeface="urw-din"/>
            </a:endParaRPr>
          </a:p>
          <a:p>
            <a:r>
              <a:rPr lang="en-US" b="1" i="0" dirty="0">
                <a:solidFill>
                  <a:srgbClr val="273239"/>
                </a:solidFill>
                <a:effectLst/>
                <a:latin typeface="urw-din"/>
              </a:rPr>
              <a:t>Precision: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273239"/>
                </a:solidFill>
                <a:latin typeface="urw-din"/>
              </a:rPr>
              <a:t>    </a:t>
            </a:r>
            <a:r>
              <a:rPr lang="en-US" dirty="0">
                <a:solidFill>
                  <a:srgbClr val="273239"/>
                </a:solidFill>
                <a:latin typeface="urw-din"/>
              </a:rPr>
              <a:t>P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recision = (TP) / (TP+FP)</a:t>
            </a:r>
            <a:endParaRPr lang="en-US" b="1" dirty="0">
              <a:solidFill>
                <a:srgbClr val="273239"/>
              </a:solidFill>
              <a:latin typeface="urw-din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273239"/>
                </a:solidFill>
                <a:latin typeface="urw-din"/>
              </a:rPr>
              <a:t>     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TP is the number of true positives, and FP is the number of false positives. </a:t>
            </a:r>
            <a:br>
              <a:rPr lang="en-US" dirty="0"/>
            </a:b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A trivial way to have perfect precision is to make one single positive prediction and ensure it is correct (precision = 1/1 = 100%). This would not be very useful since the classifier would ignore all but one positive instance. </a:t>
            </a:r>
          </a:p>
          <a:p>
            <a:r>
              <a:rPr lang="en-US" b="1" dirty="0">
                <a:solidFill>
                  <a:srgbClr val="273239"/>
                </a:solidFill>
                <a:latin typeface="urw-din"/>
              </a:rPr>
              <a:t>Recall: 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recall = (TP) / (TP+FN)</a:t>
            </a:r>
            <a:endParaRPr lang="en-US" b="1" i="0" dirty="0">
              <a:solidFill>
                <a:srgbClr val="273239"/>
              </a:solidFill>
              <a:effectLst/>
              <a:latin typeface="urw-din"/>
            </a:endParaRP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3221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858CC-6E6A-4EB4-B512-48955D251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Accuracy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C23ECD-252D-45FC-A109-A5AED4DD2B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7308" y="2468031"/>
            <a:ext cx="8825659" cy="3416300"/>
          </a:xfrm>
        </p:spPr>
        <p:txBody>
          <a:bodyPr/>
          <a:lstStyle/>
          <a:p>
            <a:r>
              <a:rPr lang="en-US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Overall, how often is the classifier correct?</a:t>
            </a:r>
          </a:p>
          <a:p>
            <a:r>
              <a:rPr lang="en-US" dirty="0">
                <a:solidFill>
                  <a:srgbClr val="444444"/>
                </a:solidFill>
                <a:latin typeface="Open Sans" panose="020B0606030504020204" pitchFamily="34" charset="0"/>
              </a:rPr>
              <a:t>Accuracy should be high as possible.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074" name="Picture 2" descr="Decoding the Confusion Matrix - KeyToDataScience">
            <a:extLst>
              <a:ext uri="{FF2B5EF4-FFF2-40B4-BE49-F238E27FC236}">
                <a16:creationId xmlns:a16="http://schemas.microsoft.com/office/drawing/2014/main" id="{4179D343-2F15-484A-A73B-F531423546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888" y="3429000"/>
            <a:ext cx="4762500" cy="96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32919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30D32-257B-488B-9D9D-5011120DF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F1 Score: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CC10B7-42A4-456B-B3DD-6C403CE562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difficult to compare two models with low precision and high recall or vice versa. So to make them comparable, we use F- score. F score helps to measure recall and precision at the same time. It uses harmonic mean in place of Arithmetic Mean by pushing the extreme values more.</a:t>
            </a:r>
          </a:p>
        </p:txBody>
      </p:sp>
      <p:pic>
        <p:nvPicPr>
          <p:cNvPr id="6" name="Picture 2" descr="Confusion Matrix, Accuracy, Precision, Recall, F1 Score | by Harikrishnan N  B | Analytics Vidhya | Medium">
            <a:extLst>
              <a:ext uri="{FF2B5EF4-FFF2-40B4-BE49-F238E27FC236}">
                <a16:creationId xmlns:a16="http://schemas.microsoft.com/office/drawing/2014/main" id="{0A7D8648-288F-4F98-BCC8-C5C62771F8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00225" y="4385386"/>
            <a:ext cx="7303067" cy="619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13055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55</TotalTime>
  <Words>471</Words>
  <Application>Microsoft Office PowerPoint</Application>
  <PresentationFormat>Widescreen</PresentationFormat>
  <Paragraphs>33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Century Gothic</vt:lpstr>
      <vt:lpstr>Open Sans</vt:lpstr>
      <vt:lpstr>urw-din</vt:lpstr>
      <vt:lpstr>Wingdings</vt:lpstr>
      <vt:lpstr>Wingdings 3</vt:lpstr>
      <vt:lpstr>Ion Boardroom</vt:lpstr>
      <vt:lpstr>MACHINE LEARNING</vt:lpstr>
      <vt:lpstr>CONFUSION MATRIX: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Accuracy</vt:lpstr>
      <vt:lpstr>F1 Score: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ER. SONALI</dc:creator>
  <cp:lastModifiedBy>ER. SONALI</cp:lastModifiedBy>
  <cp:revision>16</cp:revision>
  <dcterms:created xsi:type="dcterms:W3CDTF">2021-07-09T05:32:32Z</dcterms:created>
  <dcterms:modified xsi:type="dcterms:W3CDTF">2021-07-20T13:19:17Z</dcterms:modified>
</cp:coreProperties>
</file>