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CDD7BAF-8E5F-4852-BED0-0072EC6CE763}" type="datetimeFigureOut">
              <a:rPr lang="en-IN" smtClean="0"/>
              <a:t>26-07-2021</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E0F17153-034E-44C7-897B-77EF0144E1BA}" type="slidenum">
              <a:rPr lang="en-IN" smtClean="0"/>
              <a:t>‹#›</a:t>
            </a:fld>
            <a:endParaRPr lang="en-IN"/>
          </a:p>
        </p:txBody>
      </p:sp>
    </p:spTree>
    <p:extLst>
      <p:ext uri="{BB962C8B-B14F-4D97-AF65-F5344CB8AC3E}">
        <p14:creationId xmlns:p14="http://schemas.microsoft.com/office/powerpoint/2010/main" val="6811606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CDD7BAF-8E5F-4852-BED0-0072EC6CE763}" type="datetimeFigureOut">
              <a:rPr lang="en-IN" smtClean="0"/>
              <a:t>26-07-2021</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0F17153-034E-44C7-897B-77EF0144E1BA}" type="slidenum">
              <a:rPr lang="en-IN" smtClean="0"/>
              <a:t>‹#›</a:t>
            </a:fld>
            <a:endParaRPr lang="en-IN"/>
          </a:p>
        </p:txBody>
      </p:sp>
    </p:spTree>
    <p:extLst>
      <p:ext uri="{BB962C8B-B14F-4D97-AF65-F5344CB8AC3E}">
        <p14:creationId xmlns:p14="http://schemas.microsoft.com/office/powerpoint/2010/main" val="29954821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CDD7BAF-8E5F-4852-BED0-0072EC6CE763}" type="datetimeFigureOut">
              <a:rPr lang="en-IN" smtClean="0"/>
              <a:t>26-07-2021</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0F17153-034E-44C7-897B-77EF0144E1BA}"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6942669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ECDD7BAF-8E5F-4852-BED0-0072EC6CE763}" type="datetimeFigureOut">
              <a:rPr lang="en-IN" smtClean="0"/>
              <a:t>26-07-2021</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0F17153-034E-44C7-897B-77EF0144E1BA}" type="slidenum">
              <a:rPr lang="en-IN" smtClean="0"/>
              <a:t>‹#›</a:t>
            </a:fld>
            <a:endParaRPr lang="en-IN"/>
          </a:p>
        </p:txBody>
      </p:sp>
    </p:spTree>
    <p:extLst>
      <p:ext uri="{BB962C8B-B14F-4D97-AF65-F5344CB8AC3E}">
        <p14:creationId xmlns:p14="http://schemas.microsoft.com/office/powerpoint/2010/main" val="13953854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ECDD7BAF-8E5F-4852-BED0-0072EC6CE763}" type="datetimeFigureOut">
              <a:rPr lang="en-IN" smtClean="0"/>
              <a:t>26-07-2021</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0F17153-034E-44C7-897B-77EF0144E1BA}"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8481347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ECDD7BAF-8E5F-4852-BED0-0072EC6CE763}" type="datetimeFigureOut">
              <a:rPr lang="en-IN" smtClean="0"/>
              <a:t>26-07-2021</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0F17153-034E-44C7-897B-77EF0144E1BA}" type="slidenum">
              <a:rPr lang="en-IN" smtClean="0"/>
              <a:t>‹#›</a:t>
            </a:fld>
            <a:endParaRPr lang="en-IN"/>
          </a:p>
        </p:txBody>
      </p:sp>
    </p:spTree>
    <p:extLst>
      <p:ext uri="{BB962C8B-B14F-4D97-AF65-F5344CB8AC3E}">
        <p14:creationId xmlns:p14="http://schemas.microsoft.com/office/powerpoint/2010/main" val="38889217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DD7BAF-8E5F-4852-BED0-0072EC6CE763}" type="datetimeFigureOut">
              <a:rPr lang="en-IN" smtClean="0"/>
              <a:t>26-07-2021</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0F17153-034E-44C7-897B-77EF0144E1BA}" type="slidenum">
              <a:rPr lang="en-IN" smtClean="0"/>
              <a:t>‹#›</a:t>
            </a:fld>
            <a:endParaRPr lang="en-IN"/>
          </a:p>
        </p:txBody>
      </p:sp>
    </p:spTree>
    <p:extLst>
      <p:ext uri="{BB962C8B-B14F-4D97-AF65-F5344CB8AC3E}">
        <p14:creationId xmlns:p14="http://schemas.microsoft.com/office/powerpoint/2010/main" val="10822404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DD7BAF-8E5F-4852-BED0-0072EC6CE763}" type="datetimeFigureOut">
              <a:rPr lang="en-IN" smtClean="0"/>
              <a:t>26-07-2021</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0F17153-034E-44C7-897B-77EF0144E1BA}" type="slidenum">
              <a:rPr lang="en-IN" smtClean="0"/>
              <a:t>‹#›</a:t>
            </a:fld>
            <a:endParaRPr lang="en-IN"/>
          </a:p>
        </p:txBody>
      </p:sp>
    </p:spTree>
    <p:extLst>
      <p:ext uri="{BB962C8B-B14F-4D97-AF65-F5344CB8AC3E}">
        <p14:creationId xmlns:p14="http://schemas.microsoft.com/office/powerpoint/2010/main" val="29562943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DD7BAF-8E5F-4852-BED0-0072EC6CE763}" type="datetimeFigureOut">
              <a:rPr lang="en-IN" smtClean="0"/>
              <a:t>26-07-2021</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0F17153-034E-44C7-897B-77EF0144E1BA}" type="slidenum">
              <a:rPr lang="en-IN" smtClean="0"/>
              <a:t>‹#›</a:t>
            </a:fld>
            <a:endParaRPr lang="en-IN"/>
          </a:p>
        </p:txBody>
      </p:sp>
    </p:spTree>
    <p:extLst>
      <p:ext uri="{BB962C8B-B14F-4D97-AF65-F5344CB8AC3E}">
        <p14:creationId xmlns:p14="http://schemas.microsoft.com/office/powerpoint/2010/main" val="30908878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CDD7BAF-8E5F-4852-BED0-0072EC6CE763}" type="datetimeFigureOut">
              <a:rPr lang="en-IN" smtClean="0"/>
              <a:t>26-07-2021</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0F17153-034E-44C7-897B-77EF0144E1BA}" type="slidenum">
              <a:rPr lang="en-IN" smtClean="0"/>
              <a:t>‹#›</a:t>
            </a:fld>
            <a:endParaRPr lang="en-IN"/>
          </a:p>
        </p:txBody>
      </p:sp>
    </p:spTree>
    <p:extLst>
      <p:ext uri="{BB962C8B-B14F-4D97-AF65-F5344CB8AC3E}">
        <p14:creationId xmlns:p14="http://schemas.microsoft.com/office/powerpoint/2010/main" val="42554628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CDD7BAF-8E5F-4852-BED0-0072EC6CE763}" type="datetimeFigureOut">
              <a:rPr lang="en-IN" smtClean="0"/>
              <a:t>26-07-2021</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E0F17153-034E-44C7-897B-77EF0144E1BA}" type="slidenum">
              <a:rPr lang="en-IN" smtClean="0"/>
              <a:t>‹#›</a:t>
            </a:fld>
            <a:endParaRPr lang="en-IN"/>
          </a:p>
        </p:txBody>
      </p:sp>
    </p:spTree>
    <p:extLst>
      <p:ext uri="{BB962C8B-B14F-4D97-AF65-F5344CB8AC3E}">
        <p14:creationId xmlns:p14="http://schemas.microsoft.com/office/powerpoint/2010/main" val="32377709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CDD7BAF-8E5F-4852-BED0-0072EC6CE763}" type="datetimeFigureOut">
              <a:rPr lang="en-IN" smtClean="0"/>
              <a:t>26-07-2021</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E0F17153-034E-44C7-897B-77EF0144E1BA}" type="slidenum">
              <a:rPr lang="en-IN" smtClean="0"/>
              <a:t>‹#›</a:t>
            </a:fld>
            <a:endParaRPr lang="en-IN"/>
          </a:p>
        </p:txBody>
      </p:sp>
    </p:spTree>
    <p:extLst>
      <p:ext uri="{BB962C8B-B14F-4D97-AF65-F5344CB8AC3E}">
        <p14:creationId xmlns:p14="http://schemas.microsoft.com/office/powerpoint/2010/main" val="20149874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CDD7BAF-8E5F-4852-BED0-0072EC6CE763}" type="datetimeFigureOut">
              <a:rPr lang="en-IN" smtClean="0"/>
              <a:t>26-07-2021</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E0F17153-034E-44C7-897B-77EF0144E1BA}" type="slidenum">
              <a:rPr lang="en-IN" smtClean="0"/>
              <a:t>‹#›</a:t>
            </a:fld>
            <a:endParaRPr lang="en-IN"/>
          </a:p>
        </p:txBody>
      </p:sp>
    </p:spTree>
    <p:extLst>
      <p:ext uri="{BB962C8B-B14F-4D97-AF65-F5344CB8AC3E}">
        <p14:creationId xmlns:p14="http://schemas.microsoft.com/office/powerpoint/2010/main" val="41607724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CDD7BAF-8E5F-4852-BED0-0072EC6CE763}" type="datetimeFigureOut">
              <a:rPr lang="en-IN" smtClean="0"/>
              <a:t>26-07-2021</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E0F17153-034E-44C7-897B-77EF0144E1BA}" type="slidenum">
              <a:rPr lang="en-IN" smtClean="0"/>
              <a:t>‹#›</a:t>
            </a:fld>
            <a:endParaRPr lang="en-IN"/>
          </a:p>
        </p:txBody>
      </p:sp>
    </p:spTree>
    <p:extLst>
      <p:ext uri="{BB962C8B-B14F-4D97-AF65-F5344CB8AC3E}">
        <p14:creationId xmlns:p14="http://schemas.microsoft.com/office/powerpoint/2010/main" val="20019646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CDD7BAF-8E5F-4852-BED0-0072EC6CE763}" type="datetimeFigureOut">
              <a:rPr lang="en-IN" smtClean="0"/>
              <a:t>26-07-2021</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E0F17153-034E-44C7-897B-77EF0144E1BA}" type="slidenum">
              <a:rPr lang="en-IN" smtClean="0"/>
              <a:t>‹#›</a:t>
            </a:fld>
            <a:endParaRPr lang="en-IN"/>
          </a:p>
        </p:txBody>
      </p:sp>
    </p:spTree>
    <p:extLst>
      <p:ext uri="{BB962C8B-B14F-4D97-AF65-F5344CB8AC3E}">
        <p14:creationId xmlns:p14="http://schemas.microsoft.com/office/powerpoint/2010/main" val="16179603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CDD7BAF-8E5F-4852-BED0-0072EC6CE763}" type="datetimeFigureOut">
              <a:rPr lang="en-IN" smtClean="0"/>
              <a:t>26-07-2021</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0F17153-034E-44C7-897B-77EF0144E1BA}" type="slidenum">
              <a:rPr lang="en-IN" smtClean="0"/>
              <a:t>‹#›</a:t>
            </a:fld>
            <a:endParaRPr lang="en-IN"/>
          </a:p>
        </p:txBody>
      </p:sp>
    </p:spTree>
    <p:extLst>
      <p:ext uri="{BB962C8B-B14F-4D97-AF65-F5344CB8AC3E}">
        <p14:creationId xmlns:p14="http://schemas.microsoft.com/office/powerpoint/2010/main" val="42370568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ECDD7BAF-8E5F-4852-BED0-0072EC6CE763}" type="datetimeFigureOut">
              <a:rPr lang="en-IN" smtClean="0"/>
              <a:t>26-07-2021</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E0F17153-034E-44C7-897B-77EF0144E1BA}" type="slidenum">
              <a:rPr lang="en-IN" smtClean="0"/>
              <a:t>‹#›</a:t>
            </a:fld>
            <a:endParaRPr lang="en-IN"/>
          </a:p>
        </p:txBody>
      </p:sp>
    </p:spTree>
    <p:extLst>
      <p:ext uri="{BB962C8B-B14F-4D97-AF65-F5344CB8AC3E}">
        <p14:creationId xmlns:p14="http://schemas.microsoft.com/office/powerpoint/2010/main" val="246258745"/>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69E3D-C31C-4149-BF2D-9ECEE4C9D545}"/>
              </a:ext>
            </a:extLst>
          </p:cNvPr>
          <p:cNvSpPr>
            <a:spLocks noGrp="1"/>
          </p:cNvSpPr>
          <p:nvPr>
            <p:ph type="ctrTitle"/>
          </p:nvPr>
        </p:nvSpPr>
        <p:spPr>
          <a:xfrm>
            <a:off x="2692398" y="1871131"/>
            <a:ext cx="7064161" cy="1515533"/>
          </a:xfrm>
        </p:spPr>
        <p:txBody>
          <a:bodyPr>
            <a:normAutofit/>
          </a:bodyPr>
          <a:lstStyle/>
          <a:p>
            <a:r>
              <a:rPr lang="en-IN" dirty="0"/>
              <a:t>MACHINE LEARNING</a:t>
            </a:r>
          </a:p>
        </p:txBody>
      </p:sp>
      <p:sp>
        <p:nvSpPr>
          <p:cNvPr id="3" name="Subtitle 2">
            <a:extLst>
              <a:ext uri="{FF2B5EF4-FFF2-40B4-BE49-F238E27FC236}">
                <a16:creationId xmlns:a16="http://schemas.microsoft.com/office/drawing/2014/main" id="{8A415F44-1D00-4F9F-B2D9-09085F7C44DA}"/>
              </a:ext>
            </a:extLst>
          </p:cNvPr>
          <p:cNvSpPr>
            <a:spLocks noGrp="1"/>
          </p:cNvSpPr>
          <p:nvPr>
            <p:ph type="subTitle" idx="1"/>
          </p:nvPr>
        </p:nvSpPr>
        <p:spPr/>
        <p:txBody>
          <a:bodyPr>
            <a:normAutofit/>
          </a:bodyPr>
          <a:lstStyle/>
          <a:p>
            <a:r>
              <a:rPr lang="en-US" sz="4400" dirty="0"/>
              <a:t>HYPERPARAMERTER TUNING</a:t>
            </a:r>
            <a:endParaRPr lang="en-IN" sz="4400" dirty="0"/>
          </a:p>
        </p:txBody>
      </p:sp>
    </p:spTree>
    <p:extLst>
      <p:ext uri="{BB962C8B-B14F-4D97-AF65-F5344CB8AC3E}">
        <p14:creationId xmlns:p14="http://schemas.microsoft.com/office/powerpoint/2010/main" val="1184002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1FB5B5-E476-43C6-9F50-BE4996B06BD3}"/>
              </a:ext>
            </a:extLst>
          </p:cNvPr>
          <p:cNvSpPr>
            <a:spLocks noGrp="1"/>
          </p:cNvSpPr>
          <p:nvPr>
            <p:ph type="title"/>
          </p:nvPr>
        </p:nvSpPr>
        <p:spPr/>
        <p:txBody>
          <a:bodyPr/>
          <a:lstStyle/>
          <a:p>
            <a:r>
              <a:rPr lang="en-IN" dirty="0">
                <a:solidFill>
                  <a:srgbClr val="24292E"/>
                </a:solidFill>
                <a:latin typeface="ui-monospace"/>
              </a:rPr>
              <a:t>H</a:t>
            </a:r>
            <a:r>
              <a:rPr lang="en-IN" b="0" i="0" dirty="0">
                <a:solidFill>
                  <a:srgbClr val="24292E"/>
                </a:solidFill>
                <a:effectLst/>
                <a:latin typeface="ui-monospace"/>
              </a:rPr>
              <a:t>yperparameter tuning:</a:t>
            </a:r>
            <a:endParaRPr lang="en-IN" dirty="0"/>
          </a:p>
        </p:txBody>
      </p:sp>
      <p:sp>
        <p:nvSpPr>
          <p:cNvPr id="3" name="Content Placeholder 2">
            <a:extLst>
              <a:ext uri="{FF2B5EF4-FFF2-40B4-BE49-F238E27FC236}">
                <a16:creationId xmlns:a16="http://schemas.microsoft.com/office/drawing/2014/main" id="{673ADAAC-A839-4B64-8831-52B3ECF720B1}"/>
              </a:ext>
            </a:extLst>
          </p:cNvPr>
          <p:cNvSpPr>
            <a:spLocks noGrp="1"/>
          </p:cNvSpPr>
          <p:nvPr>
            <p:ph idx="1"/>
          </p:nvPr>
        </p:nvSpPr>
        <p:spPr/>
        <p:txBody>
          <a:bodyPr/>
          <a:lstStyle/>
          <a:p>
            <a:r>
              <a:rPr lang="en-US" dirty="0"/>
              <a:t>Hyperparameter Tuning is the process of determining the right combination of hyperparameters that allows the model to increase model performance and prediction. By using tuning we can enhance the accuracy of model. </a:t>
            </a:r>
          </a:p>
          <a:p>
            <a:r>
              <a:rPr lang="en-US" dirty="0"/>
              <a:t>Setting the correct combination of hyperparameters is the only way to extract the maximum performance out of models.</a:t>
            </a:r>
          </a:p>
          <a:p>
            <a:r>
              <a:rPr lang="en-US" dirty="0"/>
              <a:t>To increase the model performance and to overcome this we use hyperparameter.</a:t>
            </a:r>
          </a:p>
          <a:p>
            <a:endParaRPr lang="en-US" dirty="0"/>
          </a:p>
          <a:p>
            <a:endParaRPr lang="en-IN" dirty="0"/>
          </a:p>
        </p:txBody>
      </p:sp>
    </p:spTree>
    <p:extLst>
      <p:ext uri="{BB962C8B-B14F-4D97-AF65-F5344CB8AC3E}">
        <p14:creationId xmlns:p14="http://schemas.microsoft.com/office/powerpoint/2010/main" val="36375185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DE6219-ECB5-4D64-BD03-5ACBD323405D}"/>
              </a:ext>
            </a:extLst>
          </p:cNvPr>
          <p:cNvSpPr>
            <a:spLocks noGrp="1"/>
          </p:cNvSpPr>
          <p:nvPr>
            <p:ph type="title"/>
          </p:nvPr>
        </p:nvSpPr>
        <p:spPr/>
        <p:txBody>
          <a:bodyPr/>
          <a:lstStyle/>
          <a:p>
            <a:r>
              <a:rPr lang="en-IN" b="0" i="0" dirty="0">
                <a:solidFill>
                  <a:srgbClr val="24292E"/>
                </a:solidFill>
                <a:effectLst/>
                <a:latin typeface="ui-monospace"/>
              </a:rPr>
              <a:t>Techniques of Hyperparameter Tuning</a:t>
            </a:r>
            <a:endParaRPr lang="en-IN" dirty="0"/>
          </a:p>
        </p:txBody>
      </p:sp>
      <p:sp>
        <p:nvSpPr>
          <p:cNvPr id="3" name="Content Placeholder 2">
            <a:extLst>
              <a:ext uri="{FF2B5EF4-FFF2-40B4-BE49-F238E27FC236}">
                <a16:creationId xmlns:a16="http://schemas.microsoft.com/office/drawing/2014/main" id="{8C00B8BA-684D-46D8-91CB-792886C6E067}"/>
              </a:ext>
            </a:extLst>
          </p:cNvPr>
          <p:cNvSpPr>
            <a:spLocks noGrp="1"/>
          </p:cNvSpPr>
          <p:nvPr>
            <p:ph idx="1"/>
          </p:nvPr>
        </p:nvSpPr>
        <p:spPr/>
        <p:txBody>
          <a:bodyPr/>
          <a:lstStyle/>
          <a:p>
            <a:r>
              <a:rPr lang="en-IN" dirty="0"/>
              <a:t>Grid Search</a:t>
            </a:r>
          </a:p>
          <a:p>
            <a:r>
              <a:rPr lang="en-IN" dirty="0"/>
              <a:t>Random search</a:t>
            </a:r>
          </a:p>
        </p:txBody>
      </p:sp>
    </p:spTree>
    <p:extLst>
      <p:ext uri="{BB962C8B-B14F-4D97-AF65-F5344CB8AC3E}">
        <p14:creationId xmlns:p14="http://schemas.microsoft.com/office/powerpoint/2010/main" val="19363335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FDFEFE-0FEA-4226-B692-5BB55E475725}"/>
              </a:ext>
            </a:extLst>
          </p:cNvPr>
          <p:cNvSpPr>
            <a:spLocks noGrp="1"/>
          </p:cNvSpPr>
          <p:nvPr>
            <p:ph type="title"/>
          </p:nvPr>
        </p:nvSpPr>
        <p:spPr/>
        <p:txBody>
          <a:bodyPr/>
          <a:lstStyle/>
          <a:p>
            <a:r>
              <a:rPr lang="en-IN" b="0" i="0" dirty="0">
                <a:solidFill>
                  <a:srgbClr val="24292E"/>
                </a:solidFill>
                <a:effectLst/>
                <a:latin typeface="ui-monospace"/>
              </a:rPr>
              <a:t>Grid </a:t>
            </a:r>
            <a:r>
              <a:rPr lang="en-IN" dirty="0">
                <a:solidFill>
                  <a:srgbClr val="24292E"/>
                </a:solidFill>
                <a:latin typeface="ui-monospace"/>
              </a:rPr>
              <a:t>S</a:t>
            </a:r>
            <a:r>
              <a:rPr lang="en-IN" b="0" i="0" dirty="0">
                <a:solidFill>
                  <a:srgbClr val="24292E"/>
                </a:solidFill>
                <a:effectLst/>
                <a:latin typeface="ui-monospace"/>
              </a:rPr>
              <a:t>earch</a:t>
            </a:r>
            <a:r>
              <a:rPr lang="en-IN" dirty="0">
                <a:solidFill>
                  <a:srgbClr val="24292E"/>
                </a:solidFill>
                <a:latin typeface="ui-monospace"/>
              </a:rPr>
              <a:t>:</a:t>
            </a:r>
            <a:endParaRPr lang="en-IN" dirty="0"/>
          </a:p>
        </p:txBody>
      </p:sp>
      <p:sp>
        <p:nvSpPr>
          <p:cNvPr id="3" name="Content Placeholder 2">
            <a:extLst>
              <a:ext uri="{FF2B5EF4-FFF2-40B4-BE49-F238E27FC236}">
                <a16:creationId xmlns:a16="http://schemas.microsoft.com/office/drawing/2014/main" id="{E0B54586-868E-4F38-8DD7-CAF3410AF82C}"/>
              </a:ext>
            </a:extLst>
          </p:cNvPr>
          <p:cNvSpPr>
            <a:spLocks noGrp="1"/>
          </p:cNvSpPr>
          <p:nvPr>
            <p:ph idx="1"/>
          </p:nvPr>
        </p:nvSpPr>
        <p:spPr/>
        <p:txBody>
          <a:bodyPr>
            <a:normAutofit/>
          </a:bodyPr>
          <a:lstStyle/>
          <a:p>
            <a:r>
              <a:rPr lang="en-US" dirty="0"/>
              <a:t>In Grid Search, we try every combination of a preset list of values of the hyper-parameters and evaluate the model for each combination.</a:t>
            </a:r>
          </a:p>
          <a:p>
            <a:r>
              <a:rPr lang="en-US" dirty="0"/>
              <a:t>Basically, we try every combination of set of values of the hyper parameter and evaluate the model for each combination.  </a:t>
            </a:r>
          </a:p>
          <a:p>
            <a:r>
              <a:rPr lang="en-US" dirty="0"/>
              <a:t>Once all the combinations are evaluated, the model with the set of parameters which give the top accuracy is considered to be the best.</a:t>
            </a:r>
          </a:p>
          <a:p>
            <a:r>
              <a:rPr lang="en-US" dirty="0"/>
              <a:t>The name “grid” comes to the fact that all possible candidates within all needed hyperparameters are combined in a sort of grid. The combination yielding the best performance, preferably evaluated in a validation set, is then selected.</a:t>
            </a:r>
          </a:p>
          <a:p>
            <a:endParaRPr lang="en-IN" dirty="0"/>
          </a:p>
        </p:txBody>
      </p:sp>
    </p:spTree>
    <p:extLst>
      <p:ext uri="{BB962C8B-B14F-4D97-AF65-F5344CB8AC3E}">
        <p14:creationId xmlns:p14="http://schemas.microsoft.com/office/powerpoint/2010/main" val="2836950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FC628825-B43B-4DA3-89F9-08FF244E65D3}"/>
              </a:ext>
            </a:extLst>
          </p:cNvPr>
          <p:cNvPicPr>
            <a:picLocks noGrp="1" noChangeAspect="1"/>
          </p:cNvPicPr>
          <p:nvPr>
            <p:ph idx="1"/>
          </p:nvPr>
        </p:nvPicPr>
        <p:blipFill>
          <a:blip r:embed="rId2"/>
          <a:stretch>
            <a:fillRect/>
          </a:stretch>
        </p:blipFill>
        <p:spPr>
          <a:xfrm>
            <a:off x="3841865" y="1518083"/>
            <a:ext cx="3984043" cy="4357256"/>
          </a:xfrm>
          <a:prstGeom prst="rect">
            <a:avLst/>
          </a:prstGeom>
        </p:spPr>
      </p:pic>
    </p:spTree>
    <p:extLst>
      <p:ext uri="{BB962C8B-B14F-4D97-AF65-F5344CB8AC3E}">
        <p14:creationId xmlns:p14="http://schemas.microsoft.com/office/powerpoint/2010/main" val="24391397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AF1F7-D311-4CA7-AB85-944F43B5CFDF}"/>
              </a:ext>
            </a:extLst>
          </p:cNvPr>
          <p:cNvSpPr>
            <a:spLocks noGrp="1"/>
          </p:cNvSpPr>
          <p:nvPr>
            <p:ph type="title"/>
          </p:nvPr>
        </p:nvSpPr>
        <p:spPr/>
        <p:txBody>
          <a:bodyPr/>
          <a:lstStyle/>
          <a:p>
            <a:r>
              <a:rPr lang="en-US" b="0" i="0" dirty="0">
                <a:solidFill>
                  <a:srgbClr val="24292E"/>
                </a:solidFill>
                <a:effectLst/>
                <a:latin typeface="ui-monospace"/>
              </a:rPr>
              <a:t>Disadvantages Grid </a:t>
            </a:r>
            <a:r>
              <a:rPr lang="en-US" dirty="0">
                <a:solidFill>
                  <a:srgbClr val="24292E"/>
                </a:solidFill>
                <a:latin typeface="ui-monospace"/>
              </a:rPr>
              <a:t>S</a:t>
            </a:r>
            <a:r>
              <a:rPr lang="en-US" b="0" i="0" dirty="0">
                <a:solidFill>
                  <a:srgbClr val="24292E"/>
                </a:solidFill>
                <a:effectLst/>
                <a:latin typeface="ui-monospace"/>
              </a:rPr>
              <a:t>earch</a:t>
            </a:r>
            <a:r>
              <a:rPr lang="en-US" dirty="0">
                <a:solidFill>
                  <a:srgbClr val="24292E"/>
                </a:solidFill>
                <a:latin typeface="ui-monospace"/>
              </a:rPr>
              <a:t>:</a:t>
            </a:r>
            <a:endParaRPr lang="en-IN" dirty="0"/>
          </a:p>
        </p:txBody>
      </p:sp>
      <p:sp>
        <p:nvSpPr>
          <p:cNvPr id="3" name="Content Placeholder 2">
            <a:extLst>
              <a:ext uri="{FF2B5EF4-FFF2-40B4-BE49-F238E27FC236}">
                <a16:creationId xmlns:a16="http://schemas.microsoft.com/office/drawing/2014/main" id="{F8F256F5-E17F-4B66-A1B4-8AF519F55195}"/>
              </a:ext>
            </a:extLst>
          </p:cNvPr>
          <p:cNvSpPr>
            <a:spLocks noGrp="1"/>
          </p:cNvSpPr>
          <p:nvPr>
            <p:ph idx="1"/>
          </p:nvPr>
        </p:nvSpPr>
        <p:spPr/>
        <p:txBody>
          <a:bodyPr/>
          <a:lstStyle/>
          <a:p>
            <a:r>
              <a:rPr lang="en-US" dirty="0"/>
              <a:t>It is very slow. </a:t>
            </a:r>
          </a:p>
          <a:p>
            <a:r>
              <a:rPr lang="en-US" dirty="0"/>
              <a:t>Checking every combination of the space requires a lot of time. </a:t>
            </a:r>
          </a:p>
          <a:p>
            <a:r>
              <a:rPr lang="en-US" dirty="0"/>
              <a:t>In every point in the grid needs k-fold cross-validation, which requires k training steps. So, tuning the hyperparameters of a model in </a:t>
            </a:r>
          </a:p>
          <a:p>
            <a:r>
              <a:rPr lang="en-US" dirty="0"/>
              <a:t>this way can be quite complex and expensive. </a:t>
            </a:r>
          </a:p>
          <a:p>
            <a:r>
              <a:rPr lang="en-US" dirty="0"/>
              <a:t>If we pass multiple parameter then size of grid will increase, iteration will increase and it will be very time consuming process</a:t>
            </a:r>
            <a:endParaRPr lang="en-IN" dirty="0"/>
          </a:p>
        </p:txBody>
      </p:sp>
    </p:spTree>
    <p:extLst>
      <p:ext uri="{BB962C8B-B14F-4D97-AF65-F5344CB8AC3E}">
        <p14:creationId xmlns:p14="http://schemas.microsoft.com/office/powerpoint/2010/main" val="17691018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1FD6B77C-E8D7-4CE8-A69B-14A595AF95F0}"/>
              </a:ext>
            </a:extLst>
          </p:cNvPr>
          <p:cNvSpPr>
            <a:spLocks noGrp="1"/>
          </p:cNvSpPr>
          <p:nvPr>
            <p:ph type="title"/>
          </p:nvPr>
        </p:nvSpPr>
        <p:spPr/>
        <p:txBody>
          <a:bodyPr>
            <a:normAutofit/>
          </a:bodyPr>
          <a:lstStyle/>
          <a:p>
            <a:r>
              <a:rPr lang="en-IN" dirty="0"/>
              <a:t>Random Search:</a:t>
            </a:r>
            <a:br>
              <a:rPr lang="en-IN" dirty="0"/>
            </a:br>
            <a:endParaRPr lang="en-IN" dirty="0"/>
          </a:p>
        </p:txBody>
      </p:sp>
      <p:sp>
        <p:nvSpPr>
          <p:cNvPr id="8" name="Content Placeholder 7">
            <a:extLst>
              <a:ext uri="{FF2B5EF4-FFF2-40B4-BE49-F238E27FC236}">
                <a16:creationId xmlns:a16="http://schemas.microsoft.com/office/drawing/2014/main" id="{4BFC0652-9BF9-492D-9980-A7AEA358044F}"/>
              </a:ext>
            </a:extLst>
          </p:cNvPr>
          <p:cNvSpPr>
            <a:spLocks noGrp="1"/>
          </p:cNvSpPr>
          <p:nvPr>
            <p:ph idx="1"/>
          </p:nvPr>
        </p:nvSpPr>
        <p:spPr/>
        <p:txBody>
          <a:bodyPr/>
          <a:lstStyle/>
          <a:p>
            <a:r>
              <a:rPr lang="en-US" dirty="0"/>
              <a:t>Random search is a technique where random combinations of the hyperparameters are used to find the best solution for the built model.</a:t>
            </a:r>
          </a:p>
          <a:p>
            <a:r>
              <a:rPr lang="en-US" dirty="0"/>
              <a:t>Instead of checking for each and every combination it selects some random combination or hyperparameters and check for those values.</a:t>
            </a:r>
          </a:p>
          <a:p>
            <a:r>
              <a:rPr lang="en-US" dirty="0"/>
              <a:t>It can also use  for multiple hyperparameter at a time randomly and gives best accuracy. Model gives good result.</a:t>
            </a:r>
          </a:p>
          <a:p>
            <a:endParaRPr lang="en-IN" dirty="0"/>
          </a:p>
        </p:txBody>
      </p:sp>
    </p:spTree>
    <p:extLst>
      <p:ext uri="{BB962C8B-B14F-4D97-AF65-F5344CB8AC3E}">
        <p14:creationId xmlns:p14="http://schemas.microsoft.com/office/powerpoint/2010/main" val="39909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9702B32B-967F-412A-BC73-0F31E9BCBAE0}"/>
              </a:ext>
            </a:extLst>
          </p:cNvPr>
          <p:cNvPicPr>
            <a:picLocks noGrp="1" noChangeAspect="1"/>
          </p:cNvPicPr>
          <p:nvPr>
            <p:ph idx="1"/>
          </p:nvPr>
        </p:nvPicPr>
        <p:blipFill>
          <a:blip r:embed="rId2"/>
          <a:stretch>
            <a:fillRect/>
          </a:stretch>
        </p:blipFill>
        <p:spPr>
          <a:xfrm>
            <a:off x="4346169" y="2228436"/>
            <a:ext cx="4099316" cy="3282719"/>
          </a:xfrm>
          <a:prstGeom prst="rect">
            <a:avLst/>
          </a:prstGeom>
        </p:spPr>
      </p:pic>
    </p:spTree>
    <p:extLst>
      <p:ext uri="{BB962C8B-B14F-4D97-AF65-F5344CB8AC3E}">
        <p14:creationId xmlns:p14="http://schemas.microsoft.com/office/powerpoint/2010/main" val="29056006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8FAB6-C561-4D5C-94F9-3E14D7E0298A}"/>
              </a:ext>
            </a:extLst>
          </p:cNvPr>
          <p:cNvSpPr>
            <a:spLocks noGrp="1"/>
          </p:cNvSpPr>
          <p:nvPr>
            <p:ph type="title"/>
          </p:nvPr>
        </p:nvSpPr>
        <p:spPr/>
        <p:txBody>
          <a:bodyPr>
            <a:normAutofit/>
          </a:bodyPr>
          <a:lstStyle/>
          <a:p>
            <a:r>
              <a:rPr lang="en-US" dirty="0"/>
              <a:t>Difference between Grid and Random layout</a:t>
            </a:r>
            <a:endParaRPr lang="en-IN" dirty="0"/>
          </a:p>
        </p:txBody>
      </p:sp>
      <p:pic>
        <p:nvPicPr>
          <p:cNvPr id="4" name="Content Placeholder 3">
            <a:extLst>
              <a:ext uri="{FF2B5EF4-FFF2-40B4-BE49-F238E27FC236}">
                <a16:creationId xmlns:a16="http://schemas.microsoft.com/office/drawing/2014/main" id="{58194269-ACC7-4364-B42C-2CB4111E4C19}"/>
              </a:ext>
            </a:extLst>
          </p:cNvPr>
          <p:cNvPicPr>
            <a:picLocks noGrp="1" noChangeAspect="1"/>
          </p:cNvPicPr>
          <p:nvPr>
            <p:ph idx="1"/>
          </p:nvPr>
        </p:nvPicPr>
        <p:blipFill>
          <a:blip r:embed="rId2"/>
          <a:stretch>
            <a:fillRect/>
          </a:stretch>
        </p:blipFill>
        <p:spPr>
          <a:xfrm>
            <a:off x="4337050" y="2589212"/>
            <a:ext cx="5419725" cy="2867025"/>
          </a:xfrm>
          <a:prstGeom prst="rect">
            <a:avLst/>
          </a:prstGeom>
        </p:spPr>
      </p:pic>
    </p:spTree>
    <p:extLst>
      <p:ext uri="{BB962C8B-B14F-4D97-AF65-F5344CB8AC3E}">
        <p14:creationId xmlns:p14="http://schemas.microsoft.com/office/powerpoint/2010/main" val="3200544933"/>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31</TotalTime>
  <Words>353</Words>
  <Application>Microsoft Office PowerPoint</Application>
  <PresentationFormat>Widescreen</PresentationFormat>
  <Paragraphs>25</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Century Gothic</vt:lpstr>
      <vt:lpstr>ui-monospace</vt:lpstr>
      <vt:lpstr>Wingdings 3</vt:lpstr>
      <vt:lpstr>Wisp</vt:lpstr>
      <vt:lpstr>MACHINE LEARNING</vt:lpstr>
      <vt:lpstr>Hyperparameter tuning:</vt:lpstr>
      <vt:lpstr>Techniques of Hyperparameter Tuning</vt:lpstr>
      <vt:lpstr>Grid Search:</vt:lpstr>
      <vt:lpstr>PowerPoint Presentation</vt:lpstr>
      <vt:lpstr>Disadvantages Grid Search:</vt:lpstr>
      <vt:lpstr>Random Search: </vt:lpstr>
      <vt:lpstr>PowerPoint Presentation</vt:lpstr>
      <vt:lpstr>Difference between Grid and Random layout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HYPERPARAMERTER TUNING</dc:title>
  <dc:creator>Anjali Kadre</dc:creator>
  <cp:lastModifiedBy>ER. SONALI</cp:lastModifiedBy>
  <cp:revision>11</cp:revision>
  <dcterms:created xsi:type="dcterms:W3CDTF">2021-06-30T08:50:46Z</dcterms:created>
  <dcterms:modified xsi:type="dcterms:W3CDTF">2021-07-26T10:30:41Z</dcterms:modified>
</cp:coreProperties>
</file>