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2" r:id="rId3"/>
    <p:sldId id="257" r:id="rId4"/>
    <p:sldId id="273" r:id="rId5"/>
    <p:sldId id="258" r:id="rId6"/>
    <p:sldId id="275" r:id="rId7"/>
    <p:sldId id="274"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CC64DA5-E0ED-4B39-B715-615C03FE3956}" type="slidenum">
              <a:rPr lang="en-US" smtClean="0"/>
              <a:t>‹#›</a:t>
            </a:fld>
            <a:endParaRPr lang="en-US"/>
          </a:p>
        </p:txBody>
      </p:sp>
    </p:spTree>
    <p:extLst>
      <p:ext uri="{BB962C8B-B14F-4D97-AF65-F5344CB8AC3E}">
        <p14:creationId xmlns:p14="http://schemas.microsoft.com/office/powerpoint/2010/main" val="114428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52890-FDDD-40A0-94F9-B96A5FAE19C1}"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133475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700893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58377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57458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C52890-FDDD-40A0-94F9-B96A5FAE19C1}"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1838182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C52890-FDDD-40A0-94F9-B96A5FAE19C1}"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1837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933451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17838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43757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52890-FDDD-40A0-94F9-B96A5FAE19C1}" type="datetimeFigureOut">
              <a:rPr lang="en-US" smtClean="0"/>
              <a:t>6/4/2021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40958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52890-FDDD-40A0-94F9-B96A5FAE19C1}"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41883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52890-FDDD-40A0-94F9-B96A5FAE19C1}"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64434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52890-FDDD-40A0-94F9-B96A5FAE19C1}"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38904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52890-FDDD-40A0-94F9-B96A5FAE19C1}"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239849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52890-FDDD-40A0-94F9-B96A5FAE19C1}"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8740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52890-FDDD-40A0-94F9-B96A5FAE19C1}"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C64DA5-E0ED-4B39-B715-615C03FE3956}" type="slidenum">
              <a:rPr lang="en-US" smtClean="0"/>
              <a:t>‹#›</a:t>
            </a:fld>
            <a:endParaRPr lang="en-US"/>
          </a:p>
        </p:txBody>
      </p:sp>
    </p:spTree>
    <p:extLst>
      <p:ext uri="{BB962C8B-B14F-4D97-AF65-F5344CB8AC3E}">
        <p14:creationId xmlns:p14="http://schemas.microsoft.com/office/powerpoint/2010/main" val="345249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FC52890-FDDD-40A0-94F9-B96A5FAE19C1}" type="datetimeFigureOut">
              <a:rPr lang="en-US" smtClean="0"/>
              <a:t>6/4/2021</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C64DA5-E0ED-4B39-B715-615C03FE3956}" type="slidenum">
              <a:rPr lang="en-US" smtClean="0"/>
              <a:t>‹#›</a:t>
            </a:fld>
            <a:endParaRPr lang="en-US"/>
          </a:p>
        </p:txBody>
      </p:sp>
    </p:spTree>
    <p:extLst>
      <p:ext uri="{BB962C8B-B14F-4D97-AF65-F5344CB8AC3E}">
        <p14:creationId xmlns:p14="http://schemas.microsoft.com/office/powerpoint/2010/main" val="56401214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l-cheatsheet.readthedocs.io/en/latest/nn_concepts.html#nn-weights" TargetMode="External"/><Relationship Id="rId2" Type="http://schemas.openxmlformats.org/officeDocument/2006/relationships/hyperlink" Target="https://ml-cheatsheet.readthedocs.io/en/latest/linear_regress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643A5A-BB9F-467C-A9A4-A33F8E59A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9" y="0"/>
            <a:ext cx="12238179" cy="6858000"/>
          </a:xfrm>
          <a:prstGeom prst="rect">
            <a:avLst/>
          </a:prstGeom>
        </p:spPr>
      </p:pic>
      <p:sp>
        <p:nvSpPr>
          <p:cNvPr id="8" name="Title 7">
            <a:extLst>
              <a:ext uri="{FF2B5EF4-FFF2-40B4-BE49-F238E27FC236}">
                <a16:creationId xmlns:a16="http://schemas.microsoft.com/office/drawing/2014/main" id="{14C4AF0F-2902-4BB4-8A80-5149C36132CC}"/>
              </a:ext>
            </a:extLst>
          </p:cNvPr>
          <p:cNvSpPr>
            <a:spLocks noGrp="1"/>
          </p:cNvSpPr>
          <p:nvPr>
            <p:ph type="title"/>
          </p:nvPr>
        </p:nvSpPr>
        <p:spPr>
          <a:xfrm>
            <a:off x="1387540" y="3429000"/>
            <a:ext cx="10515600" cy="1325563"/>
          </a:xfrm>
        </p:spPr>
        <p:txBody>
          <a:bodyPr/>
          <a:lstStyle/>
          <a:p>
            <a:pPr algn="r"/>
            <a:r>
              <a:rPr lang="en-US" b="1" dirty="0">
                <a:solidFill>
                  <a:schemeClr val="bg1"/>
                </a:solidFill>
              </a:rPr>
              <a:t>Cost/Loss Function</a:t>
            </a:r>
          </a:p>
        </p:txBody>
      </p:sp>
    </p:spTree>
    <p:extLst>
      <p:ext uri="{BB962C8B-B14F-4D97-AF65-F5344CB8AC3E}">
        <p14:creationId xmlns:p14="http://schemas.microsoft.com/office/powerpoint/2010/main" val="429128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DBEA6-4F84-4A26-BD44-EBB1070D8239}"/>
              </a:ext>
            </a:extLst>
          </p:cNvPr>
          <p:cNvSpPr>
            <a:spLocks noGrp="1"/>
          </p:cNvSpPr>
          <p:nvPr>
            <p:ph idx="1"/>
          </p:nvPr>
        </p:nvSpPr>
        <p:spPr>
          <a:xfrm>
            <a:off x="1154954" y="2603499"/>
            <a:ext cx="8825659" cy="3666671"/>
          </a:xfrm>
        </p:spPr>
        <p:txBody>
          <a:bodyPr/>
          <a:lstStyle/>
          <a:p>
            <a:pPr marL="0" indent="0">
              <a:buNone/>
            </a:pPr>
            <a:r>
              <a:rPr lang="en-US" dirty="0"/>
              <a:t>Minimum Batch Gradient Descent:</a:t>
            </a:r>
          </a:p>
          <a:p>
            <a:r>
              <a:rPr lang="en-US" b="0" i="0" dirty="0">
                <a:solidFill>
                  <a:srgbClr val="273239"/>
                </a:solidFill>
                <a:effectLst/>
              </a:rPr>
              <a:t>This is a type of gradient descent which works faster than both batch gradient descent and stochastic gradient descent.</a:t>
            </a:r>
          </a:p>
          <a:p>
            <a:r>
              <a:rPr lang="en-US" dirty="0">
                <a:solidFill>
                  <a:srgbClr val="273239"/>
                </a:solidFill>
              </a:rPr>
              <a:t>In this type gradient, instead of a single training example, the dataset is divided into groups i.e. mini. batch of sample that  used to calculate model error and update the model coefficient.</a:t>
            </a:r>
          </a:p>
          <a:p>
            <a:r>
              <a:rPr lang="en-US" dirty="0">
                <a:solidFill>
                  <a:srgbClr val="273239"/>
                </a:solidFill>
              </a:rPr>
              <a:t>It speeds the learning.</a:t>
            </a:r>
          </a:p>
          <a:p>
            <a:r>
              <a:rPr lang="en-US" dirty="0">
                <a:solidFill>
                  <a:srgbClr val="273239"/>
                </a:solidFill>
              </a:rPr>
              <a:t>Helps to get actual global minimum.</a:t>
            </a:r>
          </a:p>
          <a:p>
            <a:r>
              <a:rPr lang="en-US" b="0" i="0" dirty="0">
                <a:solidFill>
                  <a:srgbClr val="292929"/>
                </a:solidFill>
                <a:effectLst/>
              </a:rPr>
              <a:t>Loss is computed for each mini batch and hence total loss needs to be accumulated across all mini batches.</a:t>
            </a:r>
          </a:p>
          <a:p>
            <a:endParaRPr lang="en-US" dirty="0">
              <a:solidFill>
                <a:srgbClr val="273239"/>
              </a:solidFill>
            </a:endParaRPr>
          </a:p>
          <a:p>
            <a:endParaRPr lang="en-US" dirty="0">
              <a:solidFill>
                <a:srgbClr val="273239"/>
              </a:solidFill>
            </a:endParaRPr>
          </a:p>
          <a:p>
            <a:endParaRPr lang="en-US" dirty="0">
              <a:solidFill>
                <a:srgbClr val="273239"/>
              </a:solidFill>
            </a:endParaRPr>
          </a:p>
          <a:p>
            <a:endParaRPr lang="en-US" dirty="0"/>
          </a:p>
        </p:txBody>
      </p:sp>
    </p:spTree>
    <p:extLst>
      <p:ext uri="{BB962C8B-B14F-4D97-AF65-F5344CB8AC3E}">
        <p14:creationId xmlns:p14="http://schemas.microsoft.com/office/powerpoint/2010/main" val="9562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4EAA-1E5C-4800-BE49-9CFD578258C8}"/>
              </a:ext>
            </a:extLst>
          </p:cNvPr>
          <p:cNvSpPr>
            <a:spLocks noGrp="1"/>
          </p:cNvSpPr>
          <p:nvPr>
            <p:ph type="title"/>
          </p:nvPr>
        </p:nvSpPr>
        <p:spPr/>
        <p:txBody>
          <a:bodyPr/>
          <a:lstStyle/>
          <a:p>
            <a:r>
              <a:rPr lang="en-US" dirty="0"/>
              <a:t>Cost/Loss Function(C)</a:t>
            </a:r>
          </a:p>
        </p:txBody>
      </p:sp>
      <p:sp>
        <p:nvSpPr>
          <p:cNvPr id="3" name="Content Placeholder 2">
            <a:extLst>
              <a:ext uri="{FF2B5EF4-FFF2-40B4-BE49-F238E27FC236}">
                <a16:creationId xmlns:a16="http://schemas.microsoft.com/office/drawing/2014/main" id="{1205D40B-7D68-48F6-957F-EF56382BA903}"/>
              </a:ext>
            </a:extLst>
          </p:cNvPr>
          <p:cNvSpPr>
            <a:spLocks noGrp="1"/>
          </p:cNvSpPr>
          <p:nvPr>
            <p:ph idx="1"/>
          </p:nvPr>
        </p:nvSpPr>
        <p:spPr/>
        <p:txBody>
          <a:bodyPr/>
          <a:lstStyle/>
          <a:p>
            <a:r>
              <a:rPr lang="en-US" dirty="0"/>
              <a:t>It refers to error or loss in dataset.</a:t>
            </a:r>
          </a:p>
          <a:p>
            <a:r>
              <a:rPr lang="en-US" dirty="0"/>
              <a:t>It measures the difference actual output between predicted output from model.</a:t>
            </a:r>
          </a:p>
          <a:p>
            <a:r>
              <a:rPr lang="en-US" dirty="0"/>
              <a:t>Cost function is the average of error for entire training dataset.</a:t>
            </a:r>
          </a:p>
          <a:p>
            <a:r>
              <a:rPr lang="en-US" dirty="0"/>
              <a:t>Loss function is the error of the individual data point.</a:t>
            </a:r>
          </a:p>
          <a:p>
            <a:r>
              <a:rPr lang="en-US" dirty="0"/>
              <a:t>Good model gives less error. </a:t>
            </a:r>
          </a:p>
        </p:txBody>
      </p:sp>
    </p:spTree>
    <p:extLst>
      <p:ext uri="{BB962C8B-B14F-4D97-AF65-F5344CB8AC3E}">
        <p14:creationId xmlns:p14="http://schemas.microsoft.com/office/powerpoint/2010/main" val="237378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2220-5ED7-4BD8-B6CE-68B2716B8154}"/>
              </a:ext>
            </a:extLst>
          </p:cNvPr>
          <p:cNvSpPr>
            <a:spLocks noGrp="1"/>
          </p:cNvSpPr>
          <p:nvPr>
            <p:ph type="title"/>
          </p:nvPr>
        </p:nvSpPr>
        <p:spPr/>
        <p:txBody>
          <a:bodyPr/>
          <a:lstStyle/>
          <a:p>
            <a:r>
              <a:rPr lang="en-US" dirty="0"/>
              <a:t>Types of error in ML</a:t>
            </a:r>
          </a:p>
        </p:txBody>
      </p:sp>
      <p:sp>
        <p:nvSpPr>
          <p:cNvPr id="3" name="Content Placeholder 2">
            <a:extLst>
              <a:ext uri="{FF2B5EF4-FFF2-40B4-BE49-F238E27FC236}">
                <a16:creationId xmlns:a16="http://schemas.microsoft.com/office/drawing/2014/main" id="{3234D9EE-D5A4-4697-A3F4-7135DD953A76}"/>
              </a:ext>
            </a:extLst>
          </p:cNvPr>
          <p:cNvSpPr>
            <a:spLocks noGrp="1"/>
          </p:cNvSpPr>
          <p:nvPr>
            <p:ph idx="1"/>
          </p:nvPr>
        </p:nvSpPr>
        <p:spPr>
          <a:xfrm>
            <a:off x="0" y="2454441"/>
            <a:ext cx="12191999" cy="4403559"/>
          </a:xfrm>
        </p:spPr>
        <p:txBody>
          <a:bodyPr/>
          <a:lstStyle/>
          <a:p>
            <a:r>
              <a:rPr lang="en-US" sz="2800" dirty="0"/>
              <a:t>Mean square error(MSE)/L2loss</a:t>
            </a:r>
          </a:p>
          <a:p>
            <a:pPr marL="0" indent="0">
              <a:buNone/>
            </a:pPr>
            <a:r>
              <a:rPr lang="en-US" dirty="0"/>
              <a:t> </a:t>
            </a:r>
          </a:p>
        </p:txBody>
      </p:sp>
      <p:pic>
        <p:nvPicPr>
          <p:cNvPr id="1028" name="Picture 4" descr="MODEL EVALUATION – REGRESSION MODELS | Data Vedas">
            <a:extLst>
              <a:ext uri="{FF2B5EF4-FFF2-40B4-BE49-F238E27FC236}">
                <a16:creationId xmlns:a16="http://schemas.microsoft.com/office/drawing/2014/main" id="{40B30628-C2C2-4ECA-86C4-6261D0EBB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05" y="3168567"/>
            <a:ext cx="5366084" cy="176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10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E5689-0AA0-4D78-B8B1-1192AD6817AA}"/>
              </a:ext>
            </a:extLst>
          </p:cNvPr>
          <p:cNvSpPr>
            <a:spLocks noGrp="1"/>
          </p:cNvSpPr>
          <p:nvPr>
            <p:ph idx="1"/>
          </p:nvPr>
        </p:nvSpPr>
        <p:spPr>
          <a:xfrm>
            <a:off x="1081063" y="2363355"/>
            <a:ext cx="8825659" cy="3416300"/>
          </a:xfrm>
        </p:spPr>
        <p:txBody>
          <a:bodyPr/>
          <a:lstStyle/>
          <a:p>
            <a:r>
              <a:rPr lang="en-US" dirty="0"/>
              <a:t>Mean Absolute error/L1 loss:</a:t>
            </a:r>
          </a:p>
          <a:p>
            <a:pPr marL="0" indent="0">
              <a:buNone/>
            </a:pPr>
            <a:endParaRPr lang="en-US" dirty="0"/>
          </a:p>
          <a:p>
            <a:pPr marL="0" indent="0">
              <a:buNone/>
            </a:pPr>
            <a:endParaRPr lang="en-US" dirty="0"/>
          </a:p>
        </p:txBody>
      </p:sp>
      <p:pic>
        <p:nvPicPr>
          <p:cNvPr id="2050" name="Picture 2" descr="MODEL EVALUATION – REGRESSION MODELS | Data Vedas">
            <a:extLst>
              <a:ext uri="{FF2B5EF4-FFF2-40B4-BE49-F238E27FC236}">
                <a16:creationId xmlns:a16="http://schemas.microsoft.com/office/drawing/2014/main" id="{8373BC5A-795E-493B-98BE-4FB65A3B9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999" y="3195782"/>
            <a:ext cx="3963567" cy="163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0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CCE2-9845-4E71-BFA0-0FBAF2E20134}"/>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837D95D-212E-4950-9884-BC8471412D05}"/>
              </a:ext>
            </a:extLst>
          </p:cNvPr>
          <p:cNvSpPr>
            <a:spLocks noGrp="1"/>
          </p:cNvSpPr>
          <p:nvPr>
            <p:ph idx="1"/>
          </p:nvPr>
        </p:nvSpPr>
        <p:spPr/>
        <p:txBody>
          <a:bodyPr>
            <a:normAutofit fontScale="92500" lnSpcReduction="20000"/>
          </a:bodyPr>
          <a:lstStyle/>
          <a:p>
            <a:r>
              <a:rPr lang="en-US" sz="1900" dirty="0"/>
              <a:t>Machine learning optimization algorithm used to minimize the cost function so we can get the models that have accurate prediction.</a:t>
            </a:r>
          </a:p>
          <a:p>
            <a:r>
              <a:rPr lang="en-US" sz="1900" dirty="0"/>
              <a:t>It is basically that, we just need to change the parameter manually until we find minimum cost. </a:t>
            </a:r>
          </a:p>
          <a:p>
            <a:r>
              <a:rPr lang="en-US" sz="1900" b="0" i="0" dirty="0">
                <a:solidFill>
                  <a:srgbClr val="404040"/>
                </a:solidFill>
                <a:effectLst/>
              </a:rPr>
              <a:t>In machine learning, we use gradient descent to update the </a:t>
            </a:r>
            <a:r>
              <a:rPr lang="en-US" sz="1900" b="0" i="0" dirty="0">
                <a:effectLst/>
              </a:rPr>
              <a:t>parameters</a:t>
            </a:r>
            <a:r>
              <a:rPr lang="en-US" sz="1900" b="0" i="0" dirty="0">
                <a:solidFill>
                  <a:srgbClr val="404040"/>
                </a:solidFill>
                <a:effectLst/>
              </a:rPr>
              <a:t> of our model. Parameters refer to coefficients in </a:t>
            </a:r>
            <a:r>
              <a:rPr lang="en-US" sz="1900" b="0" i="0" u="none" strike="noStrike" dirty="0">
                <a:effectLst/>
                <a:hlinkClick r:id="rId2">
                  <a:extLst>
                    <a:ext uri="{A12FA001-AC4F-418D-AE19-62706E023703}">
                      <ahyp:hlinkClr xmlns:ahyp="http://schemas.microsoft.com/office/drawing/2018/hyperlinkcolor" val="tx"/>
                    </a:ext>
                  </a:extLst>
                </a:hlinkClick>
              </a:rPr>
              <a:t>Linear Regression</a:t>
            </a:r>
            <a:r>
              <a:rPr lang="en-US" sz="1900" b="0" i="0" dirty="0">
                <a:effectLst/>
              </a:rPr>
              <a:t> and </a:t>
            </a:r>
            <a:r>
              <a:rPr lang="en-US" sz="1900" b="0" i="0" u="none" strike="noStrike" dirty="0">
                <a:effectLst/>
                <a:hlinkClick r:id="rId3">
                  <a:extLst>
                    <a:ext uri="{A12FA001-AC4F-418D-AE19-62706E023703}">
                      <ahyp:hlinkClr xmlns:ahyp="http://schemas.microsoft.com/office/drawing/2018/hyperlinkcolor" val="tx"/>
                    </a:ext>
                  </a:extLst>
                </a:hlinkClick>
              </a:rPr>
              <a:t>weights</a:t>
            </a:r>
            <a:r>
              <a:rPr lang="en-US" sz="1900" b="0" i="0" dirty="0">
                <a:effectLst/>
              </a:rPr>
              <a:t> in neural networks.</a:t>
            </a:r>
          </a:p>
          <a:p>
            <a:r>
              <a:rPr lang="en-US" sz="1900" dirty="0"/>
              <a:t>We calculate the gradient </a:t>
            </a:r>
            <a:r>
              <a:rPr lang="en-US" sz="1900" b="0" i="0" dirty="0">
                <a:solidFill>
                  <a:srgbClr val="292929"/>
                </a:solidFill>
                <a:effectLst/>
                <a:latin typeface="charter"/>
              </a:rPr>
              <a:t>∂c/∂</a:t>
            </a:r>
            <a:r>
              <a:rPr lang="el-GR" sz="1900" b="0" i="0" dirty="0">
                <a:solidFill>
                  <a:srgbClr val="292929"/>
                </a:solidFill>
                <a:effectLst/>
                <a:latin typeface="charter"/>
              </a:rPr>
              <a:t>ω</a:t>
            </a:r>
            <a:r>
              <a:rPr lang="en-US" sz="1900" b="0" i="0" dirty="0">
                <a:solidFill>
                  <a:srgbClr val="292929"/>
                </a:solidFill>
                <a:effectLst/>
                <a:latin typeface="charter"/>
              </a:rPr>
              <a:t> </a:t>
            </a:r>
            <a:r>
              <a:rPr lang="en-US" sz="1900" dirty="0"/>
              <a:t>which is the partial derivative of cost with respect to weight.</a:t>
            </a:r>
          </a:p>
          <a:p>
            <a:r>
              <a:rPr lang="en-US" sz="1900" dirty="0"/>
              <a:t>Is learning rate, helps to adjust the weight </a:t>
            </a:r>
            <a:r>
              <a:rPr lang="en-US" sz="1900" dirty="0" err="1"/>
              <a:t>w.r.t.</a:t>
            </a:r>
            <a:r>
              <a:rPr lang="en-US" sz="1900" dirty="0"/>
              <a:t> gradient descent.</a:t>
            </a:r>
          </a:p>
          <a:p>
            <a:r>
              <a:rPr lang="en-US" sz="1900" dirty="0"/>
              <a:t>It helps to find global minimum.</a:t>
            </a:r>
          </a:p>
          <a:p>
            <a:endParaRPr lang="en-US" dirty="0"/>
          </a:p>
          <a:p>
            <a:endParaRPr lang="en-US" dirty="0"/>
          </a:p>
          <a:p>
            <a:endParaRPr lang="en-US" dirty="0"/>
          </a:p>
        </p:txBody>
      </p:sp>
    </p:spTree>
    <p:extLst>
      <p:ext uri="{BB962C8B-B14F-4D97-AF65-F5344CB8AC3E}">
        <p14:creationId xmlns:p14="http://schemas.microsoft.com/office/powerpoint/2010/main" val="115255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orch Lecture 03: Gradient Descent - YouTube">
            <a:extLst>
              <a:ext uri="{FF2B5EF4-FFF2-40B4-BE49-F238E27FC236}">
                <a16:creationId xmlns:a16="http://schemas.microsoft.com/office/drawing/2014/main" id="{1B9DAE56-057A-4A2F-A370-D15CFFDE7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41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4BDDD-EA4D-400E-A354-A6B237DBFB0C}"/>
              </a:ext>
            </a:extLst>
          </p:cNvPr>
          <p:cNvSpPr>
            <a:spLocks noGrp="1"/>
          </p:cNvSpPr>
          <p:nvPr>
            <p:ph idx="1"/>
          </p:nvPr>
        </p:nvSpPr>
        <p:spPr>
          <a:xfrm>
            <a:off x="1154954" y="2603499"/>
            <a:ext cx="8825659" cy="4049227"/>
          </a:xfrm>
        </p:spPr>
        <p:txBody>
          <a:bodyPr/>
          <a:lstStyle/>
          <a:p>
            <a:r>
              <a:rPr lang="en-US" dirty="0"/>
              <a:t>Derivation of Y = X^2 </a:t>
            </a:r>
          </a:p>
          <a:p>
            <a:r>
              <a:rPr lang="en-US" dirty="0"/>
              <a:t>Dy/dx = 2X</a:t>
            </a:r>
          </a:p>
          <a:p>
            <a:r>
              <a:rPr lang="en-US" dirty="0"/>
              <a:t>If x = 10, Y=30..</a:t>
            </a:r>
          </a:p>
          <a:p>
            <a:r>
              <a:rPr lang="en-US" dirty="0"/>
              <a:t>Dy/dx = 2*10=20</a:t>
            </a:r>
          </a:p>
          <a:p>
            <a:r>
              <a:rPr lang="en-US" dirty="0"/>
              <a:t>Xnew = 5-0.1*20</a:t>
            </a:r>
          </a:p>
          <a:p>
            <a:r>
              <a:rPr lang="en-US" dirty="0"/>
              <a:t>Xnew=3</a:t>
            </a:r>
          </a:p>
          <a:p>
            <a:r>
              <a:rPr lang="en-US" dirty="0"/>
              <a:t>Y=17</a:t>
            </a:r>
          </a:p>
          <a:p>
            <a:pPr marL="0" indent="0">
              <a:buNone/>
            </a:pPr>
            <a:endParaRPr lang="en-US" dirty="0"/>
          </a:p>
          <a:p>
            <a:r>
              <a:rPr lang="en-US" dirty="0"/>
              <a:t>Xnew=Xold – learning rate * y/dx</a:t>
            </a:r>
          </a:p>
          <a:p>
            <a:endParaRPr lang="en-US" dirty="0"/>
          </a:p>
          <a:p>
            <a:endParaRPr lang="en-US" dirty="0"/>
          </a:p>
        </p:txBody>
      </p:sp>
      <p:pic>
        <p:nvPicPr>
          <p:cNvPr id="6" name="Picture 4">
            <a:extLst>
              <a:ext uri="{FF2B5EF4-FFF2-40B4-BE49-F238E27FC236}">
                <a16:creationId xmlns:a16="http://schemas.microsoft.com/office/drawing/2014/main" id="{4CF145BE-A157-48D7-ACC5-93122E42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501" y="1077005"/>
            <a:ext cx="4926563" cy="97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7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3AE5-C412-4F1E-97FB-FE03823F00CC}"/>
              </a:ext>
            </a:extLst>
          </p:cNvPr>
          <p:cNvSpPr>
            <a:spLocks noGrp="1"/>
          </p:cNvSpPr>
          <p:nvPr>
            <p:ph type="title"/>
          </p:nvPr>
        </p:nvSpPr>
        <p:spPr/>
        <p:txBody>
          <a:bodyPr/>
          <a:lstStyle/>
          <a:p>
            <a:r>
              <a:rPr lang="en-US" dirty="0"/>
              <a:t>Types of Gradient Descent</a:t>
            </a:r>
          </a:p>
        </p:txBody>
      </p:sp>
      <p:sp>
        <p:nvSpPr>
          <p:cNvPr id="3" name="Content Placeholder 2">
            <a:extLst>
              <a:ext uri="{FF2B5EF4-FFF2-40B4-BE49-F238E27FC236}">
                <a16:creationId xmlns:a16="http://schemas.microsoft.com/office/drawing/2014/main" id="{382886E2-8B72-4290-BA8E-4A05F4213189}"/>
              </a:ext>
            </a:extLst>
          </p:cNvPr>
          <p:cNvSpPr>
            <a:spLocks noGrp="1"/>
          </p:cNvSpPr>
          <p:nvPr>
            <p:ph idx="1"/>
          </p:nvPr>
        </p:nvSpPr>
        <p:spPr>
          <a:xfrm>
            <a:off x="1154954" y="2239347"/>
            <a:ext cx="8825659" cy="3780453"/>
          </a:xfrm>
        </p:spPr>
        <p:txBody>
          <a:bodyPr/>
          <a:lstStyle/>
          <a:p>
            <a:pPr marL="0" indent="0">
              <a:buNone/>
            </a:pPr>
            <a:r>
              <a:rPr lang="en-US" b="0" i="0" dirty="0">
                <a:solidFill>
                  <a:srgbClr val="24292E"/>
                </a:solidFill>
                <a:effectLst/>
              </a:rPr>
              <a:t>Batch Gradient Descent:</a:t>
            </a:r>
          </a:p>
          <a:p>
            <a:r>
              <a:rPr lang="en-US" b="0" i="0" dirty="0">
                <a:solidFill>
                  <a:srgbClr val="273239"/>
                </a:solidFill>
                <a:effectLst/>
              </a:rPr>
              <a:t>This is a type of gradient descent which processes all the training examples for each iteration of gradient descent.</a:t>
            </a:r>
          </a:p>
          <a:p>
            <a:r>
              <a:rPr lang="en-US" dirty="0">
                <a:solidFill>
                  <a:srgbClr val="273239"/>
                </a:solidFill>
              </a:rPr>
              <a:t>I</a:t>
            </a:r>
            <a:r>
              <a:rPr lang="en-US" b="0" i="0" dirty="0">
                <a:solidFill>
                  <a:srgbClr val="273239"/>
                </a:solidFill>
                <a:effectLst/>
              </a:rPr>
              <a:t>f the number of training examples is large, then batch gradient descent is computationally very expensive.</a:t>
            </a:r>
          </a:p>
          <a:p>
            <a:r>
              <a:rPr lang="en-US" b="0" i="0" dirty="0">
                <a:solidFill>
                  <a:srgbClr val="273239"/>
                </a:solidFill>
                <a:effectLst/>
              </a:rPr>
              <a:t>If the number of training examples is large, then batch gradient descent is not preferred.</a:t>
            </a:r>
          </a:p>
          <a:p>
            <a:r>
              <a:rPr lang="en-US" dirty="0">
                <a:solidFill>
                  <a:srgbClr val="273239"/>
                </a:solidFill>
              </a:rPr>
              <a:t>It is time taking and slow</a:t>
            </a:r>
            <a:r>
              <a:rPr lang="en-US" b="0" i="0" dirty="0">
                <a:solidFill>
                  <a:srgbClr val="273239"/>
                </a:solidFill>
                <a:effectLst/>
              </a:rPr>
              <a:t> as the large dataset may not fit into the memory.</a:t>
            </a:r>
          </a:p>
          <a:p>
            <a:r>
              <a:rPr lang="en-US" dirty="0">
                <a:solidFill>
                  <a:srgbClr val="273239"/>
                </a:solidFill>
              </a:rPr>
              <a:t>Batch size is full dataset.</a:t>
            </a:r>
          </a:p>
          <a:p>
            <a:r>
              <a:rPr lang="en-US" dirty="0">
                <a:solidFill>
                  <a:srgbClr val="273239"/>
                </a:solidFill>
              </a:rPr>
              <a:t>It is easy to understand the analysis of weight and convergence rate.</a:t>
            </a:r>
            <a:endParaRPr lang="en-US" dirty="0"/>
          </a:p>
        </p:txBody>
      </p:sp>
    </p:spTree>
    <p:extLst>
      <p:ext uri="{BB962C8B-B14F-4D97-AF65-F5344CB8AC3E}">
        <p14:creationId xmlns:p14="http://schemas.microsoft.com/office/powerpoint/2010/main" val="82215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1F31B-A634-4237-BAE7-5F42DC00DCF7}"/>
              </a:ext>
            </a:extLst>
          </p:cNvPr>
          <p:cNvSpPr>
            <a:spLocks noGrp="1"/>
          </p:cNvSpPr>
          <p:nvPr>
            <p:ph idx="1"/>
          </p:nvPr>
        </p:nvSpPr>
        <p:spPr>
          <a:xfrm>
            <a:off x="1154954" y="2603500"/>
            <a:ext cx="8825659" cy="3889664"/>
          </a:xfrm>
        </p:spPr>
        <p:txBody>
          <a:bodyPr>
            <a:normAutofit/>
          </a:bodyPr>
          <a:lstStyle/>
          <a:p>
            <a:pPr marL="0" indent="0">
              <a:buNone/>
            </a:pPr>
            <a:r>
              <a:rPr lang="en-US" dirty="0"/>
              <a:t>Stochastic Gradient Descent:</a:t>
            </a:r>
          </a:p>
          <a:p>
            <a:r>
              <a:rPr lang="en-US" b="0" i="0" dirty="0">
                <a:solidFill>
                  <a:srgbClr val="273239"/>
                </a:solidFill>
                <a:effectLst/>
              </a:rPr>
              <a:t>This is a type of gradient descent which processes 1 training example per iteration.</a:t>
            </a:r>
          </a:p>
          <a:p>
            <a:r>
              <a:rPr lang="en-US" dirty="0">
                <a:solidFill>
                  <a:srgbClr val="273239"/>
                </a:solidFill>
              </a:rPr>
              <a:t>T</a:t>
            </a:r>
            <a:r>
              <a:rPr lang="en-US" b="0" i="0" dirty="0">
                <a:solidFill>
                  <a:srgbClr val="273239"/>
                </a:solidFill>
                <a:effectLst/>
              </a:rPr>
              <a:t>he parameters are being updated even after one iteration in which only a single example has been processed.</a:t>
            </a:r>
            <a:r>
              <a:rPr lang="en-US" dirty="0"/>
              <a:t> </a:t>
            </a:r>
          </a:p>
          <a:p>
            <a:r>
              <a:rPr lang="en-US" dirty="0">
                <a:solidFill>
                  <a:srgbClr val="273239"/>
                </a:solidFill>
              </a:rPr>
              <a:t>T</a:t>
            </a:r>
            <a:r>
              <a:rPr lang="en-US" b="0" i="0" dirty="0">
                <a:solidFill>
                  <a:srgbClr val="273239"/>
                </a:solidFill>
                <a:effectLst/>
              </a:rPr>
              <a:t>his is quite faster than batch gradient descent.</a:t>
            </a:r>
          </a:p>
          <a:p>
            <a:r>
              <a:rPr lang="en-US" b="0" i="0" dirty="0">
                <a:solidFill>
                  <a:srgbClr val="273239"/>
                </a:solidFill>
                <a:effectLst/>
              </a:rPr>
              <a:t>When the number of training examples is large, even then it processes only one example which can be additional overhead for the system as the number of iterations will be quite large.</a:t>
            </a:r>
          </a:p>
          <a:p>
            <a:r>
              <a:rPr lang="en-US" dirty="0">
                <a:solidFill>
                  <a:srgbClr val="273239"/>
                </a:solidFill>
              </a:rPr>
              <a:t>As we frequently update weights, cost function fluctuate heavily.</a:t>
            </a:r>
          </a:p>
          <a:p>
            <a:r>
              <a:rPr lang="en-US" dirty="0">
                <a:solidFill>
                  <a:srgbClr val="273239"/>
                </a:solidFill>
              </a:rPr>
              <a:t>Batch size is 1.</a:t>
            </a:r>
          </a:p>
          <a:p>
            <a:endParaRPr lang="en-US" b="0" i="0" dirty="0">
              <a:solidFill>
                <a:srgbClr val="273239"/>
              </a:solidFill>
              <a:effectLst/>
            </a:endParaRPr>
          </a:p>
          <a:p>
            <a:endParaRPr lang="en-US" dirty="0"/>
          </a:p>
        </p:txBody>
      </p:sp>
    </p:spTree>
    <p:extLst>
      <p:ext uri="{BB962C8B-B14F-4D97-AF65-F5344CB8AC3E}">
        <p14:creationId xmlns:p14="http://schemas.microsoft.com/office/powerpoint/2010/main" val="3388859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201</TotalTime>
  <Words>535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charter</vt:lpstr>
      <vt:lpstr>Wingdings 3</vt:lpstr>
      <vt:lpstr>Ion Boardroom</vt:lpstr>
      <vt:lpstr>Cost/Loss Function</vt:lpstr>
      <vt:lpstr>Cost/Loss Function(C)</vt:lpstr>
      <vt:lpstr>Types of error in ML</vt:lpstr>
      <vt:lpstr>PowerPoint Presentation</vt:lpstr>
      <vt:lpstr>Gradient Descent</vt:lpstr>
      <vt:lpstr>PowerPoint Presentation</vt:lpstr>
      <vt:lpstr>PowerPoint Presentation</vt:lpstr>
      <vt:lpstr>Types of Gradient Descent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Cost/Loss Function</dc:title>
  <dc:creator>ER. SONALI</dc:creator>
  <cp:lastModifiedBy>ER. SONALI</cp:lastModifiedBy>
  <cp:revision>19</cp:revision>
  <dcterms:created xsi:type="dcterms:W3CDTF">2021-06-03T07:59:38Z</dcterms:created>
  <dcterms:modified xsi:type="dcterms:W3CDTF">2021-06-04T14:22:43Z</dcterms:modified>
</cp:coreProperties>
</file>