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7" r:id="rId7"/>
    <p:sldId id="261" r:id="rId8"/>
    <p:sldId id="262" r:id="rId9"/>
    <p:sldId id="263" r:id="rId10"/>
    <p:sldId id="278" r:id="rId11"/>
    <p:sldId id="265" r:id="rId12"/>
    <p:sldId id="266"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8917F7-35A0-42FB-90E4-A094C4C95B95}"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3461206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917F7-35A0-42FB-90E4-A094C4C95B95}"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286275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917F7-35A0-42FB-90E4-A094C4C95B95}"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58C4-1963-4408-BE3F-24B9A2D33FF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4284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917F7-35A0-42FB-90E4-A094C4C95B95}"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60428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917F7-35A0-42FB-90E4-A094C4C95B95}"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58C4-1963-4408-BE3F-24B9A2D33FF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9074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917F7-35A0-42FB-90E4-A094C4C95B95}"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3810841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917F7-35A0-42FB-90E4-A094C4C95B95}"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1062780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917F7-35A0-42FB-90E4-A094C4C95B95}"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1079313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917F7-35A0-42FB-90E4-A094C4C95B95}"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58769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917F7-35A0-42FB-90E4-A094C4C95B95}" type="datetimeFigureOut">
              <a:rPr lang="en-US" smtClean="0"/>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4239652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8917F7-35A0-42FB-90E4-A094C4C95B95}" type="datetimeFigureOut">
              <a:rPr lang="en-US" smtClean="0"/>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349566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8917F7-35A0-42FB-90E4-A094C4C95B95}" type="datetimeFigureOut">
              <a:rPr lang="en-US" smtClean="0"/>
              <a:t>7/8/2021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333410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8917F7-35A0-42FB-90E4-A094C4C95B95}" type="datetimeFigureOut">
              <a:rPr lang="en-US" smtClean="0"/>
              <a:t>7/8/2021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4200215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8917F7-35A0-42FB-90E4-A094C4C95B95}" type="datetimeFigureOut">
              <a:rPr lang="en-US" smtClean="0"/>
              <a:t>7/8/2021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1841263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8917F7-35A0-42FB-90E4-A094C4C95B95}" type="datetimeFigureOut">
              <a:rPr lang="en-US" smtClean="0"/>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59130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8917F7-35A0-42FB-90E4-A094C4C95B95}" type="datetimeFigureOut">
              <a:rPr lang="en-US" smtClean="0"/>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3882938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8917F7-35A0-42FB-90E4-A094C4C95B95}" type="datetimeFigureOut">
              <a:rPr lang="en-US" smtClean="0"/>
              <a:t>7/8/2021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1058C4-1963-4408-BE3F-24B9A2D33FF4}" type="slidenum">
              <a:rPr lang="en-US" smtClean="0"/>
              <a:t>‹#›</a:t>
            </a:fld>
            <a:endParaRPr lang="en-US"/>
          </a:p>
        </p:txBody>
      </p:sp>
    </p:spTree>
    <p:extLst>
      <p:ext uri="{BB962C8B-B14F-4D97-AF65-F5344CB8AC3E}">
        <p14:creationId xmlns:p14="http://schemas.microsoft.com/office/powerpoint/2010/main" val="1582102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225C1-EEB7-46BC-8CE2-5DFC7180365E}"/>
              </a:ext>
            </a:extLst>
          </p:cNvPr>
          <p:cNvSpPr>
            <a:spLocks noGrp="1"/>
          </p:cNvSpPr>
          <p:nvPr>
            <p:ph type="ctrTitle"/>
          </p:nvPr>
        </p:nvSpPr>
        <p:spPr/>
        <p:txBody>
          <a:bodyPr/>
          <a:lstStyle/>
          <a:p>
            <a:r>
              <a:rPr lang="en-US" dirty="0">
                <a:solidFill>
                  <a:schemeClr val="tx1">
                    <a:lumMod val="85000"/>
                    <a:lumOff val="15000"/>
                  </a:schemeClr>
                </a:solidFill>
              </a:rPr>
              <a:t>Machine Learning</a:t>
            </a:r>
          </a:p>
        </p:txBody>
      </p:sp>
      <p:sp>
        <p:nvSpPr>
          <p:cNvPr id="3" name="Subtitle 2">
            <a:extLst>
              <a:ext uri="{FF2B5EF4-FFF2-40B4-BE49-F238E27FC236}">
                <a16:creationId xmlns:a16="http://schemas.microsoft.com/office/drawing/2014/main" id="{5045829B-E214-4570-9E5F-BD67E269E323}"/>
              </a:ext>
            </a:extLst>
          </p:cNvPr>
          <p:cNvSpPr>
            <a:spLocks noGrp="1"/>
          </p:cNvSpPr>
          <p:nvPr>
            <p:ph type="subTitle" idx="1"/>
          </p:nvPr>
        </p:nvSpPr>
        <p:spPr/>
        <p:txBody>
          <a:bodyPr>
            <a:normAutofit/>
          </a:bodyPr>
          <a:lstStyle/>
          <a:p>
            <a:r>
              <a:rPr lang="en-US" sz="4000" dirty="0"/>
              <a:t>Gradient Boosting</a:t>
            </a:r>
          </a:p>
        </p:txBody>
      </p:sp>
    </p:spTree>
    <p:extLst>
      <p:ext uri="{BB962C8B-B14F-4D97-AF65-F5344CB8AC3E}">
        <p14:creationId xmlns:p14="http://schemas.microsoft.com/office/powerpoint/2010/main" val="4016875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7DEA7-CF44-4ACF-B82F-F9E6A39369E6}"/>
              </a:ext>
            </a:extLst>
          </p:cNvPr>
          <p:cNvSpPr>
            <a:spLocks noGrp="1"/>
          </p:cNvSpPr>
          <p:nvPr>
            <p:ph type="title"/>
          </p:nvPr>
        </p:nvSpPr>
        <p:spPr/>
        <p:txBody>
          <a:bodyPr>
            <a:noAutofit/>
          </a:bodyPr>
          <a:lstStyle/>
          <a:p>
            <a:r>
              <a:rPr lang="en-US" sz="2800" b="0" i="0" dirty="0">
                <a:solidFill>
                  <a:srgbClr val="24292E"/>
                </a:solidFill>
                <a:effectLst/>
              </a:rPr>
              <a:t>Use decision tree algorithm to train the model considering residual as label . We build a tree with the goal of predicting the Residual</a:t>
            </a:r>
            <a:endParaRPr lang="en-US" sz="2800" dirty="0"/>
          </a:p>
        </p:txBody>
      </p:sp>
      <p:pic>
        <p:nvPicPr>
          <p:cNvPr id="1026" name="Picture 2">
            <a:extLst>
              <a:ext uri="{FF2B5EF4-FFF2-40B4-BE49-F238E27FC236}">
                <a16:creationId xmlns:a16="http://schemas.microsoft.com/office/drawing/2014/main" id="{5523AF59-696D-4673-92D3-3201685912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8043" y="2837007"/>
            <a:ext cx="3857625" cy="1623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A7AA73D-3CA0-447B-81FC-A2DC6DB2F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4709" y="2837008"/>
            <a:ext cx="3143250" cy="1548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775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A245-FA61-471E-800F-01A8ABA40EEA}"/>
              </a:ext>
            </a:extLst>
          </p:cNvPr>
          <p:cNvSpPr>
            <a:spLocks noGrp="1"/>
          </p:cNvSpPr>
          <p:nvPr>
            <p:ph type="title"/>
          </p:nvPr>
        </p:nvSpPr>
        <p:spPr/>
        <p:txBody>
          <a:bodyPr>
            <a:normAutofit/>
          </a:bodyPr>
          <a:lstStyle/>
          <a:p>
            <a:r>
              <a:rPr lang="en-US" sz="2400" b="0" dirty="0">
                <a:solidFill>
                  <a:srgbClr val="292929"/>
                </a:solidFill>
                <a:effectLst/>
                <a:latin typeface="+mn-lt"/>
              </a:rPr>
              <a:t>Now we combine the Original leaf and the new tree to make a prediction of an individual’s weight from the Training Data.</a:t>
            </a:r>
            <a:endParaRPr lang="en-US" sz="2400" dirty="0">
              <a:latin typeface="+mn-lt"/>
            </a:endParaRPr>
          </a:p>
        </p:txBody>
      </p:sp>
      <p:pic>
        <p:nvPicPr>
          <p:cNvPr id="2050" name="Picture 2">
            <a:extLst>
              <a:ext uri="{FF2B5EF4-FFF2-40B4-BE49-F238E27FC236}">
                <a16:creationId xmlns:a16="http://schemas.microsoft.com/office/drawing/2014/main" id="{810CB714-FF08-4D50-9E8C-C6484A2480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46780" y="1828634"/>
            <a:ext cx="5057775"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DD3456F-B5E8-4EB8-B6A6-21376046E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94" y="4071937"/>
            <a:ext cx="4462073"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C2A396F-CE93-4058-9497-255A4DCDE3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8114" y="3927604"/>
            <a:ext cx="5109735" cy="1717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64087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523E1-7DF7-4480-82D8-3DD824B20C3E}"/>
              </a:ext>
            </a:extLst>
          </p:cNvPr>
          <p:cNvSpPr>
            <a:spLocks noGrp="1"/>
          </p:cNvSpPr>
          <p:nvPr>
            <p:ph idx="1"/>
          </p:nvPr>
        </p:nvSpPr>
        <p:spPr/>
        <p:txBody>
          <a:bodyPr/>
          <a:lstStyle/>
          <a:p>
            <a:r>
              <a:rPr lang="en-US" dirty="0">
                <a:solidFill>
                  <a:srgbClr val="292929"/>
                </a:solidFill>
              </a:rPr>
              <a:t>Predicted weight</a:t>
            </a:r>
            <a:r>
              <a:rPr lang="en-US" b="0" dirty="0">
                <a:solidFill>
                  <a:srgbClr val="292929"/>
                </a:solidFill>
                <a:effectLst/>
              </a:rPr>
              <a:t> for 2</a:t>
            </a:r>
            <a:r>
              <a:rPr lang="en-US" b="0" baseline="30000" dirty="0">
                <a:solidFill>
                  <a:srgbClr val="292929"/>
                </a:solidFill>
                <a:effectLst/>
              </a:rPr>
              <a:t>nd</a:t>
            </a:r>
            <a:r>
              <a:rPr lang="en-US" b="0" dirty="0">
                <a:solidFill>
                  <a:srgbClr val="292929"/>
                </a:solidFill>
                <a:effectLst/>
              </a:rPr>
              <a:t> iteration: </a:t>
            </a:r>
          </a:p>
          <a:p>
            <a:pPr marL="0" indent="0">
              <a:buNone/>
            </a:pPr>
            <a:r>
              <a:rPr lang="en-US" b="0" dirty="0">
                <a:solidFill>
                  <a:srgbClr val="292929"/>
                </a:solidFill>
                <a:effectLst/>
              </a:rPr>
              <a:t>      71.2+(0.1*16.8) =72.9</a:t>
            </a:r>
          </a:p>
          <a:p>
            <a:pPr algn="l"/>
            <a:r>
              <a:rPr lang="en-US" b="0" dirty="0">
                <a:solidFill>
                  <a:srgbClr val="292929"/>
                </a:solidFill>
                <a:effectLst/>
              </a:rPr>
              <a:t>Example for first Record, Residual=Observed Weight- Predicted Weight</a:t>
            </a:r>
          </a:p>
          <a:p>
            <a:pPr marL="0" indent="0" algn="l">
              <a:buNone/>
            </a:pPr>
            <a:r>
              <a:rPr lang="en-US" b="0" dirty="0">
                <a:solidFill>
                  <a:srgbClr val="292929"/>
                </a:solidFill>
                <a:effectLst/>
              </a:rPr>
              <a:t>    = (88-(71.2+(0.1*16.8))</a:t>
            </a:r>
          </a:p>
          <a:p>
            <a:pPr marL="0" indent="0" algn="l">
              <a:buNone/>
            </a:pPr>
            <a:r>
              <a:rPr lang="en-US" b="0" dirty="0">
                <a:solidFill>
                  <a:srgbClr val="292929"/>
                </a:solidFill>
                <a:effectLst/>
              </a:rPr>
              <a:t>    =(88–72.9) where 72.9 is the latest prediction.</a:t>
            </a:r>
          </a:p>
          <a:p>
            <a:pPr marL="0" indent="0" algn="l">
              <a:buNone/>
            </a:pPr>
            <a:r>
              <a:rPr lang="en-US" b="0" dirty="0">
                <a:solidFill>
                  <a:srgbClr val="292929"/>
                </a:solidFill>
                <a:effectLst/>
              </a:rPr>
              <a:t>    = 15.1</a:t>
            </a:r>
          </a:p>
          <a:p>
            <a:endParaRPr lang="en-US" dirty="0"/>
          </a:p>
        </p:txBody>
      </p:sp>
    </p:spTree>
    <p:extLst>
      <p:ext uri="{BB962C8B-B14F-4D97-AF65-F5344CB8AC3E}">
        <p14:creationId xmlns:p14="http://schemas.microsoft.com/office/powerpoint/2010/main" val="72831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BEF3577-506A-4737-ACC8-C4DC26DD3A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1" y="2276670"/>
            <a:ext cx="4955608" cy="359228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6F079B5A-2CFE-4C0C-B2FF-646BCB69E0AC}"/>
              </a:ext>
            </a:extLst>
          </p:cNvPr>
          <p:cNvGraphicFramePr>
            <a:graphicFrameLocks noGrp="1"/>
          </p:cNvGraphicFramePr>
          <p:nvPr>
            <p:extLst>
              <p:ext uri="{D42A27DB-BD31-4B8C-83A1-F6EECF244321}">
                <p14:modId xmlns:p14="http://schemas.microsoft.com/office/powerpoint/2010/main" val="4016450462"/>
              </p:ext>
            </p:extLst>
          </p:nvPr>
        </p:nvGraphicFramePr>
        <p:xfrm>
          <a:off x="6096000" y="2435290"/>
          <a:ext cx="1583094" cy="3228393"/>
        </p:xfrm>
        <a:graphic>
          <a:graphicData uri="http://schemas.openxmlformats.org/drawingml/2006/table">
            <a:tbl>
              <a:tblPr firstRow="1" bandRow="1">
                <a:tableStyleId>{5C22544A-7EE6-4342-B048-85BDC9FD1C3A}</a:tableStyleId>
              </a:tblPr>
              <a:tblGrid>
                <a:gridCol w="1583094">
                  <a:extLst>
                    <a:ext uri="{9D8B030D-6E8A-4147-A177-3AD203B41FA5}">
                      <a16:colId xmlns:a16="http://schemas.microsoft.com/office/drawing/2014/main" val="2988107975"/>
                    </a:ext>
                  </a:extLst>
                </a:gridCol>
              </a:tblGrid>
              <a:tr h="461199">
                <a:tc>
                  <a:txBody>
                    <a:bodyPr/>
                    <a:lstStyle/>
                    <a:p>
                      <a:r>
                        <a:rPr lang="en-US" dirty="0"/>
                        <a:t>New residual</a:t>
                      </a:r>
                    </a:p>
                  </a:txBody>
                  <a:tcPr/>
                </a:tc>
                <a:extLst>
                  <a:ext uri="{0D108BD9-81ED-4DB2-BD59-A6C34878D82A}">
                    <a16:rowId xmlns:a16="http://schemas.microsoft.com/office/drawing/2014/main" val="685392468"/>
                  </a:ext>
                </a:extLst>
              </a:tr>
              <a:tr h="461199">
                <a:tc>
                  <a:txBody>
                    <a:bodyPr/>
                    <a:lstStyle/>
                    <a:p>
                      <a:r>
                        <a:rPr lang="en-US" dirty="0"/>
                        <a:t>15.1</a:t>
                      </a:r>
                    </a:p>
                  </a:txBody>
                  <a:tcPr/>
                </a:tc>
                <a:extLst>
                  <a:ext uri="{0D108BD9-81ED-4DB2-BD59-A6C34878D82A}">
                    <a16:rowId xmlns:a16="http://schemas.microsoft.com/office/drawing/2014/main" val="2991511617"/>
                  </a:ext>
                </a:extLst>
              </a:tr>
              <a:tr h="461199">
                <a:tc>
                  <a:txBody>
                    <a:bodyPr/>
                    <a:lstStyle/>
                    <a:p>
                      <a:r>
                        <a:rPr lang="en-US" dirty="0"/>
                        <a:t>4.3</a:t>
                      </a:r>
                    </a:p>
                  </a:txBody>
                  <a:tcPr/>
                </a:tc>
                <a:extLst>
                  <a:ext uri="{0D108BD9-81ED-4DB2-BD59-A6C34878D82A}">
                    <a16:rowId xmlns:a16="http://schemas.microsoft.com/office/drawing/2014/main" val="704188455"/>
                  </a:ext>
                </a:extLst>
              </a:tr>
              <a:tr h="461199">
                <a:tc>
                  <a:txBody>
                    <a:bodyPr/>
                    <a:lstStyle/>
                    <a:p>
                      <a:r>
                        <a:rPr lang="en-US" dirty="0"/>
                        <a:t>-13.7</a:t>
                      </a:r>
                    </a:p>
                  </a:txBody>
                  <a:tcPr/>
                </a:tc>
                <a:extLst>
                  <a:ext uri="{0D108BD9-81ED-4DB2-BD59-A6C34878D82A}">
                    <a16:rowId xmlns:a16="http://schemas.microsoft.com/office/drawing/2014/main" val="2803406999"/>
                  </a:ext>
                </a:extLst>
              </a:tr>
              <a:tr h="461199">
                <a:tc>
                  <a:txBody>
                    <a:bodyPr/>
                    <a:lstStyle/>
                    <a:p>
                      <a:r>
                        <a:rPr lang="en-US" dirty="0"/>
                        <a:t>1.4</a:t>
                      </a:r>
                    </a:p>
                  </a:txBody>
                  <a:tcPr/>
                </a:tc>
                <a:extLst>
                  <a:ext uri="{0D108BD9-81ED-4DB2-BD59-A6C34878D82A}">
                    <a16:rowId xmlns:a16="http://schemas.microsoft.com/office/drawing/2014/main" val="2349425217"/>
                  </a:ext>
                </a:extLst>
              </a:tr>
              <a:tr h="461199">
                <a:tc>
                  <a:txBody>
                    <a:bodyPr/>
                    <a:lstStyle/>
                    <a:p>
                      <a:r>
                        <a:rPr lang="en-US" dirty="0"/>
                        <a:t>5.4</a:t>
                      </a:r>
                    </a:p>
                  </a:txBody>
                  <a:tcPr/>
                </a:tc>
                <a:extLst>
                  <a:ext uri="{0D108BD9-81ED-4DB2-BD59-A6C34878D82A}">
                    <a16:rowId xmlns:a16="http://schemas.microsoft.com/office/drawing/2014/main" val="2502998532"/>
                  </a:ext>
                </a:extLst>
              </a:tr>
              <a:tr h="461199">
                <a:tc>
                  <a:txBody>
                    <a:bodyPr/>
                    <a:lstStyle/>
                    <a:p>
                      <a:r>
                        <a:rPr lang="en-US" dirty="0"/>
                        <a:t>-12.7</a:t>
                      </a:r>
                    </a:p>
                  </a:txBody>
                  <a:tcPr/>
                </a:tc>
                <a:extLst>
                  <a:ext uri="{0D108BD9-81ED-4DB2-BD59-A6C34878D82A}">
                    <a16:rowId xmlns:a16="http://schemas.microsoft.com/office/drawing/2014/main" val="2980856188"/>
                  </a:ext>
                </a:extLst>
              </a:tr>
            </a:tbl>
          </a:graphicData>
        </a:graphic>
      </p:graphicFrame>
    </p:spTree>
    <p:extLst>
      <p:ext uri="{BB962C8B-B14F-4D97-AF65-F5344CB8AC3E}">
        <p14:creationId xmlns:p14="http://schemas.microsoft.com/office/powerpoint/2010/main" val="120380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AAC2-8D1C-4DDF-9ABE-4B05FE79933E}"/>
              </a:ext>
            </a:extLst>
          </p:cNvPr>
          <p:cNvSpPr>
            <a:spLocks noGrp="1"/>
          </p:cNvSpPr>
          <p:nvPr>
            <p:ph type="title"/>
          </p:nvPr>
        </p:nvSpPr>
        <p:spPr>
          <a:xfrm>
            <a:off x="677334" y="835843"/>
            <a:ext cx="8596668" cy="1320800"/>
          </a:xfrm>
        </p:spPr>
        <p:txBody>
          <a:bodyPr>
            <a:normAutofit/>
          </a:bodyPr>
          <a:lstStyle/>
          <a:p>
            <a:r>
              <a:rPr lang="en-US" sz="2800" dirty="0">
                <a:solidFill>
                  <a:schemeClr val="tx1">
                    <a:lumMod val="85000"/>
                    <a:lumOff val="15000"/>
                  </a:schemeClr>
                </a:solidFill>
              </a:rPr>
              <a:t>Ensemble Technique :</a:t>
            </a:r>
          </a:p>
        </p:txBody>
      </p:sp>
      <p:sp>
        <p:nvSpPr>
          <p:cNvPr id="3" name="Content Placeholder 2">
            <a:extLst>
              <a:ext uri="{FF2B5EF4-FFF2-40B4-BE49-F238E27FC236}">
                <a16:creationId xmlns:a16="http://schemas.microsoft.com/office/drawing/2014/main" id="{1D8E88F1-FDCA-4FC1-A8C3-07DC9F16D4F4}"/>
              </a:ext>
            </a:extLst>
          </p:cNvPr>
          <p:cNvSpPr>
            <a:spLocks noGrp="1"/>
          </p:cNvSpPr>
          <p:nvPr>
            <p:ph idx="1"/>
          </p:nvPr>
        </p:nvSpPr>
        <p:spPr>
          <a:xfrm>
            <a:off x="677334" y="2565075"/>
            <a:ext cx="9185123" cy="3826299"/>
          </a:xfrm>
        </p:spPr>
        <p:txBody>
          <a:bodyPr>
            <a:noAutofit/>
          </a:bodyPr>
          <a:lstStyle/>
          <a:p>
            <a:r>
              <a:rPr lang="en-US" sz="2000" dirty="0"/>
              <a:t>Ensemble technique is a technique which uses multiple weak learners to produce a strong model for regression and classification.</a:t>
            </a:r>
          </a:p>
          <a:p>
            <a:r>
              <a:rPr lang="en-US" sz="2000" b="1" i="0" dirty="0">
                <a:solidFill>
                  <a:srgbClr val="333333"/>
                </a:solidFill>
                <a:effectLst/>
              </a:rPr>
              <a:t>Ensemble</a:t>
            </a:r>
            <a:r>
              <a:rPr lang="en-US" sz="2000" b="0" i="0" dirty="0">
                <a:solidFill>
                  <a:srgbClr val="333333"/>
                </a:solidFill>
                <a:effectLst/>
              </a:rPr>
              <a:t> methods combine different decision trees to deliver better predictive results, afterward utilizing a single decision tree.</a:t>
            </a:r>
            <a:endParaRPr lang="en-US" sz="2000" dirty="0">
              <a:solidFill>
                <a:srgbClr val="333333"/>
              </a:solidFill>
            </a:endParaRPr>
          </a:p>
          <a:p>
            <a:r>
              <a:rPr lang="en-US" sz="2000" b="0" i="0" dirty="0">
                <a:solidFill>
                  <a:srgbClr val="333333"/>
                </a:solidFill>
                <a:effectLst/>
              </a:rPr>
              <a:t>There are two techniques given below that are used to perform ensemble decision tree</a:t>
            </a:r>
            <a:r>
              <a:rPr lang="en-US" sz="2000" dirty="0"/>
              <a:t> : </a:t>
            </a:r>
          </a:p>
          <a:p>
            <a:r>
              <a:rPr lang="en-US" sz="2000" dirty="0"/>
              <a:t>Bagging </a:t>
            </a:r>
          </a:p>
          <a:p>
            <a:r>
              <a:rPr lang="en-US" sz="2000" dirty="0"/>
              <a:t>Boosting</a:t>
            </a:r>
          </a:p>
        </p:txBody>
      </p:sp>
    </p:spTree>
    <p:extLst>
      <p:ext uri="{BB962C8B-B14F-4D97-AF65-F5344CB8AC3E}">
        <p14:creationId xmlns:p14="http://schemas.microsoft.com/office/powerpoint/2010/main" val="81404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B5AFA4-B700-4963-9C2D-2C77593B5015}"/>
              </a:ext>
            </a:extLst>
          </p:cNvPr>
          <p:cNvSpPr>
            <a:spLocks noGrp="1"/>
          </p:cNvSpPr>
          <p:nvPr>
            <p:ph idx="1"/>
          </p:nvPr>
        </p:nvSpPr>
        <p:spPr/>
        <p:txBody>
          <a:bodyPr>
            <a:normAutofit/>
          </a:bodyPr>
          <a:lstStyle/>
          <a:p>
            <a:r>
              <a:rPr lang="en-US" sz="2000" dirty="0"/>
              <a:t>Bagging: </a:t>
            </a:r>
            <a:r>
              <a:rPr lang="en-US" sz="2000" b="0" i="0" dirty="0">
                <a:solidFill>
                  <a:srgbClr val="333333"/>
                </a:solidFill>
                <a:effectLst/>
              </a:rPr>
              <a:t>Bagging is used to build multiple model from sample of training dataset. Here the concept is to create a few subsets of data from the training sample, which is chosen randomly with replacement. </a:t>
            </a:r>
            <a:r>
              <a:rPr lang="en-US" sz="2000" dirty="0">
                <a:solidFill>
                  <a:srgbClr val="333333"/>
                </a:solidFill>
              </a:rPr>
              <a:t>E</a:t>
            </a:r>
            <a:r>
              <a:rPr lang="en-US" sz="2000" b="0" i="0" dirty="0">
                <a:solidFill>
                  <a:srgbClr val="333333"/>
                </a:solidFill>
                <a:effectLst/>
              </a:rPr>
              <a:t>ach collection of subset data is used to prepare training thus, end up with an ensemble of various models. The average of all the assumptions from numerous trees is used, which is more powerful than a single decision tree</a:t>
            </a:r>
            <a:endParaRPr lang="en-US" sz="2000" dirty="0"/>
          </a:p>
          <a:p>
            <a:r>
              <a:rPr lang="en-US" sz="2000" dirty="0"/>
              <a:t>Boosting :</a:t>
            </a:r>
            <a:br>
              <a:rPr lang="en-US" sz="2000" b="0" i="0" dirty="0">
                <a:solidFill>
                  <a:srgbClr val="333333"/>
                </a:solidFill>
                <a:effectLst/>
              </a:rPr>
            </a:br>
            <a:r>
              <a:rPr lang="en-US" sz="2000" b="0" i="0" dirty="0">
                <a:solidFill>
                  <a:srgbClr val="333333"/>
                </a:solidFill>
                <a:effectLst/>
              </a:rPr>
              <a:t>Boosting is another ensemble procedure to make a collection of predictors. In other words, we fit consecutive model, usually random samples, and at each step, the objective is to solve net error from the prior </a:t>
            </a:r>
            <a:r>
              <a:rPr lang="en-US" sz="2000" dirty="0">
                <a:solidFill>
                  <a:srgbClr val="333333"/>
                </a:solidFill>
              </a:rPr>
              <a:t>model</a:t>
            </a:r>
            <a:r>
              <a:rPr lang="en-US" sz="2000" b="0" i="0" dirty="0">
                <a:solidFill>
                  <a:srgbClr val="333333"/>
                </a:solidFill>
                <a:effectLst/>
              </a:rPr>
              <a:t>. </a:t>
            </a:r>
            <a:endParaRPr lang="en-US" sz="2000" dirty="0"/>
          </a:p>
          <a:p>
            <a:endParaRPr lang="en-US" sz="2000" dirty="0"/>
          </a:p>
        </p:txBody>
      </p:sp>
    </p:spTree>
    <p:extLst>
      <p:ext uri="{BB962C8B-B14F-4D97-AF65-F5344CB8AC3E}">
        <p14:creationId xmlns:p14="http://schemas.microsoft.com/office/powerpoint/2010/main" val="289531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8C5D8-3AA8-4CF1-97B7-F6653318232C}"/>
              </a:ext>
            </a:extLst>
          </p:cNvPr>
          <p:cNvSpPr>
            <a:spLocks noGrp="1"/>
          </p:cNvSpPr>
          <p:nvPr>
            <p:ph type="title"/>
          </p:nvPr>
        </p:nvSpPr>
        <p:spPr/>
        <p:txBody>
          <a:bodyPr/>
          <a:lstStyle/>
          <a:p>
            <a:r>
              <a:rPr lang="en-US" dirty="0">
                <a:solidFill>
                  <a:schemeClr val="tx1">
                    <a:lumMod val="85000"/>
                    <a:lumOff val="15000"/>
                  </a:schemeClr>
                </a:solidFill>
              </a:rPr>
              <a:t>Gradient Boosting:</a:t>
            </a:r>
          </a:p>
        </p:txBody>
      </p:sp>
      <p:sp>
        <p:nvSpPr>
          <p:cNvPr id="3" name="Content Placeholder 2">
            <a:extLst>
              <a:ext uri="{FF2B5EF4-FFF2-40B4-BE49-F238E27FC236}">
                <a16:creationId xmlns:a16="http://schemas.microsoft.com/office/drawing/2014/main" id="{EF29D4A9-9747-4867-81B8-D364604C8073}"/>
              </a:ext>
            </a:extLst>
          </p:cNvPr>
          <p:cNvSpPr>
            <a:spLocks noGrp="1"/>
          </p:cNvSpPr>
          <p:nvPr>
            <p:ph idx="1"/>
          </p:nvPr>
        </p:nvSpPr>
        <p:spPr/>
        <p:txBody>
          <a:bodyPr>
            <a:normAutofit/>
          </a:bodyPr>
          <a:lstStyle/>
          <a:p>
            <a:r>
              <a:rPr lang="en-US" sz="2000" dirty="0">
                <a:solidFill>
                  <a:schemeClr val="tx1">
                    <a:lumMod val="85000"/>
                    <a:lumOff val="15000"/>
                  </a:schemeClr>
                </a:solidFill>
              </a:rPr>
              <a:t>Gradient bo</a:t>
            </a:r>
            <a:r>
              <a:rPr lang="en-US" sz="2000" b="0" i="0" dirty="0">
                <a:solidFill>
                  <a:schemeClr val="tx1">
                    <a:lumMod val="85000"/>
                    <a:lumOff val="15000"/>
                  </a:schemeClr>
                </a:solidFill>
                <a:effectLst/>
              </a:rPr>
              <a:t>osting is an supervised machine learning algorithm used for classification and regression problems.</a:t>
            </a:r>
          </a:p>
          <a:p>
            <a:r>
              <a:rPr lang="en-US" sz="2000" b="0" i="0" dirty="0">
                <a:solidFill>
                  <a:schemeClr val="tx1">
                    <a:lumMod val="85000"/>
                    <a:lumOff val="15000"/>
                  </a:schemeClr>
                </a:solidFill>
                <a:effectLst/>
              </a:rPr>
              <a:t>Gradient boosting is one of the most powerful boosting algorithm for building </a:t>
            </a:r>
          </a:p>
          <a:p>
            <a:r>
              <a:rPr lang="en-US" sz="2000" b="0" i="0" dirty="0">
                <a:solidFill>
                  <a:schemeClr val="tx1">
                    <a:lumMod val="85000"/>
                    <a:lumOff val="15000"/>
                  </a:schemeClr>
                </a:solidFill>
                <a:effectLst/>
              </a:rPr>
              <a:t>Gradient boosting model combines the predictions from multiple model to generate the final predictions. So, every successive model is built on the errors of the previous model. This is how the model in a </a:t>
            </a:r>
            <a:r>
              <a:rPr lang="en-US" sz="2000" b="1" i="0" dirty="0">
                <a:solidFill>
                  <a:schemeClr val="tx1">
                    <a:lumMod val="85000"/>
                    <a:lumOff val="15000"/>
                  </a:schemeClr>
                </a:solidFill>
                <a:effectLst/>
              </a:rPr>
              <a:t>gradient boosting machine algorithm</a:t>
            </a:r>
            <a:r>
              <a:rPr lang="en-US" sz="2000" b="0" i="0" dirty="0">
                <a:solidFill>
                  <a:schemeClr val="tx1">
                    <a:lumMod val="85000"/>
                    <a:lumOff val="15000"/>
                  </a:schemeClr>
                </a:solidFill>
                <a:effectLst/>
              </a:rPr>
              <a:t> are built sequentially predictive models.</a:t>
            </a:r>
          </a:p>
        </p:txBody>
      </p:sp>
    </p:spTree>
    <p:extLst>
      <p:ext uri="{BB962C8B-B14F-4D97-AF65-F5344CB8AC3E}">
        <p14:creationId xmlns:p14="http://schemas.microsoft.com/office/powerpoint/2010/main" val="297640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858C57-8E98-4A5E-8C28-72D6730D47D9}"/>
              </a:ext>
            </a:extLst>
          </p:cNvPr>
          <p:cNvSpPr>
            <a:spLocks noGrp="1"/>
          </p:cNvSpPr>
          <p:nvPr>
            <p:ph idx="1"/>
          </p:nvPr>
        </p:nvSpPr>
        <p:spPr/>
        <p:txBody>
          <a:bodyPr>
            <a:normAutofit/>
          </a:bodyPr>
          <a:lstStyle/>
          <a:p>
            <a:r>
              <a:rPr lang="en-US" sz="2000" b="0" dirty="0">
                <a:solidFill>
                  <a:srgbClr val="292929"/>
                </a:solidFill>
                <a:effectLst/>
              </a:rPr>
              <a:t>GBM uses the boosting technique, combining a number of weak learners to form a strong learner</a:t>
            </a:r>
            <a:endParaRPr lang="en-US" sz="2000" b="0" dirty="0">
              <a:solidFill>
                <a:schemeClr val="tx1">
                  <a:lumMod val="85000"/>
                  <a:lumOff val="15000"/>
                </a:schemeClr>
              </a:solidFill>
              <a:effectLst/>
            </a:endParaRPr>
          </a:p>
          <a:p>
            <a:r>
              <a:rPr lang="en-US" sz="2000" b="0" i="0" dirty="0">
                <a:solidFill>
                  <a:schemeClr val="tx1">
                    <a:lumMod val="85000"/>
                    <a:lumOff val="15000"/>
                  </a:schemeClr>
                </a:solidFill>
                <a:effectLst/>
              </a:rPr>
              <a:t>All the weak learners in a gradient boosting machine are decision trees.</a:t>
            </a:r>
          </a:p>
          <a:p>
            <a:r>
              <a:rPr lang="en-US" sz="2000" dirty="0">
                <a:solidFill>
                  <a:schemeClr val="tx1">
                    <a:lumMod val="85000"/>
                    <a:lumOff val="15000"/>
                  </a:schemeClr>
                </a:solidFill>
              </a:rPr>
              <a:t>Each predictor is trained using the residual error of previous model as labels.</a:t>
            </a:r>
            <a:endParaRPr lang="en-US" sz="2000" b="0" i="0" dirty="0">
              <a:solidFill>
                <a:schemeClr val="tx1">
                  <a:lumMod val="85000"/>
                  <a:lumOff val="15000"/>
                </a:schemeClr>
              </a:solidFill>
              <a:effectLst/>
            </a:endParaRPr>
          </a:p>
          <a:p>
            <a:pPr marL="0" indent="0">
              <a:buNone/>
            </a:pPr>
            <a:endParaRPr lang="en-US" sz="2000" dirty="0"/>
          </a:p>
        </p:txBody>
      </p:sp>
    </p:spTree>
    <p:extLst>
      <p:ext uri="{BB962C8B-B14F-4D97-AF65-F5344CB8AC3E}">
        <p14:creationId xmlns:p14="http://schemas.microsoft.com/office/powerpoint/2010/main" val="278659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CCDCB-AF0E-4CED-BD3E-8141D9CC65A1}"/>
              </a:ext>
            </a:extLst>
          </p:cNvPr>
          <p:cNvSpPr>
            <a:spLocks noGrp="1"/>
          </p:cNvSpPr>
          <p:nvPr>
            <p:ph idx="1"/>
          </p:nvPr>
        </p:nvSpPr>
        <p:spPr/>
        <p:txBody>
          <a:bodyPr/>
          <a:lstStyle/>
          <a:p>
            <a:r>
              <a:rPr lang="en-US" dirty="0"/>
              <a:t>Each tree predicts a label and final prediction is calculated by :</a:t>
            </a:r>
          </a:p>
          <a:p>
            <a:endParaRPr lang="en-US" dirty="0"/>
          </a:p>
          <a:p>
            <a:pPr marL="0" indent="0">
              <a:buNone/>
            </a:pPr>
            <a:r>
              <a:rPr lang="en-US" dirty="0"/>
              <a:t>Y(pred) = y1 + (learning rate * r1) + (LR * r2) + (LR * r3) + ………….+ (LT * </a:t>
            </a:r>
            <a:r>
              <a:rPr lang="en-US" dirty="0" err="1"/>
              <a:t>rN</a:t>
            </a:r>
            <a:r>
              <a:rPr lang="en-US" dirty="0"/>
              <a:t>)</a:t>
            </a:r>
          </a:p>
        </p:txBody>
      </p:sp>
    </p:spTree>
    <p:extLst>
      <p:ext uri="{BB962C8B-B14F-4D97-AF65-F5344CB8AC3E}">
        <p14:creationId xmlns:p14="http://schemas.microsoft.com/office/powerpoint/2010/main" val="84755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EBD7-DB30-4562-B1C9-4CC481E6F560}"/>
              </a:ext>
            </a:extLst>
          </p:cNvPr>
          <p:cNvSpPr>
            <a:spLocks noGrp="1"/>
          </p:cNvSpPr>
          <p:nvPr>
            <p:ph type="title"/>
          </p:nvPr>
        </p:nvSpPr>
        <p:spPr/>
        <p:txBody>
          <a:bodyPr/>
          <a:lstStyle/>
          <a:p>
            <a:r>
              <a:rPr lang="en-US" dirty="0"/>
              <a:t>Intuition behind Gradient Boosting : </a:t>
            </a:r>
          </a:p>
        </p:txBody>
      </p:sp>
      <p:pic>
        <p:nvPicPr>
          <p:cNvPr id="1026" name="Picture 2">
            <a:extLst>
              <a:ext uri="{FF2B5EF4-FFF2-40B4-BE49-F238E27FC236}">
                <a16:creationId xmlns:a16="http://schemas.microsoft.com/office/drawing/2014/main" id="{8F1ACF0A-60FD-4A0E-9D86-A0AB9F4375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4660" y="1744824"/>
            <a:ext cx="5430417" cy="429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21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18394-E75C-4C8A-AC29-2914387DD0DC}"/>
              </a:ext>
            </a:extLst>
          </p:cNvPr>
          <p:cNvSpPr>
            <a:spLocks noGrp="1"/>
          </p:cNvSpPr>
          <p:nvPr>
            <p:ph type="title"/>
          </p:nvPr>
        </p:nvSpPr>
        <p:spPr/>
        <p:txBody>
          <a:bodyPr>
            <a:normAutofit/>
          </a:bodyPr>
          <a:lstStyle/>
          <a:p>
            <a:r>
              <a:rPr lang="en-US" sz="2800" dirty="0">
                <a:solidFill>
                  <a:schemeClr val="tx1">
                    <a:lumMod val="85000"/>
                    <a:lumOff val="15000"/>
                  </a:schemeClr>
                </a:solidFill>
              </a:rPr>
              <a:t>Step 1: To calculate average of target variable.</a:t>
            </a:r>
          </a:p>
        </p:txBody>
      </p:sp>
      <p:sp>
        <p:nvSpPr>
          <p:cNvPr id="3" name="Content Placeholder 2">
            <a:extLst>
              <a:ext uri="{FF2B5EF4-FFF2-40B4-BE49-F238E27FC236}">
                <a16:creationId xmlns:a16="http://schemas.microsoft.com/office/drawing/2014/main" id="{8C869328-46D9-4888-B31D-0B674794366B}"/>
              </a:ext>
            </a:extLst>
          </p:cNvPr>
          <p:cNvSpPr>
            <a:spLocks noGrp="1"/>
          </p:cNvSpPr>
          <p:nvPr>
            <p:ph idx="1"/>
          </p:nvPr>
        </p:nvSpPr>
        <p:spPr/>
        <p:txBody>
          <a:bodyPr>
            <a:normAutofit/>
          </a:bodyPr>
          <a:lstStyle/>
          <a:p>
            <a:r>
              <a:rPr lang="en-US" sz="3600" dirty="0"/>
              <a:t>(88+76+56+73+77+57)/5 = 71.2</a:t>
            </a:r>
          </a:p>
          <a:p>
            <a:endParaRPr lang="en-US" sz="3600" dirty="0"/>
          </a:p>
        </p:txBody>
      </p:sp>
      <p:pic>
        <p:nvPicPr>
          <p:cNvPr id="4" name="Picture 2">
            <a:extLst>
              <a:ext uri="{FF2B5EF4-FFF2-40B4-BE49-F238E27FC236}">
                <a16:creationId xmlns:a16="http://schemas.microsoft.com/office/drawing/2014/main" id="{1F836218-0508-4C6C-ACAC-723EDE9B9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004" y="2874930"/>
            <a:ext cx="5775649" cy="33734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354F011E-BFD9-4BF2-9785-080CD45EC6E0}"/>
              </a:ext>
            </a:extLst>
          </p:cNvPr>
          <p:cNvGraphicFramePr>
            <a:graphicFrameLocks noGrp="1"/>
          </p:cNvGraphicFramePr>
          <p:nvPr>
            <p:extLst>
              <p:ext uri="{D42A27DB-BD31-4B8C-83A1-F6EECF244321}">
                <p14:modId xmlns:p14="http://schemas.microsoft.com/office/powerpoint/2010/main" val="1460477930"/>
              </p:ext>
            </p:extLst>
          </p:nvPr>
        </p:nvGraphicFramePr>
        <p:xfrm>
          <a:off x="6324253" y="3041780"/>
          <a:ext cx="1914678" cy="2976744"/>
        </p:xfrm>
        <a:graphic>
          <a:graphicData uri="http://schemas.openxmlformats.org/drawingml/2006/table">
            <a:tbl>
              <a:tblPr firstRow="1" bandRow="1">
                <a:tableStyleId>{5C22544A-7EE6-4342-B048-85BDC9FD1C3A}</a:tableStyleId>
              </a:tblPr>
              <a:tblGrid>
                <a:gridCol w="1914678">
                  <a:extLst>
                    <a:ext uri="{9D8B030D-6E8A-4147-A177-3AD203B41FA5}">
                      <a16:colId xmlns:a16="http://schemas.microsoft.com/office/drawing/2014/main" val="1804649362"/>
                    </a:ext>
                  </a:extLst>
                </a:gridCol>
              </a:tblGrid>
              <a:tr h="438538">
                <a:tc>
                  <a:txBody>
                    <a:bodyPr/>
                    <a:lstStyle/>
                    <a:p>
                      <a:r>
                        <a:rPr lang="en-US" dirty="0"/>
                        <a:t>Average Weight</a:t>
                      </a:r>
                    </a:p>
                  </a:txBody>
                  <a:tcPr/>
                </a:tc>
                <a:extLst>
                  <a:ext uri="{0D108BD9-81ED-4DB2-BD59-A6C34878D82A}">
                    <a16:rowId xmlns:a16="http://schemas.microsoft.com/office/drawing/2014/main" val="1778557143"/>
                  </a:ext>
                </a:extLst>
              </a:tr>
              <a:tr h="429209">
                <a:tc>
                  <a:txBody>
                    <a:bodyPr/>
                    <a:lstStyle/>
                    <a:p>
                      <a:r>
                        <a:rPr lang="en-US" dirty="0"/>
                        <a:t>71.2</a:t>
                      </a:r>
                    </a:p>
                  </a:txBody>
                  <a:tcPr/>
                </a:tc>
                <a:extLst>
                  <a:ext uri="{0D108BD9-81ED-4DB2-BD59-A6C34878D82A}">
                    <a16:rowId xmlns:a16="http://schemas.microsoft.com/office/drawing/2014/main" val="4069983400"/>
                  </a:ext>
                </a:extLst>
              </a:tr>
              <a:tr h="419877">
                <a:tc>
                  <a:txBody>
                    <a:bodyPr/>
                    <a:lstStyle/>
                    <a:p>
                      <a:r>
                        <a:rPr lang="en-US" dirty="0"/>
                        <a:t>71.2</a:t>
                      </a:r>
                    </a:p>
                  </a:txBody>
                  <a:tcPr/>
                </a:tc>
                <a:extLst>
                  <a:ext uri="{0D108BD9-81ED-4DB2-BD59-A6C34878D82A}">
                    <a16:rowId xmlns:a16="http://schemas.microsoft.com/office/drawing/2014/main" val="4203146099"/>
                  </a:ext>
                </a:extLst>
              </a:tr>
              <a:tr h="429208">
                <a:tc>
                  <a:txBody>
                    <a:bodyPr/>
                    <a:lstStyle/>
                    <a:p>
                      <a:r>
                        <a:rPr lang="en-US" dirty="0"/>
                        <a:t>71.2</a:t>
                      </a:r>
                    </a:p>
                  </a:txBody>
                  <a:tcPr/>
                </a:tc>
                <a:extLst>
                  <a:ext uri="{0D108BD9-81ED-4DB2-BD59-A6C34878D82A}">
                    <a16:rowId xmlns:a16="http://schemas.microsoft.com/office/drawing/2014/main" val="533881001"/>
                  </a:ext>
                </a:extLst>
              </a:tr>
              <a:tr h="429208">
                <a:tc>
                  <a:txBody>
                    <a:bodyPr/>
                    <a:lstStyle/>
                    <a:p>
                      <a:r>
                        <a:rPr lang="en-US" dirty="0"/>
                        <a:t>71.2</a:t>
                      </a:r>
                    </a:p>
                  </a:txBody>
                  <a:tcPr/>
                </a:tc>
                <a:extLst>
                  <a:ext uri="{0D108BD9-81ED-4DB2-BD59-A6C34878D82A}">
                    <a16:rowId xmlns:a16="http://schemas.microsoft.com/office/drawing/2014/main" val="1742718862"/>
                  </a:ext>
                </a:extLst>
              </a:tr>
              <a:tr h="429209">
                <a:tc>
                  <a:txBody>
                    <a:bodyPr/>
                    <a:lstStyle/>
                    <a:p>
                      <a:r>
                        <a:rPr lang="en-US" dirty="0"/>
                        <a:t>71.2</a:t>
                      </a:r>
                    </a:p>
                  </a:txBody>
                  <a:tcPr/>
                </a:tc>
                <a:extLst>
                  <a:ext uri="{0D108BD9-81ED-4DB2-BD59-A6C34878D82A}">
                    <a16:rowId xmlns:a16="http://schemas.microsoft.com/office/drawing/2014/main" val="2176654369"/>
                  </a:ext>
                </a:extLst>
              </a:tr>
              <a:tr h="401495">
                <a:tc>
                  <a:txBody>
                    <a:bodyPr/>
                    <a:lstStyle/>
                    <a:p>
                      <a:r>
                        <a:rPr lang="en-US" dirty="0"/>
                        <a:t>71.2</a:t>
                      </a:r>
                    </a:p>
                  </a:txBody>
                  <a:tcPr/>
                </a:tc>
                <a:extLst>
                  <a:ext uri="{0D108BD9-81ED-4DB2-BD59-A6C34878D82A}">
                    <a16:rowId xmlns:a16="http://schemas.microsoft.com/office/drawing/2014/main" val="1218669487"/>
                  </a:ext>
                </a:extLst>
              </a:tr>
            </a:tbl>
          </a:graphicData>
        </a:graphic>
      </p:graphicFrame>
    </p:spTree>
    <p:extLst>
      <p:ext uri="{BB962C8B-B14F-4D97-AF65-F5344CB8AC3E}">
        <p14:creationId xmlns:p14="http://schemas.microsoft.com/office/powerpoint/2010/main" val="316506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505B4-AF58-4781-A210-E4885B1041D7}"/>
              </a:ext>
            </a:extLst>
          </p:cNvPr>
          <p:cNvSpPr>
            <a:spLocks noGrp="1"/>
          </p:cNvSpPr>
          <p:nvPr>
            <p:ph type="title"/>
          </p:nvPr>
        </p:nvSpPr>
        <p:spPr/>
        <p:txBody>
          <a:bodyPr>
            <a:noAutofit/>
          </a:bodyPr>
          <a:lstStyle/>
          <a:p>
            <a:pPr marL="0" rtl="0" eaLnBrk="1" fontAlgn="t" latinLnBrk="0" hangingPunct="1">
              <a:spcBef>
                <a:spcPts val="0"/>
              </a:spcBef>
              <a:spcAft>
                <a:spcPts val="0"/>
              </a:spcAft>
            </a:pPr>
            <a:r>
              <a:rPr lang="en-US" sz="2800" b="0" i="0" u="none" strike="noStrike" kern="1200" dirty="0">
                <a:solidFill>
                  <a:srgbClr val="000000"/>
                </a:solidFill>
                <a:effectLst/>
              </a:rPr>
              <a:t> Step 2 : calculate the residuals for each sample. </a:t>
            </a:r>
            <a:br>
              <a:rPr lang="en-US" sz="2800" b="0" i="0" u="none" strike="noStrike" dirty="0">
                <a:effectLst/>
              </a:rPr>
            </a:br>
            <a:r>
              <a:rPr lang="en-US" sz="2800" b="0" i="0" u="none" strike="noStrike" kern="1200" dirty="0">
                <a:solidFill>
                  <a:srgbClr val="000000"/>
                </a:solidFill>
                <a:effectLst/>
              </a:rPr>
              <a:t>Residual = Actual Value - Predicted Value</a:t>
            </a:r>
            <a:br>
              <a:rPr lang="en-US" sz="2800" b="0" i="0" u="none" strike="noStrike" dirty="0">
                <a:effectLst/>
              </a:rPr>
            </a:br>
            <a:endParaRPr lang="en-US" sz="2800" dirty="0"/>
          </a:p>
        </p:txBody>
      </p:sp>
      <p:pic>
        <p:nvPicPr>
          <p:cNvPr id="2050" name="Picture 2">
            <a:extLst>
              <a:ext uri="{FF2B5EF4-FFF2-40B4-BE49-F238E27FC236}">
                <a16:creationId xmlns:a16="http://schemas.microsoft.com/office/drawing/2014/main" id="{D89F9427-675A-4DBE-BC7C-0622B71ACB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4237" y="2127380"/>
            <a:ext cx="5952930" cy="3536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2082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206</TotalTime>
  <Words>506</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Machine Learning</vt:lpstr>
      <vt:lpstr>Ensemble Technique :</vt:lpstr>
      <vt:lpstr>PowerPoint Presentation</vt:lpstr>
      <vt:lpstr>Gradient Boosting:</vt:lpstr>
      <vt:lpstr>PowerPoint Presentation</vt:lpstr>
      <vt:lpstr>PowerPoint Presentation</vt:lpstr>
      <vt:lpstr>Intuition behind Gradient Boosting : </vt:lpstr>
      <vt:lpstr>Step 1: To calculate average of target variable.</vt:lpstr>
      <vt:lpstr> Step 2 : calculate the residuals for each sample.  Residual = Actual Value - Predicted Value </vt:lpstr>
      <vt:lpstr>Use decision tree algorithm to train the model considering residual as label . We build a tree with the goal of predicting the Residual</vt:lpstr>
      <vt:lpstr>Now we combine the Original leaf and the new tree to make a prediction of an individual’s weight from the Training 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dc:title>
  <dc:creator>ER. SONALI</dc:creator>
  <cp:lastModifiedBy>ER. SONALI</cp:lastModifiedBy>
  <cp:revision>36</cp:revision>
  <dcterms:created xsi:type="dcterms:W3CDTF">2021-07-08T08:59:14Z</dcterms:created>
  <dcterms:modified xsi:type="dcterms:W3CDTF">2021-07-08T13:11:40Z</dcterms:modified>
</cp:coreProperties>
</file>