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9"/>
  </p:notesMasterIdLst>
  <p:sldIdLst>
    <p:sldId id="269" r:id="rId2"/>
    <p:sldId id="270" r:id="rId3"/>
    <p:sldId id="271" r:id="rId4"/>
    <p:sldId id="290" r:id="rId5"/>
    <p:sldId id="273" r:id="rId6"/>
    <p:sldId id="274" r:id="rId7"/>
    <p:sldId id="275" r:id="rId8"/>
    <p:sldId id="287" r:id="rId9"/>
    <p:sldId id="288" r:id="rId10"/>
    <p:sldId id="282" r:id="rId11"/>
    <p:sldId id="277" r:id="rId12"/>
    <p:sldId id="285" r:id="rId13"/>
    <p:sldId id="286" r:id="rId14"/>
    <p:sldId id="284" r:id="rId15"/>
    <p:sldId id="280" r:id="rId16"/>
    <p:sldId id="281" r:id="rId17"/>
    <p:sldId id="28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4660"/>
  </p:normalViewPr>
  <p:slideViewPr>
    <p:cSldViewPr>
      <p:cViewPr varScale="1">
        <p:scale>
          <a:sx n="67" d="100"/>
          <a:sy n="67" d="100"/>
        </p:scale>
        <p:origin x="-15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E22B30-098D-4B74-8419-26683C80F09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7443F5-FE57-4D39-8AE3-7BE589DDE707}">
      <dgm:prSet phldrT="[Text]" custT="1"/>
      <dgm:spPr>
        <a:solidFill>
          <a:schemeClr val="bg1">
            <a:lumMod val="85000"/>
          </a:schemeClr>
        </a:solidFill>
        <a:ln w="9525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sz="1800" b="1" u="none" dirty="0">
              <a:solidFill>
                <a:schemeClr val="tx1"/>
              </a:solidFill>
            </a:rPr>
            <a:t>To deploy </a:t>
          </a:r>
          <a:r>
            <a:rPr lang="en-US" sz="1800" b="1" u="none" dirty="0" err="1">
              <a:solidFill>
                <a:schemeClr val="tx1"/>
              </a:solidFill>
            </a:rPr>
            <a:t>IoT</a:t>
          </a:r>
          <a:r>
            <a:rPr lang="en-US" sz="1800" b="1" u="none" dirty="0">
              <a:solidFill>
                <a:schemeClr val="tx1"/>
              </a:solidFill>
            </a:rPr>
            <a:t> sensors </a:t>
          </a:r>
          <a:r>
            <a:rPr lang="en-US" sz="1800" b="0" u="none" dirty="0">
              <a:solidFill>
                <a:schemeClr val="tx1"/>
              </a:solidFill>
            </a:rPr>
            <a:t>to continuously monitor water quality parameters in real time</a:t>
          </a:r>
          <a:r>
            <a:rPr lang="en-US" sz="1800" b="0" dirty="0">
              <a:solidFill>
                <a:schemeClr val="tx1"/>
              </a:solidFill>
            </a:rPr>
            <a:t>.</a:t>
          </a:r>
          <a:endParaRPr lang="en-US" sz="1800" b="0" dirty="0"/>
        </a:p>
      </dgm:t>
    </dgm:pt>
    <dgm:pt modelId="{050BBDB5-69D2-4FE8-A55B-13F7A44E0DFD}" type="parTrans" cxnId="{51882A41-D76A-4E88-95B3-3ED9238C4FFD}">
      <dgm:prSet/>
      <dgm:spPr/>
      <dgm:t>
        <a:bodyPr/>
        <a:lstStyle/>
        <a:p>
          <a:endParaRPr lang="en-US"/>
        </a:p>
      </dgm:t>
    </dgm:pt>
    <dgm:pt modelId="{06A91BD0-862E-4F8D-8E20-0FD9BFAEF4F8}" type="sibTrans" cxnId="{51882A41-D76A-4E88-95B3-3ED9238C4FFD}">
      <dgm:prSet/>
      <dgm:spPr/>
      <dgm:t>
        <a:bodyPr/>
        <a:lstStyle/>
        <a:p>
          <a:endParaRPr lang="en-US"/>
        </a:p>
      </dgm:t>
    </dgm:pt>
    <dgm:pt modelId="{81CC8A34-DE7A-4C64-9A76-5B00C4565BD9}">
      <dgm:prSet phldrT="[Text]" custT="1"/>
      <dgm:spPr>
        <a:solidFill>
          <a:schemeClr val="bg1">
            <a:lumMod val="85000"/>
          </a:schemeClr>
        </a:solidFill>
        <a:ln w="9525">
          <a:solidFill>
            <a:schemeClr val="tx1"/>
          </a:solidFill>
        </a:ln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To use machine learning algorithms </a:t>
          </a:r>
          <a:r>
            <a:rPr lang="en-US" sz="1800" b="0" dirty="0">
              <a:solidFill>
                <a:schemeClr val="tx1"/>
              </a:solidFill>
            </a:rPr>
            <a:t>to detect anomalies and identify contamination events.</a:t>
          </a:r>
          <a:endParaRPr lang="en-US" sz="2000" b="0" dirty="0">
            <a:solidFill>
              <a:schemeClr val="tx1"/>
            </a:solidFill>
          </a:endParaRPr>
        </a:p>
      </dgm:t>
    </dgm:pt>
    <dgm:pt modelId="{6932F688-448A-4A3B-9C0F-E106944ABF7F}" type="parTrans" cxnId="{937742C3-B616-454B-B8E8-1E650A04711D}">
      <dgm:prSet/>
      <dgm:spPr/>
      <dgm:t>
        <a:bodyPr/>
        <a:lstStyle/>
        <a:p>
          <a:endParaRPr lang="en-US"/>
        </a:p>
      </dgm:t>
    </dgm:pt>
    <dgm:pt modelId="{949E1375-4307-4680-8D83-3B44A1AF9CF5}" type="sibTrans" cxnId="{937742C3-B616-454B-B8E8-1E650A04711D}">
      <dgm:prSet/>
      <dgm:spPr/>
      <dgm:t>
        <a:bodyPr/>
        <a:lstStyle/>
        <a:p>
          <a:endParaRPr lang="en-US"/>
        </a:p>
      </dgm:t>
    </dgm:pt>
    <dgm:pt modelId="{1854F173-4B5D-4A70-8C68-E96BB80C8CF8}" type="pres">
      <dgm:prSet presAssocID="{9EE22B30-098D-4B74-8419-26683C80F091}" presName="linear" presStyleCnt="0">
        <dgm:presLayoutVars>
          <dgm:dir/>
          <dgm:animLvl val="lvl"/>
          <dgm:resizeHandles val="exact"/>
        </dgm:presLayoutVars>
      </dgm:prSet>
      <dgm:spPr/>
    </dgm:pt>
    <dgm:pt modelId="{D97F9209-10E7-41FD-B217-93F85D491922}" type="pres">
      <dgm:prSet presAssocID="{687443F5-FE57-4D39-8AE3-7BE589DDE707}" presName="parentLin" presStyleCnt="0"/>
      <dgm:spPr/>
    </dgm:pt>
    <dgm:pt modelId="{75ED7BF9-A8EA-424B-8290-3E2B27371869}" type="pres">
      <dgm:prSet presAssocID="{687443F5-FE57-4D39-8AE3-7BE589DDE707}" presName="parentLeftMargin" presStyleLbl="node1" presStyleIdx="0" presStyleCnt="2"/>
      <dgm:spPr/>
    </dgm:pt>
    <dgm:pt modelId="{49027537-2244-4D27-84C6-6C37FA88A090}" type="pres">
      <dgm:prSet presAssocID="{687443F5-FE57-4D39-8AE3-7BE589DDE707}" presName="parentText" presStyleLbl="node1" presStyleIdx="0" presStyleCnt="2" custScaleX="133448" custScaleY="47732" custLinFactNeighborX="-36842" custLinFactNeighborY="-5180">
        <dgm:presLayoutVars>
          <dgm:chMax val="0"/>
          <dgm:bulletEnabled val="1"/>
        </dgm:presLayoutVars>
      </dgm:prSet>
      <dgm:spPr/>
    </dgm:pt>
    <dgm:pt modelId="{ABF3B907-3373-45A9-B770-0A29DAC373BD}" type="pres">
      <dgm:prSet presAssocID="{687443F5-FE57-4D39-8AE3-7BE589DDE707}" presName="negativeSpace" presStyleCnt="0"/>
      <dgm:spPr/>
    </dgm:pt>
    <dgm:pt modelId="{3003A160-1267-4189-94E7-DB4DCFF74BD8}" type="pres">
      <dgm:prSet presAssocID="{687443F5-FE57-4D39-8AE3-7BE589DDE707}" presName="childText" presStyleLbl="conFgAcc1" presStyleIdx="0" presStyleCnt="2" custAng="0" custScaleX="97895" custScaleY="37121" custLinFactNeighborX="1053" custLinFactNeighborY="27501">
        <dgm:presLayoutVars>
          <dgm:bulletEnabled val="1"/>
        </dgm:presLayoutVars>
      </dgm:prSet>
      <dgm:spPr/>
    </dgm:pt>
    <dgm:pt modelId="{93CEA940-8EAB-4044-8689-B1CA8A64C72E}" type="pres">
      <dgm:prSet presAssocID="{06A91BD0-862E-4F8D-8E20-0FD9BFAEF4F8}" presName="spaceBetweenRectangles" presStyleCnt="0"/>
      <dgm:spPr/>
    </dgm:pt>
    <dgm:pt modelId="{A5A26DD1-C635-4D49-AB18-00E658D53F18}" type="pres">
      <dgm:prSet presAssocID="{81CC8A34-DE7A-4C64-9A76-5B00C4565BD9}" presName="parentLin" presStyleCnt="0"/>
      <dgm:spPr/>
    </dgm:pt>
    <dgm:pt modelId="{3BA378D7-9D13-413C-9D3B-A67DA9D958A4}" type="pres">
      <dgm:prSet presAssocID="{81CC8A34-DE7A-4C64-9A76-5B00C4565BD9}" presName="parentLeftMargin" presStyleLbl="node1" presStyleIdx="0" presStyleCnt="2"/>
      <dgm:spPr/>
    </dgm:pt>
    <dgm:pt modelId="{87D9F1E7-F87E-4B2D-A147-76650C3DBD91}" type="pres">
      <dgm:prSet presAssocID="{81CC8A34-DE7A-4C64-9A76-5B00C4565BD9}" presName="parentText" presStyleLbl="node1" presStyleIdx="1" presStyleCnt="2" custScaleX="133448" custScaleY="47447" custLinFactNeighborX="-36842" custLinFactNeighborY="2704">
        <dgm:presLayoutVars>
          <dgm:chMax val="0"/>
          <dgm:bulletEnabled val="1"/>
        </dgm:presLayoutVars>
      </dgm:prSet>
      <dgm:spPr/>
    </dgm:pt>
    <dgm:pt modelId="{BAA63A2B-E90D-435C-A480-84D5CCC46E53}" type="pres">
      <dgm:prSet presAssocID="{81CC8A34-DE7A-4C64-9A76-5B00C4565BD9}" presName="negativeSpace" presStyleCnt="0"/>
      <dgm:spPr/>
    </dgm:pt>
    <dgm:pt modelId="{3FE6A771-13B5-47AA-8AE0-6697E3A03848}" type="pres">
      <dgm:prSet presAssocID="{81CC8A34-DE7A-4C64-9A76-5B00C4565BD9}" presName="childText" presStyleLbl="conFgAcc1" presStyleIdx="1" presStyleCnt="2" custScaleX="97895" custScaleY="41405" custLinFactNeighborX="1053" custLinFactNeighborY="26399">
        <dgm:presLayoutVars>
          <dgm:bulletEnabled val="1"/>
        </dgm:presLayoutVars>
      </dgm:prSet>
      <dgm:spPr/>
    </dgm:pt>
  </dgm:ptLst>
  <dgm:cxnLst>
    <dgm:cxn modelId="{F923883C-910C-4CFB-AB00-7EA9628B9C7A}" type="presOf" srcId="{687443F5-FE57-4D39-8AE3-7BE589DDE707}" destId="{49027537-2244-4D27-84C6-6C37FA88A090}" srcOrd="1" destOrd="0" presId="urn:microsoft.com/office/officeart/2005/8/layout/list1"/>
    <dgm:cxn modelId="{43E4983E-7A2C-4EE1-B92B-84328CACA2C5}" type="presOf" srcId="{9EE22B30-098D-4B74-8419-26683C80F091}" destId="{1854F173-4B5D-4A70-8C68-E96BB80C8CF8}" srcOrd="0" destOrd="0" presId="urn:microsoft.com/office/officeart/2005/8/layout/list1"/>
    <dgm:cxn modelId="{51882A41-D76A-4E88-95B3-3ED9238C4FFD}" srcId="{9EE22B30-098D-4B74-8419-26683C80F091}" destId="{687443F5-FE57-4D39-8AE3-7BE589DDE707}" srcOrd="0" destOrd="0" parTransId="{050BBDB5-69D2-4FE8-A55B-13F7A44E0DFD}" sibTransId="{06A91BD0-862E-4F8D-8E20-0FD9BFAEF4F8}"/>
    <dgm:cxn modelId="{565E3468-DC3F-49F8-BFE4-1EA0A8D53547}" type="presOf" srcId="{81CC8A34-DE7A-4C64-9A76-5B00C4565BD9}" destId="{3BA378D7-9D13-413C-9D3B-A67DA9D958A4}" srcOrd="0" destOrd="0" presId="urn:microsoft.com/office/officeart/2005/8/layout/list1"/>
    <dgm:cxn modelId="{609673B5-7062-45F7-A1CF-512C1185A088}" type="presOf" srcId="{81CC8A34-DE7A-4C64-9A76-5B00C4565BD9}" destId="{87D9F1E7-F87E-4B2D-A147-76650C3DBD91}" srcOrd="1" destOrd="0" presId="urn:microsoft.com/office/officeart/2005/8/layout/list1"/>
    <dgm:cxn modelId="{7DA9A6B9-4EA6-402F-9877-DBC7EF5193E2}" type="presOf" srcId="{687443F5-FE57-4D39-8AE3-7BE589DDE707}" destId="{75ED7BF9-A8EA-424B-8290-3E2B27371869}" srcOrd="0" destOrd="0" presId="urn:microsoft.com/office/officeart/2005/8/layout/list1"/>
    <dgm:cxn modelId="{937742C3-B616-454B-B8E8-1E650A04711D}" srcId="{9EE22B30-098D-4B74-8419-26683C80F091}" destId="{81CC8A34-DE7A-4C64-9A76-5B00C4565BD9}" srcOrd="1" destOrd="0" parTransId="{6932F688-448A-4A3B-9C0F-E106944ABF7F}" sibTransId="{949E1375-4307-4680-8D83-3B44A1AF9CF5}"/>
    <dgm:cxn modelId="{5034B8ED-4F2C-4D04-91E1-E159E27B6F9F}" type="presParOf" srcId="{1854F173-4B5D-4A70-8C68-E96BB80C8CF8}" destId="{D97F9209-10E7-41FD-B217-93F85D491922}" srcOrd="0" destOrd="0" presId="urn:microsoft.com/office/officeart/2005/8/layout/list1"/>
    <dgm:cxn modelId="{5920DC4E-6E92-43C2-BF49-1D9E43E62B10}" type="presParOf" srcId="{D97F9209-10E7-41FD-B217-93F85D491922}" destId="{75ED7BF9-A8EA-424B-8290-3E2B27371869}" srcOrd="0" destOrd="0" presId="urn:microsoft.com/office/officeart/2005/8/layout/list1"/>
    <dgm:cxn modelId="{AC4CC40B-CB21-424F-B5DB-919AFDE899A2}" type="presParOf" srcId="{D97F9209-10E7-41FD-B217-93F85D491922}" destId="{49027537-2244-4D27-84C6-6C37FA88A090}" srcOrd="1" destOrd="0" presId="urn:microsoft.com/office/officeart/2005/8/layout/list1"/>
    <dgm:cxn modelId="{97D0D988-7CA5-409C-A140-EDDE27D62ADF}" type="presParOf" srcId="{1854F173-4B5D-4A70-8C68-E96BB80C8CF8}" destId="{ABF3B907-3373-45A9-B770-0A29DAC373BD}" srcOrd="1" destOrd="0" presId="urn:microsoft.com/office/officeart/2005/8/layout/list1"/>
    <dgm:cxn modelId="{84032D24-D6AB-4F1A-8AB5-36AEF80DAEE6}" type="presParOf" srcId="{1854F173-4B5D-4A70-8C68-E96BB80C8CF8}" destId="{3003A160-1267-4189-94E7-DB4DCFF74BD8}" srcOrd="2" destOrd="0" presId="urn:microsoft.com/office/officeart/2005/8/layout/list1"/>
    <dgm:cxn modelId="{0EC2FE36-15E3-4C63-8D1D-160CE5719329}" type="presParOf" srcId="{1854F173-4B5D-4A70-8C68-E96BB80C8CF8}" destId="{93CEA940-8EAB-4044-8689-B1CA8A64C72E}" srcOrd="3" destOrd="0" presId="urn:microsoft.com/office/officeart/2005/8/layout/list1"/>
    <dgm:cxn modelId="{CBE44C8E-6986-44B4-A726-C63BA8B42BB8}" type="presParOf" srcId="{1854F173-4B5D-4A70-8C68-E96BB80C8CF8}" destId="{A5A26DD1-C635-4D49-AB18-00E658D53F18}" srcOrd="4" destOrd="0" presId="urn:microsoft.com/office/officeart/2005/8/layout/list1"/>
    <dgm:cxn modelId="{F69A7CE2-965A-4EC1-9742-A6E8D7EB2077}" type="presParOf" srcId="{A5A26DD1-C635-4D49-AB18-00E658D53F18}" destId="{3BA378D7-9D13-413C-9D3B-A67DA9D958A4}" srcOrd="0" destOrd="0" presId="urn:microsoft.com/office/officeart/2005/8/layout/list1"/>
    <dgm:cxn modelId="{09651680-2583-4881-998F-6C402DD34451}" type="presParOf" srcId="{A5A26DD1-C635-4D49-AB18-00E658D53F18}" destId="{87D9F1E7-F87E-4B2D-A147-76650C3DBD91}" srcOrd="1" destOrd="0" presId="urn:microsoft.com/office/officeart/2005/8/layout/list1"/>
    <dgm:cxn modelId="{DB490A76-CA8F-4BEC-9CF7-15299B25F165}" type="presParOf" srcId="{1854F173-4B5D-4A70-8C68-E96BB80C8CF8}" destId="{BAA63A2B-E90D-435C-A480-84D5CCC46E53}" srcOrd="5" destOrd="0" presId="urn:microsoft.com/office/officeart/2005/8/layout/list1"/>
    <dgm:cxn modelId="{47B1FEC0-89FB-4E14-AEDF-705EC1C84D0B}" type="presParOf" srcId="{1854F173-4B5D-4A70-8C68-E96BB80C8CF8}" destId="{3FE6A771-13B5-47AA-8AE0-6697E3A0384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E22B30-098D-4B74-8419-26683C80F09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7443F5-FE57-4D39-8AE3-7BE589DDE707}">
      <dgm:prSet phldrT="[Text]" custT="1"/>
      <dgm:spPr>
        <a:solidFill>
          <a:schemeClr val="bg1">
            <a:lumMod val="85000"/>
          </a:schemeClr>
        </a:solidFill>
        <a:ln w="19050"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To map contamination sources using GIS </a:t>
          </a:r>
          <a:r>
            <a:rPr lang="en-US" sz="1800" b="0" dirty="0">
              <a:solidFill>
                <a:schemeClr val="tx1"/>
              </a:solidFill>
            </a:rPr>
            <a:t>to visualize trends and pinpoint pollution sources.  </a:t>
          </a:r>
        </a:p>
      </dgm:t>
    </dgm:pt>
    <dgm:pt modelId="{050BBDB5-69D2-4FE8-A55B-13F7A44E0DFD}" type="parTrans" cxnId="{51882A41-D76A-4E88-95B3-3ED9238C4FFD}">
      <dgm:prSet/>
      <dgm:spPr/>
      <dgm:t>
        <a:bodyPr/>
        <a:lstStyle/>
        <a:p>
          <a:endParaRPr lang="en-US"/>
        </a:p>
      </dgm:t>
    </dgm:pt>
    <dgm:pt modelId="{06A91BD0-862E-4F8D-8E20-0FD9BFAEF4F8}" type="sibTrans" cxnId="{51882A41-D76A-4E88-95B3-3ED9238C4FFD}">
      <dgm:prSet/>
      <dgm:spPr/>
      <dgm:t>
        <a:bodyPr/>
        <a:lstStyle/>
        <a:p>
          <a:endParaRPr lang="en-US"/>
        </a:p>
      </dgm:t>
    </dgm:pt>
    <dgm:pt modelId="{1854F173-4B5D-4A70-8C68-E96BB80C8CF8}" type="pres">
      <dgm:prSet presAssocID="{9EE22B30-098D-4B74-8419-26683C80F091}" presName="linear" presStyleCnt="0">
        <dgm:presLayoutVars>
          <dgm:dir/>
          <dgm:animLvl val="lvl"/>
          <dgm:resizeHandles val="exact"/>
        </dgm:presLayoutVars>
      </dgm:prSet>
      <dgm:spPr/>
    </dgm:pt>
    <dgm:pt modelId="{D97F9209-10E7-41FD-B217-93F85D491922}" type="pres">
      <dgm:prSet presAssocID="{687443F5-FE57-4D39-8AE3-7BE589DDE707}" presName="parentLin" presStyleCnt="0"/>
      <dgm:spPr/>
    </dgm:pt>
    <dgm:pt modelId="{75ED7BF9-A8EA-424B-8290-3E2B27371869}" type="pres">
      <dgm:prSet presAssocID="{687443F5-FE57-4D39-8AE3-7BE589DDE707}" presName="parentLeftMargin" presStyleLbl="node1" presStyleIdx="0" presStyleCnt="1"/>
      <dgm:spPr/>
    </dgm:pt>
    <dgm:pt modelId="{49027537-2244-4D27-84C6-6C37FA88A090}" type="pres">
      <dgm:prSet presAssocID="{687443F5-FE57-4D39-8AE3-7BE589DDE707}" presName="parentText" presStyleLbl="node1" presStyleIdx="0" presStyleCnt="1" custScaleX="136926" custScaleY="109854" custLinFactNeighborX="-55778" custLinFactNeighborY="33890">
        <dgm:presLayoutVars>
          <dgm:chMax val="0"/>
          <dgm:bulletEnabled val="1"/>
        </dgm:presLayoutVars>
      </dgm:prSet>
      <dgm:spPr/>
    </dgm:pt>
    <dgm:pt modelId="{ABF3B907-3373-45A9-B770-0A29DAC373BD}" type="pres">
      <dgm:prSet presAssocID="{687443F5-FE57-4D39-8AE3-7BE589DDE707}" presName="negativeSpace" presStyleCnt="0"/>
      <dgm:spPr/>
    </dgm:pt>
    <dgm:pt modelId="{3003A160-1267-4189-94E7-DB4DCFF74BD8}" type="pres">
      <dgm:prSet presAssocID="{687443F5-FE57-4D39-8AE3-7BE589DDE707}" presName="childText" presStyleLbl="conFgAcc1" presStyleIdx="0" presStyleCnt="1" custScaleY="81429" custLinFactNeighborX="-1064" custLinFactNeighborY="-17510">
        <dgm:presLayoutVars>
          <dgm:bulletEnabled val="1"/>
        </dgm:presLayoutVars>
      </dgm:prSet>
      <dgm:spPr/>
    </dgm:pt>
  </dgm:ptLst>
  <dgm:cxnLst>
    <dgm:cxn modelId="{51882A41-D76A-4E88-95B3-3ED9238C4FFD}" srcId="{9EE22B30-098D-4B74-8419-26683C80F091}" destId="{687443F5-FE57-4D39-8AE3-7BE589DDE707}" srcOrd="0" destOrd="0" parTransId="{050BBDB5-69D2-4FE8-A55B-13F7A44E0DFD}" sibTransId="{06A91BD0-862E-4F8D-8E20-0FD9BFAEF4F8}"/>
    <dgm:cxn modelId="{97856D43-5B87-47DC-BCC4-B9F4334A9BFE}" type="presOf" srcId="{687443F5-FE57-4D39-8AE3-7BE589DDE707}" destId="{49027537-2244-4D27-84C6-6C37FA88A090}" srcOrd="1" destOrd="0" presId="urn:microsoft.com/office/officeart/2005/8/layout/list1"/>
    <dgm:cxn modelId="{CC5A40BD-4FC1-4BCF-994C-3056C1D794E4}" type="presOf" srcId="{687443F5-FE57-4D39-8AE3-7BE589DDE707}" destId="{75ED7BF9-A8EA-424B-8290-3E2B27371869}" srcOrd="0" destOrd="0" presId="urn:microsoft.com/office/officeart/2005/8/layout/list1"/>
    <dgm:cxn modelId="{8BFFE4E1-956F-4BB5-AE2E-8E6F4FD6DE60}" type="presOf" srcId="{9EE22B30-098D-4B74-8419-26683C80F091}" destId="{1854F173-4B5D-4A70-8C68-E96BB80C8CF8}" srcOrd="0" destOrd="0" presId="urn:microsoft.com/office/officeart/2005/8/layout/list1"/>
    <dgm:cxn modelId="{587AA378-5900-429F-8ADD-05AC36138EC4}" type="presParOf" srcId="{1854F173-4B5D-4A70-8C68-E96BB80C8CF8}" destId="{D97F9209-10E7-41FD-B217-93F85D491922}" srcOrd="0" destOrd="0" presId="urn:microsoft.com/office/officeart/2005/8/layout/list1"/>
    <dgm:cxn modelId="{3F853AD4-7FA3-4B38-9B6C-514DE94EF024}" type="presParOf" srcId="{D97F9209-10E7-41FD-B217-93F85D491922}" destId="{75ED7BF9-A8EA-424B-8290-3E2B27371869}" srcOrd="0" destOrd="0" presId="urn:microsoft.com/office/officeart/2005/8/layout/list1"/>
    <dgm:cxn modelId="{D7E28376-4F3C-420C-AF4C-431790ADF946}" type="presParOf" srcId="{D97F9209-10E7-41FD-B217-93F85D491922}" destId="{49027537-2244-4D27-84C6-6C37FA88A090}" srcOrd="1" destOrd="0" presId="urn:microsoft.com/office/officeart/2005/8/layout/list1"/>
    <dgm:cxn modelId="{C91EE301-AAB8-496D-8633-5E8D98E846B8}" type="presParOf" srcId="{1854F173-4B5D-4A70-8C68-E96BB80C8CF8}" destId="{ABF3B907-3373-45A9-B770-0A29DAC373BD}" srcOrd="1" destOrd="0" presId="urn:microsoft.com/office/officeart/2005/8/layout/list1"/>
    <dgm:cxn modelId="{08088219-4D4E-4E82-B43D-C3BA736F0A33}" type="presParOf" srcId="{1854F173-4B5D-4A70-8C68-E96BB80C8CF8}" destId="{3003A160-1267-4189-94E7-DB4DCFF74BD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8D03C6-E36B-48BE-8880-30C00AA436D7}" type="doc">
      <dgm:prSet loTypeId="urn:microsoft.com/office/officeart/2005/8/layout/bProcess4" loCatId="process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4A50DAC-41AB-446C-A136-4E349E26A317}">
      <dgm:prSet phldrT="[Text]"/>
      <dgm:spPr>
        <a:solidFill>
          <a:schemeClr val="bg1">
            <a:lumMod val="85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1" dirty="0"/>
            <a:t>Data Collection</a:t>
          </a:r>
        </a:p>
      </dgm:t>
    </dgm:pt>
    <dgm:pt modelId="{774DDE07-1F24-42B1-A7B7-4BB052777706}" type="parTrans" cxnId="{6A24C3AD-2C03-4577-A24B-1E0E9DCBFFB1}">
      <dgm:prSet/>
      <dgm:spPr/>
      <dgm:t>
        <a:bodyPr/>
        <a:lstStyle/>
        <a:p>
          <a:endParaRPr lang="en-US"/>
        </a:p>
      </dgm:t>
    </dgm:pt>
    <dgm:pt modelId="{E9A290E6-1769-4964-83C8-39C037D6815D}" type="sibTrans" cxnId="{6A24C3AD-2C03-4577-A24B-1E0E9DCBFFB1}">
      <dgm:prSet/>
      <dgm:spPr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ED32A028-E306-44DB-BDD6-AC7A8CFE34E0}">
      <dgm:prSet phldrT="[Text]"/>
      <dgm:spPr>
        <a:solidFill>
          <a:schemeClr val="bg1">
            <a:lumMod val="85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1" dirty="0"/>
            <a:t>GIS Mapping for Contamination Tracking</a:t>
          </a:r>
          <a:r>
            <a:rPr lang="en-US" dirty="0"/>
            <a:t>
</a:t>
          </a:r>
        </a:p>
      </dgm:t>
    </dgm:pt>
    <dgm:pt modelId="{3B60FAB3-60CE-4CF6-8ECB-2660E550B382}" type="parTrans" cxnId="{41F5108D-79F3-48E5-90DC-753D00EB7F25}">
      <dgm:prSet/>
      <dgm:spPr/>
      <dgm:t>
        <a:bodyPr/>
        <a:lstStyle/>
        <a:p>
          <a:endParaRPr lang="en-US"/>
        </a:p>
      </dgm:t>
    </dgm:pt>
    <dgm:pt modelId="{63F2F964-EAEB-433C-87FA-EF655ADC7638}" type="sibTrans" cxnId="{41F5108D-79F3-48E5-90DC-753D00EB7F25}">
      <dgm:prSet/>
      <dgm:spPr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4FEE1B7D-CA95-4377-92B7-9E0F970036F2}">
      <dgm:prSet phldrT="[Text]"/>
      <dgm:spPr>
        <a:solidFill>
          <a:schemeClr val="bg1">
            <a:lumMod val="85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1" dirty="0"/>
            <a:t>Real-Time Alerts</a:t>
          </a:r>
        </a:p>
      </dgm:t>
    </dgm:pt>
    <dgm:pt modelId="{D24A6250-2E99-4B5D-BC61-721994F167F8}" type="parTrans" cxnId="{975EE868-0607-41A9-A288-4D1CFB6C724E}">
      <dgm:prSet/>
      <dgm:spPr/>
      <dgm:t>
        <a:bodyPr/>
        <a:lstStyle/>
        <a:p>
          <a:endParaRPr lang="en-US"/>
        </a:p>
      </dgm:t>
    </dgm:pt>
    <dgm:pt modelId="{D201D470-3DB6-4991-81CC-4C068542C59C}" type="sibTrans" cxnId="{975EE868-0607-41A9-A288-4D1CFB6C724E}">
      <dgm:prSet/>
      <dgm:spPr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963BB35A-687B-4542-813C-DFA862535EB4}">
      <dgm:prSet phldrT="[Text]"/>
      <dgm:spPr>
        <a:solidFill>
          <a:schemeClr val="bg1">
            <a:lumMod val="85000"/>
          </a:schemeClr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US" b="1" dirty="0"/>
            <a:t>Anomaly Detection Using ML</a:t>
          </a:r>
        </a:p>
      </dgm:t>
    </dgm:pt>
    <dgm:pt modelId="{E2BA55B6-3341-4D34-BFB2-E096648826D3}" type="parTrans" cxnId="{DA93351C-4665-4210-870C-570DDA072D8B}">
      <dgm:prSet/>
      <dgm:spPr/>
      <dgm:t>
        <a:bodyPr/>
        <a:lstStyle/>
        <a:p>
          <a:endParaRPr lang="en-US"/>
        </a:p>
      </dgm:t>
    </dgm:pt>
    <dgm:pt modelId="{1B2592CA-517C-4DB2-A8C6-5BBA3BC1BFFC}" type="sibTrans" cxnId="{DA93351C-4665-4210-870C-570DDA072D8B}">
      <dgm:prSet/>
      <dgm:spPr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75871F05-A448-46A6-A785-28909FB0E8C3}">
      <dgm:prSet phldrT="[Text]"/>
      <dgm:spPr>
        <a:solidFill>
          <a:schemeClr val="bg1">
            <a:lumMod val="85000"/>
          </a:schemeClr>
        </a:solidFill>
        <a:ln w="28575">
          <a:solidFill>
            <a:schemeClr val="tx1"/>
          </a:solidFill>
        </a:ln>
      </dgm:spPr>
      <dgm:t>
        <a:bodyPr/>
        <a:lstStyle/>
        <a:p>
          <a:r>
            <a:rPr lang="en-US" b="1" dirty="0"/>
            <a:t>Predictive Analysis for Future Trends</a:t>
          </a:r>
        </a:p>
      </dgm:t>
    </dgm:pt>
    <dgm:pt modelId="{AB564E80-8EB3-4742-B478-11C1CDF75C09}" type="parTrans" cxnId="{BBDB6F0D-9D42-408A-8247-68698B8D2D66}">
      <dgm:prSet/>
      <dgm:spPr/>
      <dgm:t>
        <a:bodyPr/>
        <a:lstStyle/>
        <a:p>
          <a:endParaRPr lang="en-US"/>
        </a:p>
      </dgm:t>
    </dgm:pt>
    <dgm:pt modelId="{CC7AF9FF-97DB-4CDC-B8A1-AEA2827D07C1}" type="sibTrans" cxnId="{BBDB6F0D-9D42-408A-8247-68698B8D2D66}">
      <dgm:prSet/>
      <dgm:spPr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21CF7EFD-7564-42E2-A0D1-D8FB8EC1E982}">
      <dgm:prSet phldrT="[Text]"/>
      <dgm:spPr>
        <a:solidFill>
          <a:schemeClr val="bg1">
            <a:lumMod val="85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1" dirty="0"/>
            <a:t>System Testing and Calibration</a:t>
          </a:r>
        </a:p>
      </dgm:t>
    </dgm:pt>
    <dgm:pt modelId="{9B2ABF31-B964-450E-9F90-7C1C767BC705}" type="parTrans" cxnId="{312D34EA-2815-4DED-ACD0-230AE70A07E6}">
      <dgm:prSet/>
      <dgm:spPr/>
      <dgm:t>
        <a:bodyPr/>
        <a:lstStyle/>
        <a:p>
          <a:endParaRPr lang="en-US"/>
        </a:p>
      </dgm:t>
    </dgm:pt>
    <dgm:pt modelId="{405C6963-8EA0-4281-8D57-DA1C795CE139}" type="sibTrans" cxnId="{312D34EA-2815-4DED-ACD0-230AE70A07E6}">
      <dgm:prSet/>
      <dgm:spPr/>
      <dgm:t>
        <a:bodyPr/>
        <a:lstStyle/>
        <a:p>
          <a:endParaRPr lang="en-US"/>
        </a:p>
      </dgm:t>
    </dgm:pt>
    <dgm:pt modelId="{5EA1A7E5-6D8E-4C4A-A99C-26D79E2EBC54}">
      <dgm:prSet/>
      <dgm:spPr>
        <a:solidFill>
          <a:schemeClr val="bg1">
            <a:lumMod val="85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1" dirty="0" err="1"/>
            <a:t>IoT</a:t>
          </a:r>
          <a:r>
            <a:rPr lang="en-US" b="1" dirty="0"/>
            <a:t> Sensor Deployment</a:t>
          </a:r>
        </a:p>
      </dgm:t>
    </dgm:pt>
    <dgm:pt modelId="{6704942F-F9A7-4819-9A07-CF050B5C13A8}" type="parTrans" cxnId="{4F933C48-0B29-4209-B676-C6175D5001D9}">
      <dgm:prSet/>
      <dgm:spPr/>
      <dgm:t>
        <a:bodyPr/>
        <a:lstStyle/>
        <a:p>
          <a:endParaRPr lang="en-US"/>
        </a:p>
      </dgm:t>
    </dgm:pt>
    <dgm:pt modelId="{C7A85DBE-CDB5-489F-9FA7-D4915B4DFDC5}" type="sibTrans" cxnId="{4F933C48-0B29-4209-B676-C6175D5001D9}">
      <dgm:prSet/>
      <dgm:spPr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06B3BF73-40EB-45B2-878D-25C2BC36A400}">
      <dgm:prSet/>
      <dgm:spPr>
        <a:solidFill>
          <a:schemeClr val="bg1">
            <a:lumMod val="85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r>
            <a:rPr lang="en-US" b="1" dirty="0"/>
            <a:t>Data Preprocessing</a:t>
          </a:r>
        </a:p>
      </dgm:t>
    </dgm:pt>
    <dgm:pt modelId="{02B4E0B1-B5AC-43BE-9EFF-88793014BF64}" type="parTrans" cxnId="{96C59438-202A-45A6-B070-AA81E8164B4A}">
      <dgm:prSet/>
      <dgm:spPr/>
      <dgm:t>
        <a:bodyPr/>
        <a:lstStyle/>
        <a:p>
          <a:endParaRPr lang="en-US"/>
        </a:p>
      </dgm:t>
    </dgm:pt>
    <dgm:pt modelId="{31999C51-41AF-414C-9902-35EFD399DF96}" type="sibTrans" cxnId="{96C59438-202A-45A6-B070-AA81E8164B4A}">
      <dgm:prSet/>
      <dgm:spPr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endParaRPr lang="en-US"/>
        </a:p>
      </dgm:t>
    </dgm:pt>
    <dgm:pt modelId="{6121DD9A-86E7-4CEB-9D92-31B137D4407E}" type="pres">
      <dgm:prSet presAssocID="{7B8D03C6-E36B-48BE-8880-30C00AA436D7}" presName="Name0" presStyleCnt="0">
        <dgm:presLayoutVars>
          <dgm:dir/>
          <dgm:resizeHandles/>
        </dgm:presLayoutVars>
      </dgm:prSet>
      <dgm:spPr/>
    </dgm:pt>
    <dgm:pt modelId="{A59544D3-345B-44C3-8CCC-E891374BE344}" type="pres">
      <dgm:prSet presAssocID="{5EA1A7E5-6D8E-4C4A-A99C-26D79E2EBC54}" presName="compNode" presStyleCnt="0"/>
      <dgm:spPr/>
    </dgm:pt>
    <dgm:pt modelId="{6141FBCC-4F5E-462F-96A9-83D487D9B759}" type="pres">
      <dgm:prSet presAssocID="{5EA1A7E5-6D8E-4C4A-A99C-26D79E2EBC54}" presName="dummyConnPt" presStyleCnt="0"/>
      <dgm:spPr/>
    </dgm:pt>
    <dgm:pt modelId="{907E3D01-1274-4F43-9C63-60CC07D8D725}" type="pres">
      <dgm:prSet presAssocID="{5EA1A7E5-6D8E-4C4A-A99C-26D79E2EBC54}" presName="node" presStyleLbl="node1" presStyleIdx="0" presStyleCnt="8" custLinFactNeighborX="7143" custLinFactNeighborY="-234">
        <dgm:presLayoutVars>
          <dgm:bulletEnabled val="1"/>
        </dgm:presLayoutVars>
      </dgm:prSet>
      <dgm:spPr/>
    </dgm:pt>
    <dgm:pt modelId="{ECF746A1-AF57-420A-857F-12AF2AE2DEB3}" type="pres">
      <dgm:prSet presAssocID="{C7A85DBE-CDB5-489F-9FA7-D4915B4DFDC5}" presName="sibTrans" presStyleLbl="bgSibTrans2D1" presStyleIdx="0" presStyleCnt="7" custFlipVert="1" custScaleX="106289" custScaleY="23713"/>
      <dgm:spPr/>
    </dgm:pt>
    <dgm:pt modelId="{4A1F127D-1651-496A-BA9B-7B31D2B9CCA0}" type="pres">
      <dgm:prSet presAssocID="{A4A50DAC-41AB-446C-A136-4E349E26A317}" presName="compNode" presStyleCnt="0"/>
      <dgm:spPr/>
    </dgm:pt>
    <dgm:pt modelId="{02708FAF-1C19-4493-9851-3B32FB0802F9}" type="pres">
      <dgm:prSet presAssocID="{A4A50DAC-41AB-446C-A136-4E349E26A317}" presName="dummyConnPt" presStyleCnt="0"/>
      <dgm:spPr/>
    </dgm:pt>
    <dgm:pt modelId="{FA5FCC2B-DD6E-4F94-9020-CAF74F800915}" type="pres">
      <dgm:prSet presAssocID="{A4A50DAC-41AB-446C-A136-4E349E26A317}" presName="node" presStyleLbl="node1" presStyleIdx="1" presStyleCnt="8" custLinFactNeighborX="7327">
        <dgm:presLayoutVars>
          <dgm:bulletEnabled val="1"/>
        </dgm:presLayoutVars>
      </dgm:prSet>
      <dgm:spPr/>
    </dgm:pt>
    <dgm:pt modelId="{DBD3AE50-9CFC-4838-9B22-A9455E5880DC}" type="pres">
      <dgm:prSet presAssocID="{E9A290E6-1769-4964-83C8-39C037D6815D}" presName="sibTrans" presStyleLbl="bgSibTrans2D1" presStyleIdx="1" presStyleCnt="7" custFlipVert="1" custScaleX="99310" custScaleY="24685"/>
      <dgm:spPr/>
    </dgm:pt>
    <dgm:pt modelId="{B2BE8FAB-FE48-49EC-AB92-AB29C02C1C27}" type="pres">
      <dgm:prSet presAssocID="{06B3BF73-40EB-45B2-878D-25C2BC36A400}" presName="compNode" presStyleCnt="0"/>
      <dgm:spPr/>
    </dgm:pt>
    <dgm:pt modelId="{F95D6C25-155F-44F1-8701-A1024441051D}" type="pres">
      <dgm:prSet presAssocID="{06B3BF73-40EB-45B2-878D-25C2BC36A400}" presName="dummyConnPt" presStyleCnt="0"/>
      <dgm:spPr/>
    </dgm:pt>
    <dgm:pt modelId="{FCED5FDB-91FC-4B05-A96C-7DB0AA2A6CA8}" type="pres">
      <dgm:prSet presAssocID="{06B3BF73-40EB-45B2-878D-25C2BC36A400}" presName="node" presStyleLbl="node1" presStyleIdx="2" presStyleCnt="8" custLinFactNeighborX="6930" custLinFactNeighborY="9787">
        <dgm:presLayoutVars>
          <dgm:bulletEnabled val="1"/>
        </dgm:presLayoutVars>
      </dgm:prSet>
      <dgm:spPr/>
    </dgm:pt>
    <dgm:pt modelId="{4A18D914-CA38-4472-B2A6-9632C6317C01}" type="pres">
      <dgm:prSet presAssocID="{31999C51-41AF-414C-9902-35EFD399DF96}" presName="sibTrans" presStyleLbl="bgSibTrans2D1" presStyleIdx="2" presStyleCnt="7" custAng="149309" custFlipVert="0" custScaleX="104074" custScaleY="28274" custLinFactNeighborX="-1522" custLinFactNeighborY="50769"/>
      <dgm:spPr/>
    </dgm:pt>
    <dgm:pt modelId="{6C94B903-8901-4702-8A2C-0B74E9419BC4}" type="pres">
      <dgm:prSet presAssocID="{ED32A028-E306-44DB-BDD6-AC7A8CFE34E0}" presName="compNode" presStyleCnt="0"/>
      <dgm:spPr/>
    </dgm:pt>
    <dgm:pt modelId="{64DC0773-9FDA-4BEB-A9F1-19883A2E6106}" type="pres">
      <dgm:prSet presAssocID="{ED32A028-E306-44DB-BDD6-AC7A8CFE34E0}" presName="dummyConnPt" presStyleCnt="0"/>
      <dgm:spPr/>
    </dgm:pt>
    <dgm:pt modelId="{565CD190-65C4-4493-8DD2-D737DCFE4A25}" type="pres">
      <dgm:prSet presAssocID="{ED32A028-E306-44DB-BDD6-AC7A8CFE34E0}" presName="node" presStyleLbl="node1" presStyleIdx="3" presStyleCnt="8" custLinFactNeighborX="2372" custLinFactNeighborY="118">
        <dgm:presLayoutVars>
          <dgm:bulletEnabled val="1"/>
        </dgm:presLayoutVars>
      </dgm:prSet>
      <dgm:spPr/>
    </dgm:pt>
    <dgm:pt modelId="{99FA5FF0-368C-4606-9D4F-F3AD75BF08C0}" type="pres">
      <dgm:prSet presAssocID="{63F2F964-EAEB-433C-87FA-EF655ADC7638}" presName="sibTrans" presStyleLbl="bgSibTrans2D1" presStyleIdx="3" presStyleCnt="7" custFlipVert="1" custScaleX="105417" custScaleY="23713"/>
      <dgm:spPr/>
    </dgm:pt>
    <dgm:pt modelId="{842D6175-A5BF-4FCC-ACE0-D35D13FC3485}" type="pres">
      <dgm:prSet presAssocID="{4FEE1B7D-CA95-4377-92B7-9E0F970036F2}" presName="compNode" presStyleCnt="0"/>
      <dgm:spPr/>
    </dgm:pt>
    <dgm:pt modelId="{187CE494-C67A-4697-9334-3D1B909EAEC1}" type="pres">
      <dgm:prSet presAssocID="{4FEE1B7D-CA95-4377-92B7-9E0F970036F2}" presName="dummyConnPt" presStyleCnt="0"/>
      <dgm:spPr/>
    </dgm:pt>
    <dgm:pt modelId="{B2DF2DB2-E893-4FA4-B20F-6DEB3AD17342}" type="pres">
      <dgm:prSet presAssocID="{4FEE1B7D-CA95-4377-92B7-9E0F970036F2}" presName="node" presStyleLbl="node1" presStyleIdx="4" presStyleCnt="8" custLinFactNeighborX="2372" custLinFactNeighborY="2995">
        <dgm:presLayoutVars>
          <dgm:bulletEnabled val="1"/>
        </dgm:presLayoutVars>
      </dgm:prSet>
      <dgm:spPr/>
    </dgm:pt>
    <dgm:pt modelId="{1460A5E7-52FE-407F-93CF-B9B1153C2C41}" type="pres">
      <dgm:prSet presAssocID="{D201D470-3DB6-4991-81CC-4C068542C59C}" presName="sibTrans" presStyleLbl="bgSibTrans2D1" presStyleIdx="4" presStyleCnt="7" custFlipVert="1" custScaleX="101497" custScaleY="23713"/>
      <dgm:spPr/>
    </dgm:pt>
    <dgm:pt modelId="{34831865-61F0-4E53-B827-7A96E2DD81AD}" type="pres">
      <dgm:prSet presAssocID="{963BB35A-687B-4542-813C-DFA862535EB4}" presName="compNode" presStyleCnt="0"/>
      <dgm:spPr/>
    </dgm:pt>
    <dgm:pt modelId="{2B9B3C4D-360E-446D-A367-6931E3AE1B0E}" type="pres">
      <dgm:prSet presAssocID="{963BB35A-687B-4542-813C-DFA862535EB4}" presName="dummyConnPt" presStyleCnt="0"/>
      <dgm:spPr/>
    </dgm:pt>
    <dgm:pt modelId="{D570B737-D8A8-4167-B94B-B0139FB2ED43}" type="pres">
      <dgm:prSet presAssocID="{963BB35A-687B-4542-813C-DFA862535EB4}" presName="node" presStyleLbl="node1" presStyleIdx="5" presStyleCnt="8">
        <dgm:presLayoutVars>
          <dgm:bulletEnabled val="1"/>
        </dgm:presLayoutVars>
      </dgm:prSet>
      <dgm:spPr/>
    </dgm:pt>
    <dgm:pt modelId="{3F499A96-87C4-45A9-BCD4-D2412ED19FAF}" type="pres">
      <dgm:prSet presAssocID="{1B2592CA-517C-4DB2-A8C6-5BBA3BC1BFFC}" presName="sibTrans" presStyleLbl="bgSibTrans2D1" presStyleIdx="5" presStyleCnt="7" custFlipVert="0" custScaleX="108281" custScaleY="25248"/>
      <dgm:spPr/>
    </dgm:pt>
    <dgm:pt modelId="{46299011-10CC-46E9-B47E-9A3B4B0EA4AA}" type="pres">
      <dgm:prSet presAssocID="{75871F05-A448-46A6-A785-28909FB0E8C3}" presName="compNode" presStyleCnt="0"/>
      <dgm:spPr/>
    </dgm:pt>
    <dgm:pt modelId="{D6461CD9-2DC0-4790-85E9-3D92A9135FCD}" type="pres">
      <dgm:prSet presAssocID="{75871F05-A448-46A6-A785-28909FB0E8C3}" presName="dummyConnPt" presStyleCnt="0"/>
      <dgm:spPr/>
    </dgm:pt>
    <dgm:pt modelId="{09599925-6CB6-4A45-A1A1-5B1B2AE6B777}" type="pres">
      <dgm:prSet presAssocID="{75871F05-A448-46A6-A785-28909FB0E8C3}" presName="node" presStyleLbl="node1" presStyleIdx="6" presStyleCnt="8">
        <dgm:presLayoutVars>
          <dgm:bulletEnabled val="1"/>
        </dgm:presLayoutVars>
      </dgm:prSet>
      <dgm:spPr/>
    </dgm:pt>
    <dgm:pt modelId="{860F62F3-4124-4E32-B1D7-1E197DE4108C}" type="pres">
      <dgm:prSet presAssocID="{CC7AF9FF-97DB-4CDC-B8A1-AEA2827D07C1}" presName="sibTrans" presStyleLbl="bgSibTrans2D1" presStyleIdx="6" presStyleCnt="7" custFlipVert="1" custScaleX="100040" custScaleY="33715"/>
      <dgm:spPr/>
    </dgm:pt>
    <dgm:pt modelId="{ACD41EBC-DB24-4D0A-84EE-4D51FFE22EBB}" type="pres">
      <dgm:prSet presAssocID="{21CF7EFD-7564-42E2-A0D1-D8FB8EC1E982}" presName="compNode" presStyleCnt="0"/>
      <dgm:spPr/>
    </dgm:pt>
    <dgm:pt modelId="{3D2E69A1-267B-4121-8295-28225292A22C}" type="pres">
      <dgm:prSet presAssocID="{21CF7EFD-7564-42E2-A0D1-D8FB8EC1E982}" presName="dummyConnPt" presStyleCnt="0"/>
      <dgm:spPr/>
    </dgm:pt>
    <dgm:pt modelId="{5C1F4FEB-9F58-4C1B-9B27-7C6642066305}" type="pres">
      <dgm:prSet presAssocID="{21CF7EFD-7564-42E2-A0D1-D8FB8EC1E982}" presName="node" presStyleLbl="node1" presStyleIdx="7" presStyleCnt="8" custLinFactNeighborX="589" custLinFactNeighborY="16221">
        <dgm:presLayoutVars>
          <dgm:bulletEnabled val="1"/>
        </dgm:presLayoutVars>
      </dgm:prSet>
      <dgm:spPr/>
    </dgm:pt>
  </dgm:ptLst>
  <dgm:cxnLst>
    <dgm:cxn modelId="{BBDB6F0D-9D42-408A-8247-68698B8D2D66}" srcId="{7B8D03C6-E36B-48BE-8880-30C00AA436D7}" destId="{75871F05-A448-46A6-A785-28909FB0E8C3}" srcOrd="6" destOrd="0" parTransId="{AB564E80-8EB3-4742-B478-11C1CDF75C09}" sibTransId="{CC7AF9FF-97DB-4CDC-B8A1-AEA2827D07C1}"/>
    <dgm:cxn modelId="{DA93351C-4665-4210-870C-570DDA072D8B}" srcId="{7B8D03C6-E36B-48BE-8880-30C00AA436D7}" destId="{963BB35A-687B-4542-813C-DFA862535EB4}" srcOrd="5" destOrd="0" parTransId="{E2BA55B6-3341-4D34-BFB2-E096648826D3}" sibTransId="{1B2592CA-517C-4DB2-A8C6-5BBA3BC1BFFC}"/>
    <dgm:cxn modelId="{B5F86E1D-A73D-4299-BB30-A488E3431E62}" type="presOf" srcId="{4FEE1B7D-CA95-4377-92B7-9E0F970036F2}" destId="{B2DF2DB2-E893-4FA4-B20F-6DEB3AD17342}" srcOrd="0" destOrd="0" presId="urn:microsoft.com/office/officeart/2005/8/layout/bProcess4"/>
    <dgm:cxn modelId="{AC19F42C-6F29-47B4-B11D-45C097DCAB60}" type="presOf" srcId="{1B2592CA-517C-4DB2-A8C6-5BBA3BC1BFFC}" destId="{3F499A96-87C4-45A9-BCD4-D2412ED19FAF}" srcOrd="0" destOrd="0" presId="urn:microsoft.com/office/officeart/2005/8/layout/bProcess4"/>
    <dgm:cxn modelId="{3429FC36-634D-4E58-8198-21BD6BA149A0}" type="presOf" srcId="{E9A290E6-1769-4964-83C8-39C037D6815D}" destId="{DBD3AE50-9CFC-4838-9B22-A9455E5880DC}" srcOrd="0" destOrd="0" presId="urn:microsoft.com/office/officeart/2005/8/layout/bProcess4"/>
    <dgm:cxn modelId="{96C59438-202A-45A6-B070-AA81E8164B4A}" srcId="{7B8D03C6-E36B-48BE-8880-30C00AA436D7}" destId="{06B3BF73-40EB-45B2-878D-25C2BC36A400}" srcOrd="2" destOrd="0" parTransId="{02B4E0B1-B5AC-43BE-9EFF-88793014BF64}" sibTransId="{31999C51-41AF-414C-9902-35EFD399DF96}"/>
    <dgm:cxn modelId="{00A01460-01B9-43E6-8DD0-B82F6C1CDE7D}" type="presOf" srcId="{D201D470-3DB6-4991-81CC-4C068542C59C}" destId="{1460A5E7-52FE-407F-93CF-B9B1153C2C41}" srcOrd="0" destOrd="0" presId="urn:microsoft.com/office/officeart/2005/8/layout/bProcess4"/>
    <dgm:cxn modelId="{C1F81861-98B8-4389-91C8-46291F1E0DB3}" type="presOf" srcId="{5EA1A7E5-6D8E-4C4A-A99C-26D79E2EBC54}" destId="{907E3D01-1274-4F43-9C63-60CC07D8D725}" srcOrd="0" destOrd="0" presId="urn:microsoft.com/office/officeart/2005/8/layout/bProcess4"/>
    <dgm:cxn modelId="{4F933C48-0B29-4209-B676-C6175D5001D9}" srcId="{7B8D03C6-E36B-48BE-8880-30C00AA436D7}" destId="{5EA1A7E5-6D8E-4C4A-A99C-26D79E2EBC54}" srcOrd="0" destOrd="0" parTransId="{6704942F-F9A7-4819-9A07-CF050B5C13A8}" sibTransId="{C7A85DBE-CDB5-489F-9FA7-D4915B4DFDC5}"/>
    <dgm:cxn modelId="{975EE868-0607-41A9-A288-4D1CFB6C724E}" srcId="{7B8D03C6-E36B-48BE-8880-30C00AA436D7}" destId="{4FEE1B7D-CA95-4377-92B7-9E0F970036F2}" srcOrd="4" destOrd="0" parTransId="{D24A6250-2E99-4B5D-BC61-721994F167F8}" sibTransId="{D201D470-3DB6-4991-81CC-4C068542C59C}"/>
    <dgm:cxn modelId="{9798C549-8008-40D3-9A21-81913797F5A2}" type="presOf" srcId="{31999C51-41AF-414C-9902-35EFD399DF96}" destId="{4A18D914-CA38-4472-B2A6-9632C6317C01}" srcOrd="0" destOrd="0" presId="urn:microsoft.com/office/officeart/2005/8/layout/bProcess4"/>
    <dgm:cxn modelId="{7AD1536B-B5AE-4582-B2A9-77EA054C34B5}" type="presOf" srcId="{7B8D03C6-E36B-48BE-8880-30C00AA436D7}" destId="{6121DD9A-86E7-4CEB-9D92-31B137D4407E}" srcOrd="0" destOrd="0" presId="urn:microsoft.com/office/officeart/2005/8/layout/bProcess4"/>
    <dgm:cxn modelId="{5B123A5A-9DE9-4061-8961-68FA75417624}" type="presOf" srcId="{C7A85DBE-CDB5-489F-9FA7-D4915B4DFDC5}" destId="{ECF746A1-AF57-420A-857F-12AF2AE2DEB3}" srcOrd="0" destOrd="0" presId="urn:microsoft.com/office/officeart/2005/8/layout/bProcess4"/>
    <dgm:cxn modelId="{61663784-7DFC-4C68-A6E2-62DD5CFDD2FE}" type="presOf" srcId="{63F2F964-EAEB-433C-87FA-EF655ADC7638}" destId="{99FA5FF0-368C-4606-9D4F-F3AD75BF08C0}" srcOrd="0" destOrd="0" presId="urn:microsoft.com/office/officeart/2005/8/layout/bProcess4"/>
    <dgm:cxn modelId="{DF5ED88A-6B91-4C0A-A50F-F60C62F1F8BE}" type="presOf" srcId="{06B3BF73-40EB-45B2-878D-25C2BC36A400}" destId="{FCED5FDB-91FC-4B05-A96C-7DB0AA2A6CA8}" srcOrd="0" destOrd="0" presId="urn:microsoft.com/office/officeart/2005/8/layout/bProcess4"/>
    <dgm:cxn modelId="{404B158C-4D03-48E2-A8FF-E4496E4D4F5B}" type="presOf" srcId="{CC7AF9FF-97DB-4CDC-B8A1-AEA2827D07C1}" destId="{860F62F3-4124-4E32-B1D7-1E197DE4108C}" srcOrd="0" destOrd="0" presId="urn:microsoft.com/office/officeart/2005/8/layout/bProcess4"/>
    <dgm:cxn modelId="{41F5108D-79F3-48E5-90DC-753D00EB7F25}" srcId="{7B8D03C6-E36B-48BE-8880-30C00AA436D7}" destId="{ED32A028-E306-44DB-BDD6-AC7A8CFE34E0}" srcOrd="3" destOrd="0" parTransId="{3B60FAB3-60CE-4CF6-8ECB-2660E550B382}" sibTransId="{63F2F964-EAEB-433C-87FA-EF655ADC7638}"/>
    <dgm:cxn modelId="{5022D78F-7143-48D3-BC27-0D13904932B6}" type="presOf" srcId="{963BB35A-687B-4542-813C-DFA862535EB4}" destId="{D570B737-D8A8-4167-B94B-B0139FB2ED43}" srcOrd="0" destOrd="0" presId="urn:microsoft.com/office/officeart/2005/8/layout/bProcess4"/>
    <dgm:cxn modelId="{45E36797-4989-429A-92B2-B758692F718B}" type="presOf" srcId="{ED32A028-E306-44DB-BDD6-AC7A8CFE34E0}" destId="{565CD190-65C4-4493-8DD2-D737DCFE4A25}" srcOrd="0" destOrd="0" presId="urn:microsoft.com/office/officeart/2005/8/layout/bProcess4"/>
    <dgm:cxn modelId="{6A24C3AD-2C03-4577-A24B-1E0E9DCBFFB1}" srcId="{7B8D03C6-E36B-48BE-8880-30C00AA436D7}" destId="{A4A50DAC-41AB-446C-A136-4E349E26A317}" srcOrd="1" destOrd="0" parTransId="{774DDE07-1F24-42B1-A7B7-4BB052777706}" sibTransId="{E9A290E6-1769-4964-83C8-39C037D6815D}"/>
    <dgm:cxn modelId="{CBD2A7B5-80B8-4A0C-9C48-0609C3BE04A3}" type="presOf" srcId="{A4A50DAC-41AB-446C-A136-4E349E26A317}" destId="{FA5FCC2B-DD6E-4F94-9020-CAF74F800915}" srcOrd="0" destOrd="0" presId="urn:microsoft.com/office/officeart/2005/8/layout/bProcess4"/>
    <dgm:cxn modelId="{21D173BD-38CC-4692-9D94-1003E65ADB8B}" type="presOf" srcId="{21CF7EFD-7564-42E2-A0D1-D8FB8EC1E982}" destId="{5C1F4FEB-9F58-4C1B-9B27-7C6642066305}" srcOrd="0" destOrd="0" presId="urn:microsoft.com/office/officeart/2005/8/layout/bProcess4"/>
    <dgm:cxn modelId="{312D34EA-2815-4DED-ACD0-230AE70A07E6}" srcId="{7B8D03C6-E36B-48BE-8880-30C00AA436D7}" destId="{21CF7EFD-7564-42E2-A0D1-D8FB8EC1E982}" srcOrd="7" destOrd="0" parTransId="{9B2ABF31-B964-450E-9F90-7C1C767BC705}" sibTransId="{405C6963-8EA0-4281-8D57-DA1C795CE139}"/>
    <dgm:cxn modelId="{E73961F8-F371-4822-8E5E-F4E2C0C956C4}" type="presOf" srcId="{75871F05-A448-46A6-A785-28909FB0E8C3}" destId="{09599925-6CB6-4A45-A1A1-5B1B2AE6B777}" srcOrd="0" destOrd="0" presId="urn:microsoft.com/office/officeart/2005/8/layout/bProcess4"/>
    <dgm:cxn modelId="{5009F00C-70D0-4204-82B0-8F79002BD686}" type="presParOf" srcId="{6121DD9A-86E7-4CEB-9D92-31B137D4407E}" destId="{A59544D3-345B-44C3-8CCC-E891374BE344}" srcOrd="0" destOrd="0" presId="urn:microsoft.com/office/officeart/2005/8/layout/bProcess4"/>
    <dgm:cxn modelId="{2F4C164E-6E05-441F-8FCC-53D2D4FFBE12}" type="presParOf" srcId="{A59544D3-345B-44C3-8CCC-E891374BE344}" destId="{6141FBCC-4F5E-462F-96A9-83D487D9B759}" srcOrd="0" destOrd="0" presId="urn:microsoft.com/office/officeart/2005/8/layout/bProcess4"/>
    <dgm:cxn modelId="{0E0F25E8-36CF-4FF1-8FC0-22EBFF5C8C6C}" type="presParOf" srcId="{A59544D3-345B-44C3-8CCC-E891374BE344}" destId="{907E3D01-1274-4F43-9C63-60CC07D8D725}" srcOrd="1" destOrd="0" presId="urn:microsoft.com/office/officeart/2005/8/layout/bProcess4"/>
    <dgm:cxn modelId="{453E45D1-728F-4A07-8E35-294649398E9E}" type="presParOf" srcId="{6121DD9A-86E7-4CEB-9D92-31B137D4407E}" destId="{ECF746A1-AF57-420A-857F-12AF2AE2DEB3}" srcOrd="1" destOrd="0" presId="urn:microsoft.com/office/officeart/2005/8/layout/bProcess4"/>
    <dgm:cxn modelId="{C33174F0-8C61-4622-885E-E933DB60D442}" type="presParOf" srcId="{6121DD9A-86E7-4CEB-9D92-31B137D4407E}" destId="{4A1F127D-1651-496A-BA9B-7B31D2B9CCA0}" srcOrd="2" destOrd="0" presId="urn:microsoft.com/office/officeart/2005/8/layout/bProcess4"/>
    <dgm:cxn modelId="{7B9E3D86-5FF3-43A9-904C-AC9AF976A0AF}" type="presParOf" srcId="{4A1F127D-1651-496A-BA9B-7B31D2B9CCA0}" destId="{02708FAF-1C19-4493-9851-3B32FB0802F9}" srcOrd="0" destOrd="0" presId="urn:microsoft.com/office/officeart/2005/8/layout/bProcess4"/>
    <dgm:cxn modelId="{D13E2825-0783-47DD-AD54-6D712C6EEAF9}" type="presParOf" srcId="{4A1F127D-1651-496A-BA9B-7B31D2B9CCA0}" destId="{FA5FCC2B-DD6E-4F94-9020-CAF74F800915}" srcOrd="1" destOrd="0" presId="urn:microsoft.com/office/officeart/2005/8/layout/bProcess4"/>
    <dgm:cxn modelId="{FCDF68A5-8F14-4434-9C13-034A80C1B5A5}" type="presParOf" srcId="{6121DD9A-86E7-4CEB-9D92-31B137D4407E}" destId="{DBD3AE50-9CFC-4838-9B22-A9455E5880DC}" srcOrd="3" destOrd="0" presId="urn:microsoft.com/office/officeart/2005/8/layout/bProcess4"/>
    <dgm:cxn modelId="{E01AE199-E6F4-46FE-888E-21A21350224C}" type="presParOf" srcId="{6121DD9A-86E7-4CEB-9D92-31B137D4407E}" destId="{B2BE8FAB-FE48-49EC-AB92-AB29C02C1C27}" srcOrd="4" destOrd="0" presId="urn:microsoft.com/office/officeart/2005/8/layout/bProcess4"/>
    <dgm:cxn modelId="{92D22D36-C5DF-4C1A-8B66-735C49DC2AAB}" type="presParOf" srcId="{B2BE8FAB-FE48-49EC-AB92-AB29C02C1C27}" destId="{F95D6C25-155F-44F1-8701-A1024441051D}" srcOrd="0" destOrd="0" presId="urn:microsoft.com/office/officeart/2005/8/layout/bProcess4"/>
    <dgm:cxn modelId="{133AEEC4-257E-47B3-B915-27CFAC152B94}" type="presParOf" srcId="{B2BE8FAB-FE48-49EC-AB92-AB29C02C1C27}" destId="{FCED5FDB-91FC-4B05-A96C-7DB0AA2A6CA8}" srcOrd="1" destOrd="0" presId="urn:microsoft.com/office/officeart/2005/8/layout/bProcess4"/>
    <dgm:cxn modelId="{93BFBE11-D7F8-4F47-B123-C5B95A399CDC}" type="presParOf" srcId="{6121DD9A-86E7-4CEB-9D92-31B137D4407E}" destId="{4A18D914-CA38-4472-B2A6-9632C6317C01}" srcOrd="5" destOrd="0" presId="urn:microsoft.com/office/officeart/2005/8/layout/bProcess4"/>
    <dgm:cxn modelId="{ACB22655-21B4-4699-83F6-A51762D5DDC1}" type="presParOf" srcId="{6121DD9A-86E7-4CEB-9D92-31B137D4407E}" destId="{6C94B903-8901-4702-8A2C-0B74E9419BC4}" srcOrd="6" destOrd="0" presId="urn:microsoft.com/office/officeart/2005/8/layout/bProcess4"/>
    <dgm:cxn modelId="{F114D845-498E-4EBB-A00A-0C862B1FB8A2}" type="presParOf" srcId="{6C94B903-8901-4702-8A2C-0B74E9419BC4}" destId="{64DC0773-9FDA-4BEB-A9F1-19883A2E6106}" srcOrd="0" destOrd="0" presId="urn:microsoft.com/office/officeart/2005/8/layout/bProcess4"/>
    <dgm:cxn modelId="{1D3653A9-750C-40F1-B62C-8DD7DDC24E30}" type="presParOf" srcId="{6C94B903-8901-4702-8A2C-0B74E9419BC4}" destId="{565CD190-65C4-4493-8DD2-D737DCFE4A25}" srcOrd="1" destOrd="0" presId="urn:microsoft.com/office/officeart/2005/8/layout/bProcess4"/>
    <dgm:cxn modelId="{F9DE7D99-B810-4F58-8458-A346CC3385E5}" type="presParOf" srcId="{6121DD9A-86E7-4CEB-9D92-31B137D4407E}" destId="{99FA5FF0-368C-4606-9D4F-F3AD75BF08C0}" srcOrd="7" destOrd="0" presId="urn:microsoft.com/office/officeart/2005/8/layout/bProcess4"/>
    <dgm:cxn modelId="{5DDB4957-818B-4CB3-BF6F-971AA2E2418D}" type="presParOf" srcId="{6121DD9A-86E7-4CEB-9D92-31B137D4407E}" destId="{842D6175-A5BF-4FCC-ACE0-D35D13FC3485}" srcOrd="8" destOrd="0" presId="urn:microsoft.com/office/officeart/2005/8/layout/bProcess4"/>
    <dgm:cxn modelId="{DBAFEA8E-6113-4105-850E-C33B7F21E757}" type="presParOf" srcId="{842D6175-A5BF-4FCC-ACE0-D35D13FC3485}" destId="{187CE494-C67A-4697-9334-3D1B909EAEC1}" srcOrd="0" destOrd="0" presId="urn:microsoft.com/office/officeart/2005/8/layout/bProcess4"/>
    <dgm:cxn modelId="{237A63AF-2614-49D7-9A1D-4251B9EBD2A3}" type="presParOf" srcId="{842D6175-A5BF-4FCC-ACE0-D35D13FC3485}" destId="{B2DF2DB2-E893-4FA4-B20F-6DEB3AD17342}" srcOrd="1" destOrd="0" presId="urn:microsoft.com/office/officeart/2005/8/layout/bProcess4"/>
    <dgm:cxn modelId="{47D29024-5295-482D-82EB-C855BA62316F}" type="presParOf" srcId="{6121DD9A-86E7-4CEB-9D92-31B137D4407E}" destId="{1460A5E7-52FE-407F-93CF-B9B1153C2C41}" srcOrd="9" destOrd="0" presId="urn:microsoft.com/office/officeart/2005/8/layout/bProcess4"/>
    <dgm:cxn modelId="{6B7168CD-CBD0-488A-AD56-0801923451DA}" type="presParOf" srcId="{6121DD9A-86E7-4CEB-9D92-31B137D4407E}" destId="{34831865-61F0-4E53-B827-7A96E2DD81AD}" srcOrd="10" destOrd="0" presId="urn:microsoft.com/office/officeart/2005/8/layout/bProcess4"/>
    <dgm:cxn modelId="{0A01240A-B471-4F13-9827-FE8A2A52C399}" type="presParOf" srcId="{34831865-61F0-4E53-B827-7A96E2DD81AD}" destId="{2B9B3C4D-360E-446D-A367-6931E3AE1B0E}" srcOrd="0" destOrd="0" presId="urn:microsoft.com/office/officeart/2005/8/layout/bProcess4"/>
    <dgm:cxn modelId="{60412C3E-A351-45F1-BD2B-7C97819D490F}" type="presParOf" srcId="{34831865-61F0-4E53-B827-7A96E2DD81AD}" destId="{D570B737-D8A8-4167-B94B-B0139FB2ED43}" srcOrd="1" destOrd="0" presId="urn:microsoft.com/office/officeart/2005/8/layout/bProcess4"/>
    <dgm:cxn modelId="{D28880EF-8EFD-44D6-83D6-49F550978302}" type="presParOf" srcId="{6121DD9A-86E7-4CEB-9D92-31B137D4407E}" destId="{3F499A96-87C4-45A9-BCD4-D2412ED19FAF}" srcOrd="11" destOrd="0" presId="urn:microsoft.com/office/officeart/2005/8/layout/bProcess4"/>
    <dgm:cxn modelId="{9457E501-C1B8-4390-B118-6846936010A6}" type="presParOf" srcId="{6121DD9A-86E7-4CEB-9D92-31B137D4407E}" destId="{46299011-10CC-46E9-B47E-9A3B4B0EA4AA}" srcOrd="12" destOrd="0" presId="urn:microsoft.com/office/officeart/2005/8/layout/bProcess4"/>
    <dgm:cxn modelId="{F34E4A1B-BE43-45A0-97D1-56B3A1C332C7}" type="presParOf" srcId="{46299011-10CC-46E9-B47E-9A3B4B0EA4AA}" destId="{D6461CD9-2DC0-4790-85E9-3D92A9135FCD}" srcOrd="0" destOrd="0" presId="urn:microsoft.com/office/officeart/2005/8/layout/bProcess4"/>
    <dgm:cxn modelId="{0FA8CA32-0AE9-4976-8D47-B626D338A261}" type="presParOf" srcId="{46299011-10CC-46E9-B47E-9A3B4B0EA4AA}" destId="{09599925-6CB6-4A45-A1A1-5B1B2AE6B777}" srcOrd="1" destOrd="0" presId="urn:microsoft.com/office/officeart/2005/8/layout/bProcess4"/>
    <dgm:cxn modelId="{3007FD24-C6C5-4603-A3C8-86ED4052A36B}" type="presParOf" srcId="{6121DD9A-86E7-4CEB-9D92-31B137D4407E}" destId="{860F62F3-4124-4E32-B1D7-1E197DE4108C}" srcOrd="13" destOrd="0" presId="urn:microsoft.com/office/officeart/2005/8/layout/bProcess4"/>
    <dgm:cxn modelId="{C3A8FDD6-A4DC-4924-91D0-A74DB5199928}" type="presParOf" srcId="{6121DD9A-86E7-4CEB-9D92-31B137D4407E}" destId="{ACD41EBC-DB24-4D0A-84EE-4D51FFE22EBB}" srcOrd="14" destOrd="0" presId="urn:microsoft.com/office/officeart/2005/8/layout/bProcess4"/>
    <dgm:cxn modelId="{D018A34C-8099-4792-B5AF-4F10B4931985}" type="presParOf" srcId="{ACD41EBC-DB24-4D0A-84EE-4D51FFE22EBB}" destId="{3D2E69A1-267B-4121-8295-28225292A22C}" srcOrd="0" destOrd="0" presId="urn:microsoft.com/office/officeart/2005/8/layout/bProcess4"/>
    <dgm:cxn modelId="{910210CC-B07C-4A8F-AF2C-32D6E1A0EA45}" type="presParOf" srcId="{ACD41EBC-DB24-4D0A-84EE-4D51FFE22EBB}" destId="{5C1F4FEB-9F58-4C1B-9B27-7C6642066305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3A160-1267-4189-94E7-DB4DCFF74BD8}">
      <dsp:nvSpPr>
        <dsp:cNvPr id="0" name=""/>
        <dsp:cNvSpPr/>
      </dsp:nvSpPr>
      <dsp:spPr>
        <a:xfrm>
          <a:off x="76226" y="838201"/>
          <a:ext cx="7086619" cy="6080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27537-2244-4D27-84C6-6C37FA88A090}">
      <dsp:nvSpPr>
        <dsp:cNvPr id="0" name=""/>
        <dsp:cNvSpPr/>
      </dsp:nvSpPr>
      <dsp:spPr>
        <a:xfrm>
          <a:off x="228600" y="685797"/>
          <a:ext cx="6762210" cy="915881"/>
        </a:xfrm>
        <a:prstGeom prst="roundRect">
          <a:avLst/>
        </a:prstGeom>
        <a:solidFill>
          <a:schemeClr val="bg1">
            <a:lumMod val="85000"/>
          </a:schemeClr>
        </a:solidFill>
        <a:ln w="9525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none" kern="1200" dirty="0">
              <a:solidFill>
                <a:schemeClr val="tx1"/>
              </a:solidFill>
            </a:rPr>
            <a:t>To deploy </a:t>
          </a:r>
          <a:r>
            <a:rPr lang="en-US" sz="1800" b="1" u="none" kern="1200" dirty="0" err="1">
              <a:solidFill>
                <a:schemeClr val="tx1"/>
              </a:solidFill>
            </a:rPr>
            <a:t>IoT</a:t>
          </a:r>
          <a:r>
            <a:rPr lang="en-US" sz="1800" b="1" u="none" kern="1200" dirty="0">
              <a:solidFill>
                <a:schemeClr val="tx1"/>
              </a:solidFill>
            </a:rPr>
            <a:t> sensors </a:t>
          </a:r>
          <a:r>
            <a:rPr lang="en-US" sz="1800" b="0" u="none" kern="1200" dirty="0">
              <a:solidFill>
                <a:schemeClr val="tx1"/>
              </a:solidFill>
            </a:rPr>
            <a:t>to continuously monitor water quality parameters in real time</a:t>
          </a:r>
          <a:r>
            <a:rPr lang="en-US" sz="1800" b="0" kern="1200" dirty="0">
              <a:solidFill>
                <a:schemeClr val="tx1"/>
              </a:solidFill>
            </a:rPr>
            <a:t>.</a:t>
          </a:r>
          <a:endParaRPr lang="en-US" sz="1800" b="0" kern="1200" dirty="0"/>
        </a:p>
      </dsp:txBody>
      <dsp:txXfrm>
        <a:off x="273310" y="730507"/>
        <a:ext cx="6672790" cy="826461"/>
      </dsp:txXfrm>
    </dsp:sp>
    <dsp:sp modelId="{3FE6A771-13B5-47AA-8AE0-6697E3A03848}">
      <dsp:nvSpPr>
        <dsp:cNvPr id="0" name=""/>
        <dsp:cNvSpPr/>
      </dsp:nvSpPr>
      <dsp:spPr>
        <a:xfrm>
          <a:off x="76226" y="1904999"/>
          <a:ext cx="7086619" cy="6782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9F1E7-F87E-4B2D-A147-76650C3DBD91}">
      <dsp:nvSpPr>
        <dsp:cNvPr id="0" name=""/>
        <dsp:cNvSpPr/>
      </dsp:nvSpPr>
      <dsp:spPr>
        <a:xfrm>
          <a:off x="228600" y="1752598"/>
          <a:ext cx="6762210" cy="910413"/>
        </a:xfrm>
        <a:prstGeom prst="roundRect">
          <a:avLst/>
        </a:prstGeom>
        <a:solidFill>
          <a:schemeClr val="bg1">
            <a:lumMod val="85000"/>
          </a:schemeClr>
        </a:solidFill>
        <a:ln w="952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To use machine learning algorithms </a:t>
          </a:r>
          <a:r>
            <a:rPr lang="en-US" sz="1800" b="0" kern="1200" dirty="0">
              <a:solidFill>
                <a:schemeClr val="tx1"/>
              </a:solidFill>
            </a:rPr>
            <a:t>to detect anomalies and identify contamination events.</a:t>
          </a:r>
          <a:endParaRPr lang="en-US" sz="2000" b="0" kern="1200" dirty="0">
            <a:solidFill>
              <a:schemeClr val="tx1"/>
            </a:solidFill>
          </a:endParaRPr>
        </a:p>
      </dsp:txBody>
      <dsp:txXfrm>
        <a:off x="273043" y="1797041"/>
        <a:ext cx="6673324" cy="8215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3A160-1267-4189-94E7-DB4DCFF74BD8}">
      <dsp:nvSpPr>
        <dsp:cNvPr id="0" name=""/>
        <dsp:cNvSpPr/>
      </dsp:nvSpPr>
      <dsp:spPr>
        <a:xfrm>
          <a:off x="0" y="515367"/>
          <a:ext cx="7239000" cy="6771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85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27537-2244-4D27-84C6-6C37FA88A090}">
      <dsp:nvSpPr>
        <dsp:cNvPr id="0" name=""/>
        <dsp:cNvSpPr/>
      </dsp:nvSpPr>
      <dsp:spPr>
        <a:xfrm>
          <a:off x="158654" y="225246"/>
          <a:ext cx="6877468" cy="1070153"/>
        </a:xfrm>
        <a:prstGeom prst="roundRect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tx1">
              <a:lumMod val="95000"/>
              <a:lumOff val="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To map contamination sources using GIS </a:t>
          </a:r>
          <a:r>
            <a:rPr lang="en-US" sz="1800" b="0" kern="1200" dirty="0">
              <a:solidFill>
                <a:schemeClr val="tx1"/>
              </a:solidFill>
            </a:rPr>
            <a:t>to visualize trends and pinpoint pollution sources.  </a:t>
          </a:r>
        </a:p>
      </dsp:txBody>
      <dsp:txXfrm>
        <a:off x="210895" y="277487"/>
        <a:ext cx="6772986" cy="965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746A1-AF57-420A-857F-12AF2AE2DEB3}">
      <dsp:nvSpPr>
        <dsp:cNvPr id="0" name=""/>
        <dsp:cNvSpPr/>
      </dsp:nvSpPr>
      <dsp:spPr>
        <a:xfrm rot="16208470" flipV="1">
          <a:off x="-257945" y="1412928"/>
          <a:ext cx="1700505" cy="45719"/>
        </a:xfrm>
        <a:prstGeom prst="rect">
          <a:avLst/>
        </a:prstGeom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07E3D01-1274-4F43-9C63-60CC07D8D725}">
      <dsp:nvSpPr>
        <dsp:cNvPr id="0" name=""/>
        <dsp:cNvSpPr/>
      </dsp:nvSpPr>
      <dsp:spPr>
        <a:xfrm>
          <a:off x="156969" y="315391"/>
          <a:ext cx="2142269" cy="128536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IoT</a:t>
          </a:r>
          <a:r>
            <a:rPr lang="en-US" sz="1800" b="1" kern="1200" dirty="0"/>
            <a:t> Sensor Deployment</a:t>
          </a:r>
        </a:p>
      </dsp:txBody>
      <dsp:txXfrm>
        <a:off x="194616" y="353038"/>
        <a:ext cx="2066975" cy="1210067"/>
      </dsp:txXfrm>
    </dsp:sp>
    <dsp:sp modelId="{DBD3AE50-9CFC-4838-9B22-A9455E5880DC}">
      <dsp:nvSpPr>
        <dsp:cNvPr id="0" name=""/>
        <dsp:cNvSpPr/>
      </dsp:nvSpPr>
      <dsp:spPr>
        <a:xfrm rot="16183028" flipV="1">
          <a:off x="-265378" y="3083096"/>
          <a:ext cx="1710808" cy="47593"/>
        </a:xfrm>
        <a:prstGeom prst="rect">
          <a:avLst/>
        </a:prstGeom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A5FCC2B-DD6E-4F94-9020-CAF74F800915}">
      <dsp:nvSpPr>
        <dsp:cNvPr id="0" name=""/>
        <dsp:cNvSpPr/>
      </dsp:nvSpPr>
      <dsp:spPr>
        <a:xfrm>
          <a:off x="160911" y="1925100"/>
          <a:ext cx="2142269" cy="128536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Collection</a:t>
          </a:r>
        </a:p>
      </dsp:txBody>
      <dsp:txXfrm>
        <a:off x="198558" y="1962747"/>
        <a:ext cx="2066975" cy="1210067"/>
      </dsp:txXfrm>
    </dsp:sp>
    <dsp:sp modelId="{4A18D914-CA38-4472-B2A6-9632C6317C01}">
      <dsp:nvSpPr>
        <dsp:cNvPr id="0" name=""/>
        <dsp:cNvSpPr/>
      </dsp:nvSpPr>
      <dsp:spPr>
        <a:xfrm>
          <a:off x="491544" y="3984086"/>
          <a:ext cx="2861257" cy="54513"/>
        </a:xfrm>
        <a:prstGeom prst="rect">
          <a:avLst/>
        </a:prstGeom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CED5FDB-91FC-4B05-A96C-7DB0AA2A6CA8}">
      <dsp:nvSpPr>
        <dsp:cNvPr id="0" name=""/>
        <dsp:cNvSpPr/>
      </dsp:nvSpPr>
      <dsp:spPr>
        <a:xfrm>
          <a:off x="152406" y="3657600"/>
          <a:ext cx="2142269" cy="128536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 Preprocessing</a:t>
          </a:r>
        </a:p>
      </dsp:txBody>
      <dsp:txXfrm>
        <a:off x="190053" y="3695247"/>
        <a:ext cx="2066975" cy="1210067"/>
      </dsp:txXfrm>
    </dsp:sp>
    <dsp:sp modelId="{99FA5FF0-368C-4606-9D4F-F3AD75BF08C0}">
      <dsp:nvSpPr>
        <dsp:cNvPr id="0" name=""/>
        <dsp:cNvSpPr/>
      </dsp:nvSpPr>
      <dsp:spPr>
        <a:xfrm rot="5400000" flipV="1">
          <a:off x="2515149" y="3041140"/>
          <a:ext cx="1644395" cy="45719"/>
        </a:xfrm>
        <a:prstGeom prst="rect">
          <a:avLst/>
        </a:prstGeom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65CD190-65C4-4493-8DD2-D737DCFE4A25}">
      <dsp:nvSpPr>
        <dsp:cNvPr id="0" name=""/>
        <dsp:cNvSpPr/>
      </dsp:nvSpPr>
      <dsp:spPr>
        <a:xfrm>
          <a:off x="2903980" y="3533319"/>
          <a:ext cx="2142269" cy="128536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GIS Mapping for Contamination Tracking</a:t>
          </a:r>
          <a:r>
            <a:rPr lang="en-US" sz="1800" kern="1200" dirty="0"/>
            <a:t>
</a:t>
          </a:r>
        </a:p>
      </dsp:txBody>
      <dsp:txXfrm>
        <a:off x="2941627" y="3570966"/>
        <a:ext cx="2066975" cy="1210067"/>
      </dsp:txXfrm>
    </dsp:sp>
    <dsp:sp modelId="{1460A5E7-52FE-407F-93CF-B9B1153C2C41}">
      <dsp:nvSpPr>
        <dsp:cNvPr id="0" name=""/>
        <dsp:cNvSpPr/>
      </dsp:nvSpPr>
      <dsp:spPr>
        <a:xfrm rot="5506784" flipV="1">
          <a:off x="2481612" y="1433680"/>
          <a:ext cx="1660654" cy="45719"/>
        </a:xfrm>
        <a:prstGeom prst="rect">
          <a:avLst/>
        </a:prstGeom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2DF2DB2-E893-4FA4-B20F-6DEB3AD17342}">
      <dsp:nvSpPr>
        <dsp:cNvPr id="0" name=""/>
        <dsp:cNvSpPr/>
      </dsp:nvSpPr>
      <dsp:spPr>
        <a:xfrm>
          <a:off x="2903980" y="1963597"/>
          <a:ext cx="2142269" cy="128536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Real-Time Alerts</a:t>
          </a:r>
        </a:p>
      </dsp:txBody>
      <dsp:txXfrm>
        <a:off x="2941627" y="2001244"/>
        <a:ext cx="2066975" cy="1210067"/>
      </dsp:txXfrm>
    </dsp:sp>
    <dsp:sp modelId="{3F499A96-87C4-45A9-BCD4-D2412ED19FAF}">
      <dsp:nvSpPr>
        <dsp:cNvPr id="0" name=""/>
        <dsp:cNvSpPr/>
      </dsp:nvSpPr>
      <dsp:spPr>
        <a:xfrm>
          <a:off x="3173880" y="609601"/>
          <a:ext cx="3074521" cy="48679"/>
        </a:xfrm>
        <a:prstGeom prst="rect">
          <a:avLst/>
        </a:prstGeom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570B737-D8A8-4167-B94B-B0139FB2ED43}">
      <dsp:nvSpPr>
        <dsp:cNvPr id="0" name=""/>
        <dsp:cNvSpPr/>
      </dsp:nvSpPr>
      <dsp:spPr>
        <a:xfrm>
          <a:off x="2853165" y="318398"/>
          <a:ext cx="2142269" cy="128536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8575"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Anomaly Detection Using ML</a:t>
          </a:r>
        </a:p>
      </dsp:txBody>
      <dsp:txXfrm>
        <a:off x="2890812" y="356045"/>
        <a:ext cx="2066975" cy="1210067"/>
      </dsp:txXfrm>
    </dsp:sp>
    <dsp:sp modelId="{860F62F3-4124-4E32-B1D7-1E197DE4108C}">
      <dsp:nvSpPr>
        <dsp:cNvPr id="0" name=""/>
        <dsp:cNvSpPr/>
      </dsp:nvSpPr>
      <dsp:spPr>
        <a:xfrm rot="16207516" flipV="1">
          <a:off x="5234673" y="1509039"/>
          <a:ext cx="1806100" cy="65003"/>
        </a:xfrm>
        <a:prstGeom prst="rect">
          <a:avLst/>
        </a:prstGeom>
        <a:gradFill flip="none" rotWithShape="0">
          <a:gsLst>
            <a:gs pos="0">
              <a:schemeClr val="accent5">
                <a:lumMod val="60000"/>
                <a:lumOff val="40000"/>
                <a:shade val="30000"/>
                <a:satMod val="115000"/>
              </a:schemeClr>
            </a:gs>
            <a:gs pos="50000">
              <a:schemeClr val="accent5">
                <a:lumMod val="60000"/>
                <a:lumOff val="40000"/>
                <a:shade val="67500"/>
                <a:satMod val="115000"/>
              </a:schemeClr>
            </a:gs>
            <a:gs pos="100000">
              <a:schemeClr val="accent5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>
          <a:solidFill>
            <a:schemeClr val="tx1">
              <a:lumMod val="95000"/>
              <a:lumOff val="5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9599925-6CB6-4A45-A1A1-5B1B2AE6B777}">
      <dsp:nvSpPr>
        <dsp:cNvPr id="0" name=""/>
        <dsp:cNvSpPr/>
      </dsp:nvSpPr>
      <dsp:spPr>
        <a:xfrm>
          <a:off x="5702383" y="318398"/>
          <a:ext cx="2142269" cy="128536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8575">
          <a:solidFill>
            <a:schemeClr val="tx1"/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Predictive Analysis for Future Trends</a:t>
          </a:r>
        </a:p>
      </dsp:txBody>
      <dsp:txXfrm>
        <a:off x="5740030" y="356045"/>
        <a:ext cx="2066975" cy="1210067"/>
      </dsp:txXfrm>
    </dsp:sp>
    <dsp:sp modelId="{5C1F4FEB-9F58-4C1B-9B27-7C6642066305}">
      <dsp:nvSpPr>
        <dsp:cNvPr id="0" name=""/>
        <dsp:cNvSpPr/>
      </dsp:nvSpPr>
      <dsp:spPr>
        <a:xfrm>
          <a:off x="5706330" y="2133599"/>
          <a:ext cx="2142269" cy="1285361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28575">
          <a:solidFill>
            <a:schemeClr val="tx1">
              <a:lumMod val="75000"/>
              <a:lumOff val="25000"/>
            </a:schemeClr>
          </a:solidFill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System Testing and Calibration</a:t>
          </a:r>
        </a:p>
      </dsp:txBody>
      <dsp:txXfrm>
        <a:off x="5743977" y="2171246"/>
        <a:ext cx="2066975" cy="1210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C1E8F-2F59-4CC6-AB01-181E7EA1AC2D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EF2F1-4529-4DAB-8352-88D7B3A909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1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0B46DC-49FD-4C93-A4AB-6D5A9677AF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B46DC-49FD-4C93-A4AB-6D5A9677AF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7F15B-FB34-4BA5-9BF0-855601BAFABB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0B46DC-49FD-4C93-A4AB-6D5A9677AF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1F7F15B-FB34-4BA5-9BF0-855601BAFABB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720B46DC-49FD-4C93-A4AB-6D5A9677AF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 /><Relationship Id="rId3" Type="http://schemas.openxmlformats.org/officeDocument/2006/relationships/diagramLayout" Target="../diagrams/layout1.xml" /><Relationship Id="rId7" Type="http://schemas.openxmlformats.org/officeDocument/2006/relationships/diagramData" Target="../diagrams/data2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11" Type="http://schemas.microsoft.com/office/2007/relationships/diagramDrawing" Target="../diagrams/drawing2.xml" /><Relationship Id="rId5" Type="http://schemas.openxmlformats.org/officeDocument/2006/relationships/diagramColors" Target="../diagrams/colors1.xml" /><Relationship Id="rId10" Type="http://schemas.openxmlformats.org/officeDocument/2006/relationships/diagramColors" Target="../diagrams/colors2.xml" /><Relationship Id="rId4" Type="http://schemas.openxmlformats.org/officeDocument/2006/relationships/diagramQuickStyle" Target="../diagrams/quickStyle1.xml" /><Relationship Id="rId9" Type="http://schemas.openxmlformats.org/officeDocument/2006/relationships/diagramQuickStyle" Target="../diagrams/quickStyle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37917"/>
              </p:ext>
            </p:extLst>
          </p:nvPr>
        </p:nvGraphicFramePr>
        <p:xfrm>
          <a:off x="0" y="457200"/>
          <a:ext cx="89916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6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BMS INSTITUTE OF TECHNOLOGY AND MANAGEMENT YELAHANKA BANGALORE  </a:t>
                      </a:r>
                    </a:p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</a:rPr>
                        <a:t>Department of Artificial Intelligence &amp; Machine Learning</a:t>
                      </a:r>
                      <a:endParaRPr lang="en-IN" sz="1800" b="1" kern="1200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+mn-ea"/>
                        <a:cs typeface="+mn-cs"/>
                      </a:endParaRPr>
                    </a:p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05000"/>
            <a:ext cx="7315200" cy="44958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3300" b="1" dirty="0" err="1">
                <a:latin typeface="Century Schoolbook" panose="02040604050505020304" pitchFamily="18" charset="0"/>
              </a:rPr>
              <a:t>IoT</a:t>
            </a:r>
            <a:r>
              <a:rPr lang="en-US" sz="3300" b="1" dirty="0">
                <a:latin typeface="Century Schoolbook" panose="02040604050505020304" pitchFamily="18" charset="0"/>
              </a:rPr>
              <a:t> and ML-Driven Water Forensics for Illegal Dumping Detection</a:t>
            </a:r>
          </a:p>
          <a:p>
            <a:pPr algn="ctr"/>
            <a:endParaRPr lang="en-US" sz="2800" b="1" dirty="0">
              <a:latin typeface="Century Schoolbook" panose="02040604050505020304" pitchFamily="18" charset="0"/>
            </a:endParaRPr>
          </a:p>
          <a:p>
            <a:pPr marL="457200" indent="-457200" algn="ctr"/>
            <a:r>
              <a:rPr lang="en-US" sz="2200" b="1" dirty="0">
                <a:latin typeface="Century Schoolbook" panose="02040604050505020304" pitchFamily="18" charset="0"/>
              </a:rPr>
              <a:t>1. SIRI MANJUNATH  [1BY22AI098]</a:t>
            </a:r>
          </a:p>
          <a:p>
            <a:pPr marL="457200" indent="-457200" algn="ctr"/>
            <a:r>
              <a:rPr lang="en-US" sz="2200" b="1" dirty="0">
                <a:latin typeface="Century Schoolbook" panose="02040604050505020304" pitchFamily="18" charset="0"/>
              </a:rPr>
              <a:t>2.  SMRITI                   [1BY22AI099]</a:t>
            </a:r>
          </a:p>
          <a:p>
            <a:pPr algn="ctr"/>
            <a:r>
              <a:rPr lang="en-US" sz="2200" b="1" dirty="0">
                <a:latin typeface="Century Schoolbook" panose="02040604050505020304" pitchFamily="18" charset="0"/>
              </a:rPr>
              <a:t>3. SONALI KUMARI    [1BY22AI100]</a:t>
            </a:r>
          </a:p>
          <a:p>
            <a:pPr algn="ctr"/>
            <a:r>
              <a:rPr lang="en-US" sz="2200" b="1" dirty="0">
                <a:latin typeface="Century Schoolbook" panose="02040604050505020304" pitchFamily="18" charset="0"/>
              </a:rPr>
              <a:t>4. TISHA SAKLECHA  [1BY22AI110]</a:t>
            </a:r>
            <a:endParaRPr lang="en-US" sz="1600" b="1" dirty="0">
              <a:latin typeface="Century Schoolbook" panose="02040604050505020304" pitchFamily="18" charset="0"/>
            </a:endParaRPr>
          </a:p>
          <a:p>
            <a:pPr algn="ctr"/>
            <a:endParaRPr lang="en-US" sz="1600" b="1" dirty="0">
              <a:latin typeface="Century Schoolbook" panose="02040604050505020304" pitchFamily="18" charset="0"/>
            </a:endParaRPr>
          </a:p>
          <a:p>
            <a:pPr algn="ctr"/>
            <a:endParaRPr lang="en-US" sz="1600" b="1" dirty="0">
              <a:latin typeface="Century Schoolbook" panose="02040604050505020304" pitchFamily="18" charset="0"/>
            </a:endParaRPr>
          </a:p>
          <a:p>
            <a:pPr algn="ctr"/>
            <a:r>
              <a:rPr lang="en-US" b="1" dirty="0">
                <a:latin typeface="Century Schoolbook" panose="02040604050505020304" pitchFamily="18" charset="0"/>
              </a:rPr>
              <a:t>Under the guidance of:</a:t>
            </a:r>
          </a:p>
          <a:p>
            <a:pPr algn="ctr"/>
            <a:r>
              <a:rPr lang="en-US" sz="1900" b="1" dirty="0">
                <a:latin typeface="Century Schoolbook" panose="02040604050505020304" pitchFamily="18" charset="0"/>
              </a:rPr>
              <a:t>Dr. </a:t>
            </a:r>
            <a:r>
              <a:rPr lang="en-US" sz="1900" b="1" dirty="0" err="1">
                <a:latin typeface="Century Schoolbook" panose="02040604050505020304" pitchFamily="18" charset="0"/>
              </a:rPr>
              <a:t>Manoj</a:t>
            </a:r>
            <a:r>
              <a:rPr lang="en-US" sz="1900" b="1" dirty="0">
                <a:latin typeface="Century Schoolbook" panose="02040604050505020304" pitchFamily="18" charset="0"/>
              </a:rPr>
              <a:t> H M</a:t>
            </a:r>
          </a:p>
          <a:p>
            <a:pPr algn="ctr"/>
            <a:r>
              <a:rPr lang="en-US" sz="1900" b="1" dirty="0">
                <a:latin typeface="Century Schoolbook" panose="02040604050505020304" pitchFamily="18" charset="0"/>
              </a:rPr>
              <a:t>Associate Professor</a:t>
            </a:r>
          </a:p>
          <a:p>
            <a:pPr algn="ctr"/>
            <a:r>
              <a:rPr lang="en-US" sz="1900" b="1" dirty="0">
                <a:latin typeface="Century Schoolbook" panose="02040604050505020304" pitchFamily="18" charset="0"/>
              </a:rPr>
              <a:t>Dept. of AIML</a:t>
            </a:r>
          </a:p>
          <a:p>
            <a:pPr algn="ctr"/>
            <a:r>
              <a:rPr lang="en-US" sz="1900" b="1" dirty="0">
                <a:latin typeface="Century Schoolbook" panose="02040604050505020304" pitchFamily="18" charset="0"/>
              </a:rPr>
              <a:t>BMSIT&amp;M</a:t>
            </a:r>
          </a:p>
          <a:p>
            <a:pPr algn="ctr"/>
            <a:r>
              <a:rPr lang="en-US" sz="1900" b="1" dirty="0">
                <a:latin typeface="Century Schoolbook" panose="02040604050505020304" pitchFamily="18" charset="0"/>
              </a:rPr>
              <a:t>2024-25</a:t>
            </a:r>
          </a:p>
          <a:p>
            <a:pPr algn="ctr"/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" y="374261"/>
            <a:ext cx="1301115" cy="13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5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066482"/>
          </a:xfrm>
        </p:spPr>
        <p:txBody>
          <a:bodyPr>
            <a:normAutofit/>
          </a:bodyPr>
          <a:lstStyle/>
          <a:p>
            <a:r>
              <a:rPr lang="en-US" sz="3300" dirty="0"/>
              <a:t>LIMITATIONS OF EXISTING 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219200"/>
            <a:ext cx="73914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Limited monitoring of advanced or unconventional pollutants.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2286000"/>
            <a:ext cx="7391400" cy="990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Inability to detect sudden anomalies caused by illegal dumping.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3429000"/>
            <a:ext cx="74676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Dependency on stable internet connectivity for data transmission.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4495800"/>
            <a:ext cx="74676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Lack of integration of advanced ML models for precise detection.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5638800"/>
            <a:ext cx="7467600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High cost and maintenance of reliable sensor networks.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162800" cy="837882"/>
          </a:xfrm>
        </p:spPr>
        <p:txBody>
          <a:bodyPr/>
          <a:lstStyle/>
          <a:p>
            <a:r>
              <a:rPr lang="en-US" dirty="0"/>
              <a:t>PROPOSED METHODOLOGY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7848600" cy="513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00" y="6324600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Fig 1 : W</a:t>
            </a:r>
            <a:r>
              <a:rPr lang="en-US" sz="1400" b="1" dirty="0">
                <a:ea typeface="Calibri" pitchFamily="34" charset="0"/>
                <a:cs typeface="Times New Roman" pitchFamily="18" charset="0"/>
              </a:rPr>
              <a:t>orkflow model for water quality monitoring and analysis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990600" y="2590800"/>
            <a:ext cx="152400" cy="304800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990600" y="4191000"/>
            <a:ext cx="152400" cy="457200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743200" y="4953000"/>
            <a:ext cx="609600" cy="15240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3733800" y="4191000"/>
            <a:ext cx="152400" cy="304800"/>
          </a:xfrm>
          <a:prstGeom prst="up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3657600" y="2590800"/>
            <a:ext cx="152400" cy="381000"/>
          </a:xfrm>
          <a:prstGeom prst="up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410200" y="1524000"/>
            <a:ext cx="762000" cy="152400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477000" y="2590800"/>
            <a:ext cx="228600" cy="533400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6629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133600" y="6096000"/>
            <a:ext cx="5181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itchFamily="34" charset="0"/>
                <a:cs typeface="Times New Roman" pitchFamily="18" charset="0"/>
              </a:rPr>
              <a:t>Fig 2 : Flowchart of machine learning modeling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hp\AppData\Local\Packages\5319275A.WhatsAppDesktop_cv1g1gvanyjgm\TempState\CA0912C01F24C6EF488DB9A2A97B7768\WhatsApp Image 2024-11-12 at 22.05.55_e3352c1c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381000"/>
            <a:ext cx="6858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33600" y="6019800"/>
            <a:ext cx="5029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cs typeface="Times New Roman" pitchFamily="18" charset="0"/>
              </a:rPr>
              <a:t>Fig 3 : Flowchart of </a:t>
            </a:r>
            <a:r>
              <a:rPr lang="en-US" sz="1400" b="1" dirty="0" err="1">
                <a:cs typeface="Times New Roman" pitchFamily="18" charset="0"/>
              </a:rPr>
              <a:t>IoT</a:t>
            </a:r>
            <a:r>
              <a:rPr lang="en-US" sz="1400" b="1" dirty="0">
                <a:cs typeface="Times New Roman" pitchFamily="18" charset="0"/>
              </a:rPr>
              <a:t> water monitoring system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086600" cy="1371600"/>
          </a:xfrm>
        </p:spPr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8599" y="1905000"/>
            <a:ext cx="3962400" cy="91948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Improved Water Quality Monitoring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8598" y="3276600"/>
            <a:ext cx="3962401" cy="990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Early Detection of Contamination Events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8600" y="4648200"/>
            <a:ext cx="3962400" cy="99059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Efficient Pollution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19600" y="1905000"/>
            <a:ext cx="4343400" cy="990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 mapping for focused interventions.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19600" y="3276600"/>
            <a:ext cx="4343400" cy="990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Real-Time Alerts and Decision Support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419600" y="4648200"/>
            <a:ext cx="4343400" cy="9906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Scalable and Adaptable System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142682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676400"/>
            <a:ext cx="7467600" cy="2133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The proposed system combines </a:t>
            </a:r>
            <a:r>
              <a:rPr lang="en-US" sz="2000" b="1" dirty="0" err="1">
                <a:solidFill>
                  <a:schemeClr val="tx1"/>
                </a:solidFill>
              </a:rPr>
              <a:t>IoT</a:t>
            </a:r>
            <a:r>
              <a:rPr lang="en-US" sz="2000" b="1" dirty="0">
                <a:solidFill>
                  <a:schemeClr val="tx1"/>
                </a:solidFill>
              </a:rPr>
              <a:t>, machine learning, and GIS to provide a solution to illegal dumping, ensuring better protection of water resources and less human intervention.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66800"/>
            <a:ext cx="8153400" cy="5105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5791200" cy="83820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5181600"/>
          </a:xfrm>
        </p:spPr>
        <p:txBody>
          <a:bodyPr>
            <a:noAutofit/>
          </a:bodyPr>
          <a:lstStyle/>
          <a:p>
            <a:pPr marL="457200" marR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b="0" dirty="0">
                <a:ea typeface="Calibri"/>
                <a:cs typeface="Calibri"/>
              </a:rPr>
              <a:t>[1].	N. K. </a:t>
            </a:r>
            <a:r>
              <a:rPr lang="en-IN" sz="1600" b="0" dirty="0" err="1">
                <a:ea typeface="Calibri"/>
                <a:cs typeface="Calibri"/>
              </a:rPr>
              <a:t>Koditala</a:t>
            </a:r>
            <a:r>
              <a:rPr lang="en-IN" sz="1600" b="0" dirty="0">
                <a:ea typeface="Calibri"/>
                <a:cs typeface="Calibri"/>
              </a:rPr>
              <a:t> and P. S. </a:t>
            </a:r>
            <a:r>
              <a:rPr lang="en-IN" sz="1600" b="0" dirty="0" err="1">
                <a:ea typeface="Calibri"/>
                <a:cs typeface="Calibri"/>
              </a:rPr>
              <a:t>Pandey</a:t>
            </a:r>
            <a:r>
              <a:rPr lang="en-IN" sz="1600" b="0" dirty="0">
                <a:ea typeface="Calibri"/>
                <a:cs typeface="Calibri"/>
              </a:rPr>
              <a:t>, "Water Quality Monitoring System Using </a:t>
            </a:r>
            <a:r>
              <a:rPr lang="en-IN" sz="1600" b="0" dirty="0" err="1">
                <a:ea typeface="Calibri"/>
                <a:cs typeface="Calibri"/>
              </a:rPr>
              <a:t>IoT</a:t>
            </a:r>
            <a:r>
              <a:rPr lang="en-IN" sz="1600" b="0" dirty="0">
                <a:ea typeface="Calibri"/>
                <a:cs typeface="Calibri"/>
              </a:rPr>
              <a:t> and Machine Learning," </a:t>
            </a:r>
            <a:r>
              <a:rPr lang="en-IN" sz="1600" b="0" i="1" dirty="0">
                <a:ea typeface="Calibri"/>
                <a:cs typeface="Calibri"/>
              </a:rPr>
              <a:t>IEEE </a:t>
            </a:r>
            <a:r>
              <a:rPr lang="en-IN" sz="1600" b="0" i="1" dirty="0" err="1">
                <a:ea typeface="Calibri"/>
                <a:cs typeface="Calibri"/>
              </a:rPr>
              <a:t>IoT</a:t>
            </a:r>
            <a:r>
              <a:rPr lang="en-IN" sz="1600" b="0" i="1" dirty="0">
                <a:ea typeface="Calibri"/>
                <a:cs typeface="Calibri"/>
              </a:rPr>
              <a:t> and Machine Learning Journal</a:t>
            </a:r>
            <a:r>
              <a:rPr lang="en-IN" sz="1600" b="0" dirty="0">
                <a:ea typeface="Calibri"/>
                <a:cs typeface="Calibri"/>
              </a:rPr>
              <a:t>, 2018.</a:t>
            </a:r>
            <a:endParaRPr lang="en-US" sz="1600" b="0" dirty="0">
              <a:ea typeface="Calibri"/>
            </a:endParaRPr>
          </a:p>
          <a:p>
            <a:pPr marL="457200" marR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b="0" dirty="0">
                <a:ea typeface="Calibri"/>
                <a:cs typeface="Calibri"/>
              </a:rPr>
              <a:t>[2].	U. </a:t>
            </a:r>
            <a:r>
              <a:rPr lang="en-IN" sz="1600" b="0" dirty="0" err="1">
                <a:ea typeface="Calibri"/>
                <a:cs typeface="Calibri"/>
              </a:rPr>
              <a:t>Shafi</a:t>
            </a:r>
            <a:r>
              <a:rPr lang="en-IN" sz="1600" b="0" dirty="0">
                <a:ea typeface="Calibri"/>
                <a:cs typeface="Calibri"/>
              </a:rPr>
              <a:t>, R. </a:t>
            </a:r>
            <a:r>
              <a:rPr lang="en-IN" sz="1600" b="0" dirty="0" err="1">
                <a:ea typeface="Calibri"/>
                <a:cs typeface="Calibri"/>
              </a:rPr>
              <a:t>Mumtaz</a:t>
            </a:r>
            <a:r>
              <a:rPr lang="en-IN" sz="1600" b="0" dirty="0">
                <a:ea typeface="Calibri"/>
                <a:cs typeface="Calibri"/>
              </a:rPr>
              <a:t>, H. Anwar, A. M. </a:t>
            </a:r>
            <a:r>
              <a:rPr lang="en-IN" sz="1600" b="0" dirty="0" err="1">
                <a:ea typeface="Calibri"/>
                <a:cs typeface="Calibri"/>
              </a:rPr>
              <a:t>Qamar</a:t>
            </a:r>
            <a:r>
              <a:rPr lang="en-IN" sz="1600" b="0" dirty="0">
                <a:ea typeface="Calibri"/>
                <a:cs typeface="Calibri"/>
              </a:rPr>
              <a:t>, and H. </a:t>
            </a:r>
            <a:r>
              <a:rPr lang="en-IN" sz="1600" b="0" dirty="0" err="1">
                <a:ea typeface="Calibri"/>
                <a:cs typeface="Calibri"/>
              </a:rPr>
              <a:t>Khurshid</a:t>
            </a:r>
            <a:r>
              <a:rPr lang="en-IN" sz="1600" b="0" dirty="0">
                <a:ea typeface="Calibri"/>
                <a:cs typeface="Calibri"/>
              </a:rPr>
              <a:t>, "Surface Water Pollution Detection using Internet of Things," </a:t>
            </a:r>
            <a:r>
              <a:rPr lang="en-IN" sz="1600" b="0" i="1" dirty="0">
                <a:ea typeface="Calibri"/>
                <a:cs typeface="Calibri"/>
              </a:rPr>
              <a:t>IEEE Internet of Things Journal</a:t>
            </a:r>
            <a:r>
              <a:rPr lang="en-IN" sz="1600" b="0" dirty="0">
                <a:ea typeface="Calibri"/>
                <a:cs typeface="Calibri"/>
              </a:rPr>
              <a:t>, 2018.</a:t>
            </a:r>
            <a:endParaRPr lang="en-US" sz="1600" b="0" dirty="0">
              <a:ea typeface="Calibri"/>
            </a:endParaRPr>
          </a:p>
          <a:p>
            <a:pPr marL="457200" marR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b="0" dirty="0">
                <a:ea typeface="Calibri"/>
                <a:cs typeface="Calibri"/>
              </a:rPr>
              <a:t>[3].	M. S. U. </a:t>
            </a:r>
            <a:r>
              <a:rPr lang="en-IN" sz="1600" b="0" dirty="0" err="1">
                <a:ea typeface="Calibri"/>
                <a:cs typeface="Calibri"/>
              </a:rPr>
              <a:t>Chowdury</a:t>
            </a:r>
            <a:r>
              <a:rPr lang="en-IN" sz="1600" b="0" dirty="0">
                <a:ea typeface="Calibri"/>
                <a:cs typeface="Calibri"/>
              </a:rPr>
              <a:t>, T. B. </a:t>
            </a:r>
            <a:r>
              <a:rPr lang="en-IN" sz="1600" b="0" dirty="0" err="1">
                <a:ea typeface="Calibri"/>
                <a:cs typeface="Calibri"/>
              </a:rPr>
              <a:t>Emran</a:t>
            </a:r>
            <a:r>
              <a:rPr lang="en-IN" sz="1600" b="0" dirty="0">
                <a:ea typeface="Calibri"/>
                <a:cs typeface="Calibri"/>
              </a:rPr>
              <a:t>, S. </a:t>
            </a:r>
            <a:r>
              <a:rPr lang="en-IN" sz="1600" b="0" dirty="0" err="1">
                <a:ea typeface="Calibri"/>
                <a:cs typeface="Calibri"/>
              </a:rPr>
              <a:t>Ghosh</a:t>
            </a:r>
            <a:r>
              <a:rPr lang="en-IN" sz="1600" b="0" dirty="0">
                <a:ea typeface="Calibri"/>
                <a:cs typeface="Calibri"/>
              </a:rPr>
              <a:t>, A. </a:t>
            </a:r>
            <a:r>
              <a:rPr lang="en-IN" sz="1600" b="0" dirty="0" err="1">
                <a:ea typeface="Calibri"/>
                <a:cs typeface="Calibri"/>
              </a:rPr>
              <a:t>Pathak</a:t>
            </a:r>
            <a:r>
              <a:rPr lang="en-IN" sz="1600" b="0" dirty="0">
                <a:ea typeface="Calibri"/>
                <a:cs typeface="Calibri"/>
              </a:rPr>
              <a:t>, M. M. </a:t>
            </a:r>
            <a:r>
              <a:rPr lang="en-IN" sz="1600" b="0" dirty="0" err="1">
                <a:ea typeface="Calibri"/>
                <a:cs typeface="Calibri"/>
              </a:rPr>
              <a:t>Alam</a:t>
            </a:r>
            <a:r>
              <a:rPr lang="en-IN" sz="1600" b="0" dirty="0">
                <a:ea typeface="Calibri"/>
                <a:cs typeface="Calibri"/>
              </a:rPr>
              <a:t>, N. </a:t>
            </a:r>
            <a:r>
              <a:rPr lang="en-IN" sz="1600" b="0" dirty="0" err="1">
                <a:ea typeface="Calibri"/>
                <a:cs typeface="Calibri"/>
              </a:rPr>
              <a:t>Absar</a:t>
            </a:r>
            <a:r>
              <a:rPr lang="en-IN" sz="1600" b="0" dirty="0">
                <a:ea typeface="Calibri"/>
                <a:cs typeface="Calibri"/>
              </a:rPr>
              <a:t>, K. </a:t>
            </a:r>
            <a:r>
              <a:rPr lang="en-IN" sz="1600" b="0" dirty="0" err="1">
                <a:ea typeface="Calibri"/>
                <a:cs typeface="Calibri"/>
              </a:rPr>
              <a:t>Andersson</a:t>
            </a:r>
            <a:r>
              <a:rPr lang="en-IN" sz="1600" b="0" dirty="0">
                <a:ea typeface="Calibri"/>
                <a:cs typeface="Calibri"/>
              </a:rPr>
              <a:t>, and M. S. </a:t>
            </a:r>
            <a:r>
              <a:rPr lang="en-IN" sz="1600" b="0" dirty="0" err="1">
                <a:ea typeface="Calibri"/>
                <a:cs typeface="Calibri"/>
              </a:rPr>
              <a:t>Hossain</a:t>
            </a:r>
            <a:r>
              <a:rPr lang="en-IN" sz="1600" b="0" dirty="0">
                <a:ea typeface="Calibri"/>
                <a:cs typeface="Calibri"/>
              </a:rPr>
              <a:t>, "</a:t>
            </a:r>
            <a:r>
              <a:rPr lang="en-IN" sz="1600" b="0" dirty="0" err="1">
                <a:ea typeface="Calibri"/>
                <a:cs typeface="Calibri"/>
              </a:rPr>
              <a:t>IoT</a:t>
            </a:r>
            <a:r>
              <a:rPr lang="en-IN" sz="1600" b="0" dirty="0">
                <a:ea typeface="Calibri"/>
                <a:cs typeface="Calibri"/>
              </a:rPr>
              <a:t> Based Real-time River Water Quality Monitoring System," </a:t>
            </a:r>
            <a:r>
              <a:rPr lang="en-IN" sz="1600" b="0" i="1" dirty="0">
                <a:ea typeface="Calibri"/>
                <a:cs typeface="Calibri"/>
              </a:rPr>
              <a:t>Science Direct </a:t>
            </a:r>
            <a:r>
              <a:rPr lang="en-IN" sz="1600" b="0" i="1" dirty="0" err="1">
                <a:ea typeface="Calibri"/>
                <a:cs typeface="Calibri"/>
              </a:rPr>
              <a:t>IoT</a:t>
            </a:r>
            <a:r>
              <a:rPr lang="en-IN" sz="1600" b="0" i="1" dirty="0">
                <a:ea typeface="Calibri"/>
                <a:cs typeface="Calibri"/>
              </a:rPr>
              <a:t> Journal</a:t>
            </a:r>
            <a:r>
              <a:rPr lang="en-IN" sz="1600" b="0" dirty="0">
                <a:ea typeface="Calibri"/>
                <a:cs typeface="Calibri"/>
              </a:rPr>
              <a:t>, 2019.</a:t>
            </a:r>
            <a:endParaRPr lang="en-US" sz="1600" b="0" dirty="0">
              <a:ea typeface="Calibri"/>
            </a:endParaRPr>
          </a:p>
          <a:p>
            <a:pPr marL="457200" marR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b="0" dirty="0">
                <a:ea typeface="Calibri"/>
                <a:cs typeface="Calibri"/>
              </a:rPr>
              <a:t>[4].	A. L. Lopez, N. A. </a:t>
            </a:r>
            <a:r>
              <a:rPr lang="en-IN" sz="1600" b="0" dirty="0" err="1">
                <a:ea typeface="Calibri"/>
                <a:cs typeface="Calibri"/>
              </a:rPr>
              <a:t>Haripriya</a:t>
            </a:r>
            <a:r>
              <a:rPr lang="en-IN" sz="1600" b="0" dirty="0">
                <a:ea typeface="Calibri"/>
                <a:cs typeface="Calibri"/>
              </a:rPr>
              <a:t>, K. </a:t>
            </a:r>
            <a:r>
              <a:rPr lang="en-IN" sz="1600" b="0" dirty="0" err="1">
                <a:ea typeface="Calibri"/>
                <a:cs typeface="Calibri"/>
              </a:rPr>
              <a:t>Raveendran</a:t>
            </a:r>
            <a:r>
              <a:rPr lang="en-IN" sz="1600" b="0" dirty="0">
                <a:ea typeface="Calibri"/>
                <a:cs typeface="Calibri"/>
              </a:rPr>
              <a:t>, S. Baby, and C. V. </a:t>
            </a:r>
            <a:r>
              <a:rPr lang="en-IN" sz="1600" b="0" dirty="0" err="1">
                <a:ea typeface="Calibri"/>
                <a:cs typeface="Calibri"/>
              </a:rPr>
              <a:t>Priya</a:t>
            </a:r>
            <a:r>
              <a:rPr lang="en-IN" sz="1600" b="0" dirty="0">
                <a:ea typeface="Calibri"/>
                <a:cs typeface="Calibri"/>
              </a:rPr>
              <a:t>, "Water quality prediction system using LSTM NN and </a:t>
            </a:r>
            <a:r>
              <a:rPr lang="en-IN" sz="1600" b="0" dirty="0" err="1">
                <a:ea typeface="Calibri"/>
                <a:cs typeface="Calibri"/>
              </a:rPr>
              <a:t>IoT</a:t>
            </a:r>
            <a:r>
              <a:rPr lang="en-IN" sz="1600" b="0" dirty="0">
                <a:ea typeface="Calibri"/>
                <a:cs typeface="Calibri"/>
              </a:rPr>
              <a:t>," </a:t>
            </a:r>
            <a:r>
              <a:rPr lang="en-IN" sz="1600" b="0" i="1" dirty="0">
                <a:ea typeface="Calibri"/>
                <a:cs typeface="Calibri"/>
              </a:rPr>
              <a:t>2021 IEEE International Power and Renewable Energy Conference (IPRECON)</a:t>
            </a:r>
            <a:r>
              <a:rPr lang="en-IN" sz="1600" b="0" dirty="0">
                <a:ea typeface="Calibri"/>
                <a:cs typeface="Calibri"/>
              </a:rPr>
              <a:t>, 2021</a:t>
            </a:r>
            <a:endParaRPr lang="en-US" sz="1600" b="0" dirty="0">
              <a:ea typeface="Calibri"/>
            </a:endParaRPr>
          </a:p>
          <a:p>
            <a:pPr marL="457200" marR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b="0" dirty="0">
                <a:ea typeface="Calibri"/>
                <a:cs typeface="Calibri"/>
              </a:rPr>
              <a:t>[5].	Zhu, J. Wang, X. Yang, Y. Zhang, L. Zhang, and H. </a:t>
            </a:r>
            <a:r>
              <a:rPr lang="en-IN" sz="1600" b="0" dirty="0" err="1">
                <a:ea typeface="Calibri"/>
                <a:cs typeface="Calibri"/>
              </a:rPr>
              <a:t>Ren</a:t>
            </a:r>
            <a:r>
              <a:rPr lang="en-IN" sz="1600" b="0" dirty="0">
                <a:ea typeface="Calibri"/>
                <a:cs typeface="Calibri"/>
              </a:rPr>
              <a:t>, "Machine learning used in water quality monitoring and prediction," </a:t>
            </a:r>
            <a:r>
              <a:rPr lang="en-IN" sz="1600" b="0" dirty="0" err="1">
                <a:ea typeface="Calibri"/>
                <a:cs typeface="Calibri"/>
              </a:rPr>
              <a:t>ScienceDirect</a:t>
            </a:r>
            <a:r>
              <a:rPr lang="en-IN" sz="1600" b="0" dirty="0">
                <a:ea typeface="Calibri"/>
                <a:cs typeface="Calibri"/>
              </a:rPr>
              <a:t> ML Journal, 2022.</a:t>
            </a:r>
            <a:endParaRPr lang="en-US" sz="1600" b="0" dirty="0">
              <a:ea typeface="Calibri"/>
            </a:endParaRPr>
          </a:p>
          <a:p>
            <a:pPr marL="457200" marR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b="0" dirty="0">
                <a:ea typeface="Calibri"/>
                <a:cs typeface="Calibri"/>
              </a:rPr>
              <a:t>[6].	</a:t>
            </a:r>
            <a:r>
              <a:rPr lang="en-IN" sz="1600" b="0" dirty="0" err="1">
                <a:ea typeface="Calibri"/>
                <a:cs typeface="Calibri"/>
              </a:rPr>
              <a:t>Gour</a:t>
            </a:r>
            <a:r>
              <a:rPr lang="en-IN" sz="1600" b="0" dirty="0">
                <a:ea typeface="Calibri"/>
                <a:cs typeface="Calibri"/>
              </a:rPr>
              <a:t>, N. K. </a:t>
            </a:r>
            <a:r>
              <a:rPr lang="en-IN" sz="1600" b="0" dirty="0" err="1">
                <a:ea typeface="Calibri"/>
                <a:cs typeface="Calibri"/>
              </a:rPr>
              <a:t>Suniya</a:t>
            </a:r>
            <a:r>
              <a:rPr lang="en-IN" sz="1600" b="0" dirty="0">
                <a:ea typeface="Calibri"/>
                <a:cs typeface="Calibri"/>
              </a:rPr>
              <a:t>, U. Kumar, K. </a:t>
            </a:r>
            <a:r>
              <a:rPr lang="en-IN" sz="1600" b="0" dirty="0" err="1">
                <a:ea typeface="Calibri"/>
                <a:cs typeface="Calibri"/>
              </a:rPr>
              <a:t>Parihar</a:t>
            </a:r>
            <a:r>
              <a:rPr lang="en-IN" sz="1600" b="0" dirty="0">
                <a:ea typeface="Calibri"/>
                <a:cs typeface="Calibri"/>
              </a:rPr>
              <a:t>, K. </a:t>
            </a:r>
            <a:r>
              <a:rPr lang="en-IN" sz="1600" b="0" dirty="0" err="1">
                <a:ea typeface="Calibri"/>
                <a:cs typeface="Calibri"/>
              </a:rPr>
              <a:t>Kanwar</a:t>
            </a:r>
            <a:r>
              <a:rPr lang="en-IN" sz="1600" b="0" dirty="0">
                <a:ea typeface="Calibri"/>
                <a:cs typeface="Calibri"/>
              </a:rPr>
              <a:t>, and S. K. </a:t>
            </a:r>
            <a:r>
              <a:rPr lang="en-IN" sz="1600" b="0" dirty="0" err="1">
                <a:ea typeface="Calibri"/>
                <a:cs typeface="Calibri"/>
              </a:rPr>
              <a:t>Meena</a:t>
            </a:r>
            <a:r>
              <a:rPr lang="en-IN" sz="1600" b="0" dirty="0">
                <a:ea typeface="Calibri"/>
                <a:cs typeface="Calibri"/>
              </a:rPr>
              <a:t>, "Water Quality Monitoring in Arid Regions of Western Rajasthan: Integrated </a:t>
            </a:r>
            <a:r>
              <a:rPr lang="en-IN" sz="1600" b="0" dirty="0" err="1">
                <a:ea typeface="Calibri"/>
                <a:cs typeface="Calibri"/>
              </a:rPr>
              <a:t>IoT</a:t>
            </a:r>
            <a:r>
              <a:rPr lang="en-IN" sz="1600" b="0" dirty="0">
                <a:ea typeface="Calibri"/>
                <a:cs typeface="Calibri"/>
              </a:rPr>
              <a:t>-GIS Framework," </a:t>
            </a:r>
            <a:r>
              <a:rPr lang="en-IN" sz="1600" b="0" dirty="0" err="1">
                <a:ea typeface="Calibri"/>
                <a:cs typeface="Calibri"/>
              </a:rPr>
              <a:t>ResearchGate</a:t>
            </a:r>
            <a:r>
              <a:rPr lang="en-IN" sz="1600" b="0" dirty="0">
                <a:ea typeface="Calibri"/>
                <a:cs typeface="Calibri"/>
              </a:rPr>
              <a:t> Journal, 2022.</a:t>
            </a:r>
            <a:endParaRPr lang="en-US" sz="1600" b="0" dirty="0">
              <a:ea typeface="Calibri"/>
            </a:endParaRPr>
          </a:p>
          <a:p>
            <a:pPr marL="457200" marR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600" b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609600"/>
            <a:ext cx="8382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153400" cy="5638800"/>
          </a:xfrm>
        </p:spPr>
        <p:txBody>
          <a:bodyPr>
            <a:noAutofit/>
          </a:bodyPr>
          <a:lstStyle/>
          <a:p>
            <a:pPr marL="457200" marR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b="0" dirty="0">
                <a:ea typeface="Calibri"/>
                <a:cs typeface="Calibri"/>
              </a:rPr>
              <a:t>[7].	M. </a:t>
            </a:r>
            <a:r>
              <a:rPr lang="en-IN" sz="1600" b="0" dirty="0" err="1">
                <a:ea typeface="Calibri"/>
                <a:cs typeface="Calibri"/>
              </a:rPr>
              <a:t>Govindasamy</a:t>
            </a:r>
            <a:r>
              <a:rPr lang="en-IN" sz="1600" b="0" dirty="0">
                <a:ea typeface="Calibri"/>
                <a:cs typeface="Calibri"/>
              </a:rPr>
              <a:t>, K. </a:t>
            </a:r>
            <a:r>
              <a:rPr lang="en-IN" sz="1600" b="0" dirty="0" err="1">
                <a:ea typeface="Calibri"/>
                <a:cs typeface="Calibri"/>
              </a:rPr>
              <a:t>Jayanthi</a:t>
            </a:r>
            <a:r>
              <a:rPr lang="en-IN" sz="1600" b="0" dirty="0">
                <a:ea typeface="Calibri"/>
                <a:cs typeface="Calibri"/>
              </a:rPr>
              <a:t>, and S. </a:t>
            </a:r>
            <a:r>
              <a:rPr lang="en-IN" sz="1600" b="0" dirty="0" err="1">
                <a:ea typeface="Calibri"/>
                <a:cs typeface="Calibri"/>
              </a:rPr>
              <a:t>Rajagopan</a:t>
            </a:r>
            <a:r>
              <a:rPr lang="en-IN" sz="1600" b="0" dirty="0">
                <a:ea typeface="Calibri"/>
                <a:cs typeface="Calibri"/>
              </a:rPr>
              <a:t>, "</a:t>
            </a:r>
            <a:r>
              <a:rPr lang="en-IN" sz="1600" b="0" dirty="0" err="1">
                <a:ea typeface="Calibri"/>
                <a:cs typeface="Calibri"/>
              </a:rPr>
              <a:t>IoT</a:t>
            </a:r>
            <a:r>
              <a:rPr lang="en-IN" sz="1600" b="0" dirty="0">
                <a:ea typeface="Calibri"/>
                <a:cs typeface="Calibri"/>
              </a:rPr>
              <a:t> Product on Smart Water Quality Monitoring System (</a:t>
            </a:r>
            <a:r>
              <a:rPr lang="en-IN" sz="1600" b="0" dirty="0" err="1">
                <a:ea typeface="Calibri"/>
                <a:cs typeface="Calibri"/>
              </a:rPr>
              <a:t>IoT</a:t>
            </a:r>
            <a:r>
              <a:rPr lang="en-IN" sz="1600" b="0" dirty="0">
                <a:ea typeface="Calibri"/>
                <a:cs typeface="Calibri"/>
              </a:rPr>
              <a:t> </a:t>
            </a:r>
            <a:r>
              <a:rPr lang="en-IN" sz="1600" b="0" dirty="0" err="1">
                <a:ea typeface="Calibri"/>
                <a:cs typeface="Calibri"/>
              </a:rPr>
              <a:t>Wq</a:t>
            </a:r>
            <a:r>
              <a:rPr lang="en-IN" sz="1600" b="0" dirty="0">
                <a:ea typeface="Calibri"/>
                <a:cs typeface="Calibri"/>
              </a:rPr>
              <a:t>-Kit) for </a:t>
            </a:r>
            <a:r>
              <a:rPr lang="en-IN" sz="1600" b="0" dirty="0" err="1">
                <a:ea typeface="Calibri"/>
                <a:cs typeface="Calibri"/>
              </a:rPr>
              <a:t>Puducherry</a:t>
            </a:r>
            <a:r>
              <a:rPr lang="en-IN" sz="1600" b="0" dirty="0">
                <a:ea typeface="Calibri"/>
                <a:cs typeface="Calibri"/>
              </a:rPr>
              <a:t> Union Territory</a:t>
            </a:r>
            <a:r>
              <a:rPr lang="en-IN" sz="1600" b="0" i="1" dirty="0">
                <a:ea typeface="Calibri"/>
                <a:cs typeface="Calibri"/>
              </a:rPr>
              <a:t>," IEEE Internet of Things Journal</a:t>
            </a:r>
            <a:r>
              <a:rPr lang="en-IN" sz="1600" b="0" dirty="0">
                <a:ea typeface="Calibri"/>
                <a:cs typeface="Calibri"/>
              </a:rPr>
              <a:t>, 2023.</a:t>
            </a:r>
            <a:endParaRPr lang="en-US" sz="1600" b="0" dirty="0">
              <a:ea typeface="Calibri"/>
            </a:endParaRPr>
          </a:p>
          <a:p>
            <a:pPr marL="457200" marR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b="0" dirty="0">
                <a:ea typeface="Calibri"/>
                <a:cs typeface="Calibri"/>
              </a:rPr>
              <a:t>[8]. 	U. </a:t>
            </a:r>
            <a:r>
              <a:rPr lang="en-IN" sz="1600" b="0" dirty="0" err="1">
                <a:ea typeface="Calibri"/>
                <a:cs typeface="Calibri"/>
              </a:rPr>
              <a:t>Banerjee</a:t>
            </a:r>
            <a:r>
              <a:rPr lang="en-IN" sz="1600" b="0" dirty="0">
                <a:ea typeface="Calibri"/>
                <a:cs typeface="Calibri"/>
              </a:rPr>
              <a:t>, V. P. V, K. Sharma, J. Thomas, P. </a:t>
            </a:r>
            <a:r>
              <a:rPr lang="en-IN" sz="1600" b="0" dirty="0" err="1">
                <a:ea typeface="Calibri"/>
                <a:cs typeface="Calibri"/>
              </a:rPr>
              <a:t>Sawant</a:t>
            </a:r>
            <a:r>
              <a:rPr lang="en-IN" sz="1600" b="0" dirty="0">
                <a:ea typeface="Calibri"/>
                <a:cs typeface="Calibri"/>
              </a:rPr>
              <a:t>, and V. K. </a:t>
            </a:r>
            <a:r>
              <a:rPr lang="en-IN" sz="1600" b="0" dirty="0" err="1">
                <a:ea typeface="Calibri"/>
                <a:cs typeface="Calibri"/>
              </a:rPr>
              <a:t>Pandey</a:t>
            </a:r>
            <a:r>
              <a:rPr lang="en-IN" sz="1600" b="0" dirty="0">
                <a:ea typeface="Calibri"/>
                <a:cs typeface="Calibri"/>
              </a:rPr>
              <a:t>, "Detecting Lake Water   Quality  Using Machine Learning and Image Processing," </a:t>
            </a:r>
            <a:r>
              <a:rPr lang="en-IN" sz="1600" b="0" i="1" dirty="0">
                <a:ea typeface="Calibri"/>
                <a:cs typeface="Calibri"/>
              </a:rPr>
              <a:t>IEEE ML and Image Processing Journal</a:t>
            </a:r>
            <a:r>
              <a:rPr lang="en-IN" sz="1600" b="0" dirty="0">
                <a:ea typeface="Calibri"/>
                <a:cs typeface="Calibri"/>
              </a:rPr>
              <a:t>, 2023.	</a:t>
            </a:r>
            <a:endParaRPr lang="en-US" sz="1600" b="0" dirty="0">
              <a:ea typeface="Calibri"/>
            </a:endParaRPr>
          </a:p>
          <a:p>
            <a:pPr marL="457200" marR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b="0" dirty="0">
                <a:ea typeface="Calibri"/>
                <a:cs typeface="Calibri"/>
              </a:rPr>
              <a:t>[9].	U. G. </a:t>
            </a:r>
            <a:r>
              <a:rPr lang="en-IN" sz="1600" b="0" dirty="0" err="1">
                <a:ea typeface="Calibri"/>
                <a:cs typeface="Calibri"/>
              </a:rPr>
              <a:t>Sharanya</a:t>
            </a:r>
            <a:r>
              <a:rPr lang="en-IN" sz="1600" b="0" dirty="0">
                <a:ea typeface="Calibri"/>
                <a:cs typeface="Calibri"/>
              </a:rPr>
              <a:t>, K. M. </a:t>
            </a:r>
            <a:r>
              <a:rPr lang="en-IN" sz="1600" b="0" dirty="0" err="1">
                <a:ea typeface="Calibri"/>
                <a:cs typeface="Calibri"/>
              </a:rPr>
              <a:t>Birabbi</a:t>
            </a:r>
            <a:r>
              <a:rPr lang="en-IN" sz="1600" b="0" dirty="0">
                <a:ea typeface="Calibri"/>
                <a:cs typeface="Calibri"/>
              </a:rPr>
              <a:t>, B. H. </a:t>
            </a:r>
            <a:r>
              <a:rPr lang="en-IN" sz="1600" b="0" dirty="0" err="1">
                <a:ea typeface="Calibri"/>
                <a:cs typeface="Calibri"/>
              </a:rPr>
              <a:t>Sahana</a:t>
            </a:r>
            <a:r>
              <a:rPr lang="en-IN" sz="1600" b="0" dirty="0">
                <a:ea typeface="Calibri"/>
                <a:cs typeface="Calibri"/>
              </a:rPr>
              <a:t>, D. M. Kumar, N. </a:t>
            </a:r>
            <a:r>
              <a:rPr lang="en-IN" sz="1600" b="0" dirty="0" err="1">
                <a:ea typeface="Calibri"/>
                <a:cs typeface="Calibri"/>
              </a:rPr>
              <a:t>Sharmila</a:t>
            </a:r>
            <a:r>
              <a:rPr lang="en-IN" sz="1600" b="0" dirty="0">
                <a:ea typeface="Calibri"/>
                <a:cs typeface="Calibri"/>
              </a:rPr>
              <a:t>, and S. M. </a:t>
            </a:r>
            <a:r>
              <a:rPr lang="en-IN" sz="1600" b="0" dirty="0" err="1">
                <a:ea typeface="Calibri"/>
                <a:cs typeface="Calibri"/>
              </a:rPr>
              <a:t>Swamy</a:t>
            </a:r>
            <a:r>
              <a:rPr lang="en-IN" sz="1600" b="0" dirty="0">
                <a:ea typeface="Calibri"/>
                <a:cs typeface="Calibri"/>
              </a:rPr>
              <a:t>, "</a:t>
            </a:r>
            <a:r>
              <a:rPr lang="en-IN" sz="1600" b="0" dirty="0" err="1">
                <a:ea typeface="Calibri"/>
                <a:cs typeface="Calibri"/>
              </a:rPr>
              <a:t>IoT</a:t>
            </a:r>
            <a:r>
              <a:rPr lang="en-IN" sz="1600" b="0" dirty="0">
                <a:ea typeface="Calibri"/>
                <a:cs typeface="Calibri"/>
              </a:rPr>
              <a:t>-based Water Quality and Leakage Monitoring System for Urban Water Systems Using Machine Learning Algorithms," </a:t>
            </a:r>
            <a:r>
              <a:rPr lang="en-IN" sz="1600" b="0" i="1" dirty="0">
                <a:ea typeface="Calibri"/>
                <a:cs typeface="Calibri"/>
              </a:rPr>
              <a:t>IEEE Internet of Things Journal</a:t>
            </a:r>
            <a:r>
              <a:rPr lang="en-IN" sz="1600" b="0" dirty="0">
                <a:ea typeface="Calibri"/>
                <a:cs typeface="Calibri"/>
              </a:rPr>
              <a:t>, 2024.</a:t>
            </a:r>
            <a:endParaRPr lang="en-US" sz="1600" b="0" dirty="0">
              <a:ea typeface="Calibri"/>
            </a:endParaRPr>
          </a:p>
          <a:p>
            <a:pPr marL="457200" marR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b="0" dirty="0">
                <a:ea typeface="Calibri"/>
                <a:cs typeface="Calibri"/>
              </a:rPr>
              <a:t>[10]. </a:t>
            </a:r>
            <a:r>
              <a:rPr lang="en-IN" sz="1600" b="0" dirty="0" err="1">
                <a:ea typeface="Calibri"/>
                <a:cs typeface="Calibri"/>
              </a:rPr>
              <a:t>Essamlali</a:t>
            </a:r>
            <a:r>
              <a:rPr lang="en-IN" sz="1600" b="0" dirty="0">
                <a:ea typeface="Calibri"/>
                <a:cs typeface="Calibri"/>
              </a:rPr>
              <a:t>, H. </a:t>
            </a:r>
            <a:r>
              <a:rPr lang="en-IN" sz="1600" b="0" dirty="0" err="1">
                <a:ea typeface="Calibri"/>
                <a:cs typeface="Calibri"/>
              </a:rPr>
              <a:t>Nhaila</a:t>
            </a:r>
            <a:r>
              <a:rPr lang="en-IN" sz="1600" b="0" dirty="0">
                <a:ea typeface="Calibri"/>
                <a:cs typeface="Calibri"/>
              </a:rPr>
              <a:t>, and M. El </a:t>
            </a:r>
            <a:r>
              <a:rPr lang="en-IN" sz="1600" b="0" dirty="0" err="1">
                <a:ea typeface="Calibri"/>
                <a:cs typeface="Calibri"/>
              </a:rPr>
              <a:t>Khaili</a:t>
            </a:r>
            <a:r>
              <a:rPr lang="en-IN" sz="1600" b="0" dirty="0">
                <a:ea typeface="Calibri"/>
                <a:cs typeface="Calibri"/>
              </a:rPr>
              <a:t>, "Advances in Machine Learning and </a:t>
            </a:r>
            <a:r>
              <a:rPr lang="en-IN" sz="1600" b="0" dirty="0" err="1">
                <a:ea typeface="Calibri"/>
                <a:cs typeface="Calibri"/>
              </a:rPr>
              <a:t>IoT</a:t>
            </a:r>
            <a:r>
              <a:rPr lang="en-IN" sz="1600" b="0" dirty="0">
                <a:ea typeface="Calibri"/>
                <a:cs typeface="Calibri"/>
              </a:rPr>
              <a:t> for Water Quality    Monitoring," </a:t>
            </a:r>
            <a:r>
              <a:rPr lang="en-IN" sz="1600" b="0" i="1" dirty="0">
                <a:ea typeface="Calibri"/>
                <a:cs typeface="Calibri"/>
              </a:rPr>
              <a:t>NLM Journal</a:t>
            </a:r>
            <a:r>
              <a:rPr lang="en-IN" sz="1600" b="0" dirty="0">
                <a:ea typeface="Calibri"/>
                <a:cs typeface="Calibri"/>
              </a:rPr>
              <a:t>, 2024.</a:t>
            </a:r>
            <a:endParaRPr lang="en-US" sz="1600" b="0" dirty="0">
              <a:ea typeface="Calibri"/>
              <a:cs typeface="Calibri"/>
            </a:endParaRPr>
          </a:p>
          <a:p>
            <a:pPr marL="457200" marR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600" b="0" dirty="0">
                <a:ea typeface="Calibri"/>
                <a:cs typeface="Calibri"/>
              </a:rPr>
              <a:t>[11]. G. M. el </a:t>
            </a:r>
            <a:r>
              <a:rPr lang="en-IN" sz="1600" b="0" dirty="0" err="1">
                <a:ea typeface="Calibri"/>
                <a:cs typeface="Calibri"/>
              </a:rPr>
              <a:t>Amin</a:t>
            </a:r>
            <a:r>
              <a:rPr lang="en-IN" sz="1600" b="0" dirty="0">
                <a:ea typeface="Calibri"/>
                <a:cs typeface="Calibri"/>
              </a:rPr>
              <a:t>, B. </a:t>
            </a:r>
            <a:r>
              <a:rPr lang="en-IN" sz="1600" b="0" dirty="0" err="1">
                <a:ea typeface="Calibri"/>
                <a:cs typeface="Calibri"/>
              </a:rPr>
              <a:t>Soumia</a:t>
            </a:r>
            <a:r>
              <a:rPr lang="en-IN" sz="1600" b="0" dirty="0">
                <a:ea typeface="Calibri"/>
                <a:cs typeface="Calibri"/>
              </a:rPr>
              <a:t>, and B. </a:t>
            </a:r>
            <a:r>
              <a:rPr lang="en-IN" sz="1600" b="0" dirty="0" err="1">
                <a:ea typeface="Calibri"/>
                <a:cs typeface="Calibri"/>
              </a:rPr>
              <a:t>Mostefa</a:t>
            </a:r>
            <a:r>
              <a:rPr lang="en-IN" sz="1600" b="0" dirty="0">
                <a:ea typeface="Calibri"/>
                <a:cs typeface="Calibri"/>
              </a:rPr>
              <a:t>, "Water Quality Drinking Classification Using Machine  Learning," </a:t>
            </a:r>
            <a:r>
              <a:rPr lang="en-IN" sz="1600" b="0" i="1" dirty="0">
                <a:ea typeface="Calibri"/>
                <a:cs typeface="Calibri"/>
              </a:rPr>
              <a:t>IEEE ML Journal, </a:t>
            </a:r>
            <a:r>
              <a:rPr lang="en-IN" sz="1600" b="0" dirty="0">
                <a:ea typeface="Calibri"/>
                <a:cs typeface="Calibri"/>
              </a:rPr>
              <a:t>2024.	</a:t>
            </a:r>
            <a:endParaRPr lang="en-US" sz="1600" b="0" dirty="0">
              <a:ea typeface="Calibri"/>
              <a:cs typeface="Calibri"/>
            </a:endParaRPr>
          </a:p>
          <a:p>
            <a:pPr marL="457200" marR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0" dirty="0"/>
              <a:t>[12]. O. O. Flores-Cortez, "A Low-Cost </a:t>
            </a:r>
            <a:r>
              <a:rPr lang="en-US" sz="1600" b="0" dirty="0" err="1"/>
              <a:t>IoT</a:t>
            </a:r>
            <a:r>
              <a:rPr lang="en-US" sz="1600" b="0" dirty="0"/>
              <a:t> System for Water Quality Monitoring in Developing Countries," </a:t>
            </a:r>
            <a:r>
              <a:rPr lang="en-US" sz="1600" b="0" i="1" dirty="0"/>
              <a:t>IEEE 21st Consumer Communications &amp; Networking Conference (CCNC), </a:t>
            </a:r>
            <a:r>
              <a:rPr lang="en-US" sz="1600" b="0" dirty="0"/>
              <a:t>2024</a:t>
            </a:r>
          </a:p>
          <a:p>
            <a:pPr marL="457200" marR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600" b="0" dirty="0"/>
          </a:p>
          <a:p>
            <a:pPr algn="just">
              <a:buFont typeface="Arial" pitchFamily="34" charset="0"/>
              <a:buChar char="•"/>
            </a:pPr>
            <a:endParaRPr lang="en-US" sz="16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entury Schoolbook" panose="02040604050505020304" pitchFamily="18" charset="0"/>
              </a:rPr>
              <a:t>Content</a:t>
            </a:r>
            <a:br>
              <a:rPr lang="en-US" b="1" dirty="0">
                <a:latin typeface="Century Schoolbook" panose="02040604050505020304" pitchFamily="18" charset="0"/>
              </a:rPr>
            </a:br>
            <a:endParaRPr lang="en-US" b="1" dirty="0">
              <a:latin typeface="Century Schoolbook" panose="020406040505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029200"/>
          </a:xfrm>
        </p:spPr>
        <p:txBody>
          <a:bodyPr>
            <a:normAutofit fontScale="62500" lnSpcReduction="20000"/>
          </a:bodyPr>
          <a:lstStyle/>
          <a:p>
            <a:pPr marL="571500" indent="-571500">
              <a:lnSpc>
                <a:spcPct val="120000"/>
              </a:lnSpc>
              <a:buFont typeface="Cambria Math" panose="02040503050406030204" pitchFamily="18" charset="0"/>
              <a:buChar char="↪"/>
            </a:pPr>
            <a:r>
              <a:rPr lang="en-US" sz="3700" dirty="0">
                <a:latin typeface="Century Schoolbook" panose="02040604050505020304" pitchFamily="18" charset="0"/>
              </a:rPr>
              <a:t>Abstract </a:t>
            </a:r>
          </a:p>
          <a:p>
            <a:pPr marL="571500" indent="-571500">
              <a:lnSpc>
                <a:spcPct val="120000"/>
              </a:lnSpc>
              <a:buFont typeface="Cambria Math" panose="02040503050406030204" pitchFamily="18" charset="0"/>
              <a:buChar char="↪"/>
            </a:pPr>
            <a:r>
              <a:rPr lang="en-US" sz="3700" dirty="0">
                <a:latin typeface="Century Schoolbook" panose="02040604050505020304" pitchFamily="18" charset="0"/>
              </a:rPr>
              <a:t>Introduction</a:t>
            </a:r>
          </a:p>
          <a:p>
            <a:pPr marL="571500" indent="-571500">
              <a:lnSpc>
                <a:spcPct val="120000"/>
              </a:lnSpc>
              <a:buFont typeface="Cambria Math" panose="02040503050406030204" pitchFamily="18" charset="0"/>
              <a:buChar char="↪"/>
            </a:pPr>
            <a:r>
              <a:rPr lang="en-US" sz="3700" dirty="0">
                <a:latin typeface="Century Schoolbook" panose="02040604050505020304" pitchFamily="18" charset="0"/>
              </a:rPr>
              <a:t>Problem Statement</a:t>
            </a:r>
          </a:p>
          <a:p>
            <a:pPr marL="571500" indent="-571500">
              <a:lnSpc>
                <a:spcPct val="120000"/>
              </a:lnSpc>
              <a:buFont typeface="Cambria Math" panose="02040503050406030204" pitchFamily="18" charset="0"/>
              <a:buChar char="↪"/>
            </a:pPr>
            <a:r>
              <a:rPr lang="en-US" sz="3700" dirty="0">
                <a:latin typeface="Century Schoolbook" panose="02040604050505020304" pitchFamily="18" charset="0"/>
              </a:rPr>
              <a:t>Objectives</a:t>
            </a:r>
          </a:p>
          <a:p>
            <a:pPr marL="571500" indent="-571500">
              <a:lnSpc>
                <a:spcPct val="120000"/>
              </a:lnSpc>
              <a:buFont typeface="Cambria Math" panose="02040503050406030204" pitchFamily="18" charset="0"/>
              <a:buChar char="↪"/>
            </a:pPr>
            <a:r>
              <a:rPr lang="en-US" sz="3700" dirty="0">
                <a:latin typeface="Century Schoolbook" panose="02040604050505020304" pitchFamily="18" charset="0"/>
              </a:rPr>
              <a:t>Literature Survey</a:t>
            </a:r>
          </a:p>
          <a:p>
            <a:pPr marL="571500" indent="-571500">
              <a:lnSpc>
                <a:spcPct val="120000"/>
              </a:lnSpc>
              <a:buFont typeface="Cambria Math" panose="02040503050406030204" pitchFamily="18" charset="0"/>
              <a:buChar char="↪"/>
            </a:pPr>
            <a:r>
              <a:rPr lang="en-US" sz="3700" dirty="0">
                <a:latin typeface="Century Schoolbook" panose="02040604050505020304" pitchFamily="18" charset="0"/>
              </a:rPr>
              <a:t>Limitations of Existing Systems </a:t>
            </a:r>
          </a:p>
          <a:p>
            <a:pPr marL="571500" indent="-571500">
              <a:lnSpc>
                <a:spcPct val="120000"/>
              </a:lnSpc>
              <a:buFont typeface="Cambria Math" panose="02040503050406030204" pitchFamily="18" charset="0"/>
              <a:buChar char="↪"/>
            </a:pPr>
            <a:r>
              <a:rPr lang="en-US" sz="3700" dirty="0">
                <a:latin typeface="Century Schoolbook" panose="02040604050505020304" pitchFamily="18" charset="0"/>
              </a:rPr>
              <a:t>Proposed Methodology</a:t>
            </a:r>
          </a:p>
          <a:p>
            <a:pPr marL="571500" indent="-571500">
              <a:lnSpc>
                <a:spcPct val="120000"/>
              </a:lnSpc>
              <a:buFont typeface="Cambria Math" panose="02040503050406030204" pitchFamily="18" charset="0"/>
              <a:buChar char="↪"/>
            </a:pPr>
            <a:r>
              <a:rPr lang="en-US" sz="3700" dirty="0">
                <a:latin typeface="Century Schoolbook" panose="02040604050505020304" pitchFamily="18" charset="0"/>
              </a:rPr>
              <a:t>Expected outcomes</a:t>
            </a:r>
          </a:p>
          <a:p>
            <a:pPr marL="571500" indent="-571500">
              <a:lnSpc>
                <a:spcPct val="120000"/>
              </a:lnSpc>
              <a:buFont typeface="Cambria Math" panose="02040503050406030204" pitchFamily="18" charset="0"/>
              <a:buChar char="↪"/>
            </a:pPr>
            <a:r>
              <a:rPr lang="en-US" sz="3700" dirty="0">
                <a:latin typeface="Century Schoolbook" panose="02040604050505020304" pitchFamily="18" charset="0"/>
              </a:rPr>
              <a:t>Conclusion </a:t>
            </a:r>
          </a:p>
          <a:p>
            <a:pPr marL="571500" indent="-571500">
              <a:lnSpc>
                <a:spcPct val="120000"/>
              </a:lnSpc>
              <a:buFont typeface="Cambria Math" panose="02040503050406030204" pitchFamily="18" charset="0"/>
              <a:buChar char="↪"/>
            </a:pPr>
            <a:r>
              <a:rPr lang="en-US" sz="3700" dirty="0">
                <a:latin typeface="Century Schoolbook" panose="02040604050505020304" pitchFamily="18" charset="0"/>
              </a:rPr>
              <a:t>References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3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7200" y="1828800"/>
            <a:ext cx="7391400" cy="2286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Illegal dumping harms water bodies and ecosystems. This project uses </a:t>
            </a:r>
            <a:r>
              <a:rPr lang="en-US" b="1" dirty="0" err="1">
                <a:solidFill>
                  <a:schemeClr val="tx1"/>
                </a:solidFill>
              </a:rPr>
              <a:t>IoT</a:t>
            </a:r>
            <a:r>
              <a:rPr lang="en-US" b="1" dirty="0">
                <a:solidFill>
                  <a:schemeClr val="tx1"/>
                </a:solidFill>
              </a:rPr>
              <a:t> sensors for real-time monitoring, machine learning for anomaly detection, and GIS for mapping pollution sources. The system ensures rapid response and long-term environmental protection.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086600" cy="1371600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077200" cy="99060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295400"/>
            <a:ext cx="7086600" cy="1143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Deteriorating water quality due to illegal dumping of industrial waste, chemicals, and other pollutants into rivers, lakes, and oceans.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2667000"/>
            <a:ext cx="7162800" cy="1219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Current water monitoring methods are costly, slow, and unable to provide real-time insights to rapidly address issues.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4191000"/>
            <a:ext cx="7162800" cy="1143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By utilizing </a:t>
            </a:r>
            <a:r>
              <a:rPr lang="en-US" b="1" dirty="0" err="1">
                <a:solidFill>
                  <a:schemeClr val="tx1"/>
                </a:solidFill>
              </a:rPr>
              <a:t>IoT</a:t>
            </a:r>
            <a:r>
              <a:rPr lang="en-US" b="1" dirty="0">
                <a:solidFill>
                  <a:schemeClr val="tx1"/>
                </a:solidFill>
              </a:rPr>
              <a:t> sensors and machine learning models, this project offers a way to monitor water quality in real time and respond quickly to any changes.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676400"/>
            <a:ext cx="7467600" cy="2133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To develop an </a:t>
            </a:r>
            <a:r>
              <a:rPr lang="en-US" b="1" dirty="0" err="1">
                <a:solidFill>
                  <a:schemeClr val="tx1"/>
                </a:solidFill>
              </a:rPr>
              <a:t>IoT</a:t>
            </a:r>
            <a:r>
              <a:rPr lang="en-US" b="1" dirty="0">
                <a:solidFill>
                  <a:schemeClr val="tx1"/>
                </a:solidFill>
              </a:rPr>
              <a:t>-enabled system that leverages machine learning to detect anomalies in water quality data and notifies authorities in real time, allowing for faster and more effective responses.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33400" y="5486400"/>
            <a:ext cx="7239000" cy="609600"/>
          </a:xfrm>
          <a:prstGeom prst="rect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37882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13" name="Diagram 12"/>
          <p:cNvGraphicFramePr/>
          <p:nvPr/>
        </p:nvGraphicFramePr>
        <p:xfrm>
          <a:off x="533400" y="990600"/>
          <a:ext cx="7239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/>
        </p:nvGraphicFramePr>
        <p:xfrm>
          <a:off x="533400" y="3657600"/>
          <a:ext cx="7239000" cy="129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85800" y="5257800"/>
            <a:ext cx="6934200" cy="990600"/>
            <a:chOff x="152401" y="376917"/>
            <a:chExt cx="7037702" cy="1070881"/>
          </a:xfrm>
        </p:grpSpPr>
        <p:sp>
          <p:nvSpPr>
            <p:cNvPr id="6" name="Rounded Rectangle 5"/>
            <p:cNvSpPr/>
            <p:nvPr/>
          </p:nvSpPr>
          <p:spPr>
            <a:xfrm>
              <a:off x="152401" y="376917"/>
              <a:ext cx="7037702" cy="107088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204677" y="429194"/>
              <a:ext cx="6933150" cy="966329"/>
            </a:xfrm>
            <a:prstGeom prst="rect">
              <a:avLst/>
            </a:prstGeom>
            <a:ln w="1905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5564" tIns="0" rIns="195564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dirty="0">
                  <a:solidFill>
                    <a:schemeClr val="tx1"/>
                  </a:solidFill>
                </a:rPr>
                <a:t>To p</a:t>
              </a:r>
              <a:r>
                <a:rPr lang="en-US" b="1" kern="1200" dirty="0">
                  <a:solidFill>
                    <a:schemeClr val="tx1"/>
                  </a:solidFill>
                </a:rPr>
                <a:t>rovide a user-friendly interface </a:t>
              </a:r>
              <a:r>
                <a:rPr lang="en-US" kern="1200" dirty="0">
                  <a:solidFill>
                    <a:schemeClr val="tx1"/>
                  </a:solidFill>
                </a:rPr>
                <a:t>for easy data visualization.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685482"/>
          </a:xfrm>
        </p:spPr>
        <p:txBody>
          <a:bodyPr/>
          <a:lstStyle/>
          <a:p>
            <a:r>
              <a:rPr lang="en-US" dirty="0"/>
              <a:t>LITERATURE 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914400"/>
          <a:ext cx="8686800" cy="580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77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latin typeface="+mn-lt"/>
                          <a:ea typeface="SimSun"/>
                        </a:rPr>
                        <a:t>YEAR</a:t>
                      </a:r>
                      <a:endParaRPr lang="en-US" sz="1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latin typeface="+mn-lt"/>
                          <a:ea typeface="SimSun"/>
                        </a:rPr>
                        <a:t>AUTHORS</a:t>
                      </a:r>
                      <a:endParaRPr lang="en-US" sz="1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 dirty="0">
                          <a:latin typeface="+mn-lt"/>
                          <a:ea typeface="SimSun"/>
                        </a:rPr>
                        <a:t>PURPOSE</a:t>
                      </a:r>
                      <a:endParaRPr lang="en-US" sz="1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>
                          <a:latin typeface="+mn-lt"/>
                          <a:ea typeface="SimSun"/>
                        </a:rPr>
                        <a:t>METHOD USED</a:t>
                      </a:r>
                      <a:endParaRPr lang="en-US" sz="120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600" b="1">
                          <a:latin typeface="+mn-lt"/>
                          <a:ea typeface="SimSun"/>
                        </a:rPr>
                        <a:t>SOURCE</a:t>
                      </a:r>
                      <a:endParaRPr lang="en-US" sz="120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4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latin typeface="+mn-lt"/>
                          <a:ea typeface="Calibri"/>
                        </a:rPr>
                        <a:t>2018</a:t>
                      </a:r>
                      <a:endParaRPr lang="en-US" sz="1200" b="1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latin typeface="+mn-lt"/>
                          <a:ea typeface="SimSun"/>
                        </a:rPr>
                        <a:t>Nikhil Kumar </a:t>
                      </a:r>
                      <a:r>
                        <a:rPr lang="en-IN" sz="1400" dirty="0" err="1">
                          <a:latin typeface="+mn-lt"/>
                          <a:ea typeface="SimSun"/>
                        </a:rPr>
                        <a:t>Koditala</a:t>
                      </a:r>
                      <a:r>
                        <a:rPr lang="en-IN" sz="1400" dirty="0">
                          <a:latin typeface="+mn-lt"/>
                          <a:ea typeface="SimSun"/>
                        </a:rPr>
                        <a:t>; </a:t>
                      </a:r>
                      <a:r>
                        <a:rPr lang="en-IN" sz="1400" dirty="0" err="1">
                          <a:latin typeface="+mn-lt"/>
                          <a:ea typeface="SimSun"/>
                        </a:rPr>
                        <a:t>Purnendu</a:t>
                      </a:r>
                      <a:r>
                        <a:rPr lang="en-IN" sz="1400" dirty="0">
                          <a:latin typeface="+mn-lt"/>
                          <a:ea typeface="SimSun"/>
                        </a:rPr>
                        <a:t> </a:t>
                      </a:r>
                      <a:r>
                        <a:rPr lang="en-IN" sz="1400" dirty="0" err="1">
                          <a:latin typeface="+mn-lt"/>
                          <a:ea typeface="SimSun"/>
                        </a:rPr>
                        <a:t>Shekar</a:t>
                      </a:r>
                      <a:r>
                        <a:rPr lang="en-IN" sz="1400" dirty="0">
                          <a:latin typeface="+mn-lt"/>
                          <a:ea typeface="SimSun"/>
                        </a:rPr>
                        <a:t> </a:t>
                      </a:r>
                      <a:r>
                        <a:rPr lang="en-IN" sz="1400" dirty="0" err="1">
                          <a:latin typeface="+mn-lt"/>
                          <a:ea typeface="SimSun"/>
                        </a:rPr>
                        <a:t>Pandey</a:t>
                      </a:r>
                      <a:endParaRPr lang="en-US" sz="1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latin typeface="+mn-lt"/>
                          <a:ea typeface="SimSun"/>
                        </a:rPr>
                        <a:t>Water Quality Monitoring System Using IoT and Machine Learning</a:t>
                      </a:r>
                      <a:endParaRPr lang="en-US" sz="120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latin typeface="+mn-lt"/>
                          <a:ea typeface="SimSun"/>
                        </a:rPr>
                        <a:t>IoT and Machine Learning</a:t>
                      </a:r>
                      <a:endParaRPr lang="en-US" sz="120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latin typeface="+mn-lt"/>
                          <a:ea typeface="SimSun"/>
                        </a:rPr>
                        <a:t>IEEE IoT and ML Journal </a:t>
                      </a:r>
                      <a:endParaRPr lang="en-US" sz="120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46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kern="100">
                          <a:latin typeface="+mn-lt"/>
                          <a:ea typeface="Calibri"/>
                        </a:rPr>
                        <a:t>2018</a:t>
                      </a:r>
                      <a:endParaRPr lang="en-US" sz="1200" b="1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latin typeface="+mn-lt"/>
                          <a:ea typeface="SimSun"/>
                        </a:rPr>
                        <a:t>Uferah Shafi; Rafia Mumtaz; Hirra Anwar; Ali Mustafa Qamar; Hamza Khurshid</a:t>
                      </a:r>
                      <a:endParaRPr lang="en-US" sz="120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latin typeface="+mn-lt"/>
                          <a:ea typeface="SimSun"/>
                        </a:rPr>
                        <a:t>Surface Water Pollution Detection using Internet of Things</a:t>
                      </a:r>
                      <a:endParaRPr lang="en-US" sz="1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latin typeface="+mn-lt"/>
                          <a:ea typeface="SimSun"/>
                        </a:rPr>
                        <a:t>Internet Of Things (</a:t>
                      </a:r>
                      <a:r>
                        <a:rPr lang="en-IN" sz="1400" dirty="0" err="1">
                          <a:latin typeface="+mn-lt"/>
                          <a:ea typeface="SimSun"/>
                        </a:rPr>
                        <a:t>IoT</a:t>
                      </a:r>
                      <a:r>
                        <a:rPr lang="en-IN" sz="1400" dirty="0">
                          <a:latin typeface="+mn-lt"/>
                          <a:ea typeface="SimSun"/>
                        </a:rPr>
                        <a:t>)</a:t>
                      </a:r>
                      <a:endParaRPr lang="en-US" sz="1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>
                          <a:latin typeface="+mn-lt"/>
                          <a:ea typeface="SimSun"/>
                        </a:rPr>
                        <a:t>IEEE IoT Journal</a:t>
                      </a:r>
                      <a:endParaRPr lang="en-US" sz="120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93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b="1" kern="100" dirty="0">
                          <a:latin typeface="+mn-lt"/>
                          <a:ea typeface="Calibri"/>
                        </a:rPr>
                        <a:t>2019</a:t>
                      </a:r>
                      <a:endParaRPr lang="en-US" sz="1200" b="1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latin typeface="+mn-lt"/>
                          <a:ea typeface="SimSun"/>
                        </a:rPr>
                        <a:t>Mohammad </a:t>
                      </a:r>
                      <a:r>
                        <a:rPr lang="en-IN" sz="1400" dirty="0" err="1">
                          <a:latin typeface="+mn-lt"/>
                          <a:ea typeface="SimSun"/>
                        </a:rPr>
                        <a:t>Salah</a:t>
                      </a:r>
                      <a:r>
                        <a:rPr lang="en-IN" sz="1400" dirty="0">
                          <a:latin typeface="+mn-lt"/>
                          <a:ea typeface="SimSun"/>
                        </a:rPr>
                        <a:t> </a:t>
                      </a:r>
                      <a:r>
                        <a:rPr lang="en-IN" sz="1400" dirty="0" err="1">
                          <a:latin typeface="+mn-lt"/>
                          <a:ea typeface="SimSun"/>
                        </a:rPr>
                        <a:t>Uddin</a:t>
                      </a:r>
                      <a:r>
                        <a:rPr lang="en-IN" sz="1400" dirty="0">
                          <a:latin typeface="+mn-lt"/>
                          <a:ea typeface="SimSun"/>
                        </a:rPr>
                        <a:t> </a:t>
                      </a:r>
                      <a:r>
                        <a:rPr lang="en-IN" sz="1400" dirty="0" err="1">
                          <a:latin typeface="+mn-lt"/>
                          <a:ea typeface="SimSun"/>
                        </a:rPr>
                        <a:t>Chowdury</a:t>
                      </a:r>
                      <a:r>
                        <a:rPr lang="en-IN" sz="1400" dirty="0">
                          <a:latin typeface="+mn-lt"/>
                          <a:ea typeface="SimSun"/>
                        </a:rPr>
                        <a:t>, </a:t>
                      </a:r>
                      <a:r>
                        <a:rPr lang="en-IN" sz="1400" dirty="0" err="1">
                          <a:latin typeface="+mn-lt"/>
                          <a:ea typeface="SimSun"/>
                        </a:rPr>
                        <a:t>Talha</a:t>
                      </a:r>
                      <a:r>
                        <a:rPr lang="en-IN" sz="1400" dirty="0">
                          <a:latin typeface="+mn-lt"/>
                          <a:ea typeface="SimSun"/>
                        </a:rPr>
                        <a:t> Bin </a:t>
                      </a:r>
                      <a:r>
                        <a:rPr lang="en-IN" sz="1400" dirty="0" err="1">
                          <a:latin typeface="+mn-lt"/>
                          <a:ea typeface="SimSun"/>
                        </a:rPr>
                        <a:t>Emran</a:t>
                      </a:r>
                      <a:r>
                        <a:rPr lang="en-IN" sz="1400" dirty="0">
                          <a:latin typeface="+mn-lt"/>
                          <a:ea typeface="SimSun"/>
                        </a:rPr>
                        <a:t>, </a:t>
                      </a:r>
                      <a:r>
                        <a:rPr lang="en-IN" sz="1400" dirty="0" err="1">
                          <a:latin typeface="+mn-lt"/>
                          <a:ea typeface="SimSun"/>
                        </a:rPr>
                        <a:t>Subhasish</a:t>
                      </a:r>
                      <a:r>
                        <a:rPr lang="en-IN" sz="1400" dirty="0">
                          <a:latin typeface="+mn-lt"/>
                          <a:ea typeface="SimSun"/>
                        </a:rPr>
                        <a:t> </a:t>
                      </a:r>
                      <a:r>
                        <a:rPr lang="en-IN" sz="1400" dirty="0" err="1">
                          <a:latin typeface="+mn-lt"/>
                          <a:ea typeface="SimSun"/>
                        </a:rPr>
                        <a:t>Ghosh</a:t>
                      </a:r>
                      <a:r>
                        <a:rPr lang="en-IN" sz="1400" dirty="0">
                          <a:latin typeface="+mn-lt"/>
                          <a:ea typeface="SimSun"/>
                        </a:rPr>
                        <a:t>, </a:t>
                      </a:r>
                      <a:r>
                        <a:rPr lang="en-IN" sz="1400" dirty="0" err="1">
                          <a:latin typeface="+mn-lt"/>
                          <a:ea typeface="SimSun"/>
                        </a:rPr>
                        <a:t>Abhijit</a:t>
                      </a:r>
                      <a:r>
                        <a:rPr lang="en-IN" sz="1400" dirty="0">
                          <a:latin typeface="+mn-lt"/>
                          <a:ea typeface="SimSun"/>
                        </a:rPr>
                        <a:t> </a:t>
                      </a:r>
                      <a:r>
                        <a:rPr lang="en-IN" sz="1400" dirty="0" err="1">
                          <a:latin typeface="+mn-lt"/>
                          <a:ea typeface="SimSun"/>
                        </a:rPr>
                        <a:t>Pathak</a:t>
                      </a:r>
                      <a:r>
                        <a:rPr lang="en-IN" sz="1400" dirty="0">
                          <a:latin typeface="+mn-lt"/>
                          <a:ea typeface="SimSun"/>
                        </a:rPr>
                        <a:t>, </a:t>
                      </a:r>
                      <a:r>
                        <a:rPr lang="en-IN" sz="1400" dirty="0" err="1">
                          <a:latin typeface="+mn-lt"/>
                          <a:ea typeface="SimSun"/>
                        </a:rPr>
                        <a:t>Mohd</a:t>
                      </a:r>
                      <a:r>
                        <a:rPr lang="en-IN" sz="1400" dirty="0">
                          <a:latin typeface="+mn-lt"/>
                          <a:ea typeface="SimSun"/>
                        </a:rPr>
                        <a:t>. </a:t>
                      </a:r>
                      <a:r>
                        <a:rPr lang="en-IN" sz="1400" dirty="0" err="1">
                          <a:latin typeface="+mn-lt"/>
                          <a:ea typeface="SimSun"/>
                        </a:rPr>
                        <a:t>Manjur</a:t>
                      </a:r>
                      <a:r>
                        <a:rPr lang="en-IN" sz="1400" dirty="0">
                          <a:latin typeface="+mn-lt"/>
                          <a:ea typeface="SimSun"/>
                        </a:rPr>
                        <a:t> </a:t>
                      </a:r>
                      <a:r>
                        <a:rPr lang="en-IN" sz="1400" dirty="0" err="1">
                          <a:latin typeface="+mn-lt"/>
                          <a:ea typeface="SimSun"/>
                        </a:rPr>
                        <a:t>Alam</a:t>
                      </a:r>
                      <a:r>
                        <a:rPr lang="en-IN" sz="1400" dirty="0">
                          <a:latin typeface="+mn-lt"/>
                          <a:ea typeface="SimSun"/>
                        </a:rPr>
                        <a:t>, </a:t>
                      </a:r>
                      <a:r>
                        <a:rPr lang="en-IN" sz="1400" dirty="0" err="1">
                          <a:latin typeface="+mn-lt"/>
                          <a:ea typeface="SimSun"/>
                        </a:rPr>
                        <a:t>Nurul</a:t>
                      </a:r>
                      <a:r>
                        <a:rPr lang="en-IN" sz="1400" dirty="0">
                          <a:latin typeface="+mn-lt"/>
                          <a:ea typeface="SimSun"/>
                        </a:rPr>
                        <a:t> </a:t>
                      </a:r>
                      <a:r>
                        <a:rPr lang="en-IN" sz="1400" dirty="0" err="1">
                          <a:latin typeface="+mn-lt"/>
                          <a:ea typeface="SimSun"/>
                        </a:rPr>
                        <a:t>Absar</a:t>
                      </a:r>
                      <a:r>
                        <a:rPr lang="en-IN" sz="1400" dirty="0">
                          <a:latin typeface="+mn-lt"/>
                          <a:ea typeface="SimSun"/>
                        </a:rPr>
                        <a:t>, Karl </a:t>
                      </a:r>
                      <a:r>
                        <a:rPr lang="en-IN" sz="1400" dirty="0" err="1">
                          <a:latin typeface="+mn-lt"/>
                          <a:ea typeface="SimSun"/>
                        </a:rPr>
                        <a:t>Andersson</a:t>
                      </a:r>
                      <a:r>
                        <a:rPr lang="en-IN" sz="1400" dirty="0">
                          <a:latin typeface="+mn-lt"/>
                          <a:ea typeface="SimSun"/>
                        </a:rPr>
                        <a:t>, Mohammad </a:t>
                      </a:r>
                      <a:r>
                        <a:rPr lang="en-IN" sz="1400" dirty="0" err="1">
                          <a:latin typeface="+mn-lt"/>
                          <a:ea typeface="SimSun"/>
                        </a:rPr>
                        <a:t>Shahadat</a:t>
                      </a:r>
                      <a:r>
                        <a:rPr lang="en-IN" sz="1400" dirty="0">
                          <a:latin typeface="+mn-lt"/>
                          <a:ea typeface="SimSun"/>
                        </a:rPr>
                        <a:t> </a:t>
                      </a:r>
                      <a:r>
                        <a:rPr lang="en-IN" sz="1400" dirty="0" err="1">
                          <a:latin typeface="+mn-lt"/>
                          <a:ea typeface="SimSun"/>
                        </a:rPr>
                        <a:t>Hossain</a:t>
                      </a:r>
                      <a:endParaRPr lang="en-US" sz="1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latin typeface="+mn-lt"/>
                          <a:ea typeface="SimSun"/>
                        </a:rPr>
                        <a:t>IoT</a:t>
                      </a:r>
                      <a:r>
                        <a:rPr lang="en-IN" sz="1400" dirty="0">
                          <a:latin typeface="+mn-lt"/>
                          <a:ea typeface="SimSun"/>
                        </a:rPr>
                        <a:t> Based Real-time River Water Quality Monitoring System</a:t>
                      </a:r>
                      <a:endParaRPr lang="en-US" sz="1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latin typeface="+mn-lt"/>
                          <a:ea typeface="SimSun"/>
                        </a:rPr>
                        <a:t>Internet Of Things</a:t>
                      </a:r>
                      <a:endParaRPr lang="en-US" sz="1200" dirty="0">
                        <a:latin typeface="+mn-lt"/>
                        <a:ea typeface="Calibri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>
                          <a:latin typeface="+mn-lt"/>
                          <a:ea typeface="SimSun"/>
                        </a:rPr>
                        <a:t>(</a:t>
                      </a:r>
                      <a:r>
                        <a:rPr lang="en-IN" sz="1400" dirty="0" err="1">
                          <a:latin typeface="+mn-lt"/>
                          <a:ea typeface="SimSun"/>
                        </a:rPr>
                        <a:t>IoT</a:t>
                      </a:r>
                      <a:r>
                        <a:rPr lang="en-IN" sz="1400" dirty="0">
                          <a:latin typeface="+mn-lt"/>
                          <a:ea typeface="SimSun"/>
                        </a:rPr>
                        <a:t>)</a:t>
                      </a:r>
                      <a:endParaRPr lang="en-US" sz="1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latin typeface="+mn-lt"/>
                          <a:ea typeface="SimSun"/>
                        </a:rPr>
                        <a:t>ScienceDirect</a:t>
                      </a:r>
                      <a:r>
                        <a:rPr lang="en-IN" sz="1400" dirty="0">
                          <a:latin typeface="+mn-lt"/>
                          <a:ea typeface="SimSun"/>
                        </a:rPr>
                        <a:t> </a:t>
                      </a:r>
                      <a:r>
                        <a:rPr lang="en-IN" sz="1400" dirty="0" err="1">
                          <a:latin typeface="+mn-lt"/>
                          <a:ea typeface="SimSun"/>
                        </a:rPr>
                        <a:t>IoT</a:t>
                      </a:r>
                      <a:r>
                        <a:rPr lang="en-IN" sz="1400" dirty="0">
                          <a:latin typeface="+mn-lt"/>
                          <a:ea typeface="SimSun"/>
                        </a:rPr>
                        <a:t> Journal</a:t>
                      </a:r>
                      <a:endParaRPr lang="en-US" sz="12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52399" y="152399"/>
          <a:ext cx="8686800" cy="657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0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3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90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50" b="1" kern="1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</a:rPr>
                        <a:t>2021</a:t>
                      </a:r>
                      <a:endParaRPr lang="en-US" sz="1250" b="1" dirty="0">
                        <a:solidFill>
                          <a:schemeClr val="tx1"/>
                        </a:solidFill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50" b="0" dirty="0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Ann </a:t>
                      </a:r>
                      <a:r>
                        <a:rPr lang="en-IN" sz="1250" b="0" dirty="0" err="1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Laverene</a:t>
                      </a:r>
                      <a:r>
                        <a:rPr lang="en-IN" sz="1250" b="0" dirty="0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 Lopez, N. A. </a:t>
                      </a:r>
                      <a:r>
                        <a:rPr lang="en-IN" sz="1250" b="0" dirty="0" err="1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Haripriya</a:t>
                      </a:r>
                      <a:r>
                        <a:rPr lang="en-IN" sz="1250" b="0" dirty="0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, </a:t>
                      </a:r>
                      <a:r>
                        <a:rPr lang="en-IN" sz="1250" b="0" dirty="0" err="1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Kavya</a:t>
                      </a:r>
                      <a:r>
                        <a:rPr lang="en-IN" sz="1250" b="0" dirty="0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 </a:t>
                      </a:r>
                      <a:r>
                        <a:rPr lang="en-IN" sz="1250" b="0" dirty="0" err="1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Raveendran</a:t>
                      </a:r>
                      <a:r>
                        <a:rPr lang="en-IN" sz="1250" b="0" dirty="0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, Sandra Baby, C. V. </a:t>
                      </a:r>
                      <a:r>
                        <a:rPr lang="en-IN" sz="1250" b="0" dirty="0" err="1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Priya</a:t>
                      </a:r>
                      <a:endParaRPr lang="en-US" sz="1250" b="0" dirty="0">
                        <a:solidFill>
                          <a:schemeClr val="tx1"/>
                        </a:solidFill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50" b="0" dirty="0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To develop a machine learning and </a:t>
                      </a:r>
                      <a:r>
                        <a:rPr lang="en-IN" sz="1250" b="0" dirty="0" err="1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IoT</a:t>
                      </a:r>
                      <a:r>
                        <a:rPr lang="en-IN" sz="1250" b="0" dirty="0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-based system for water quality monitoring and prediction.</a:t>
                      </a:r>
                      <a:endParaRPr lang="en-US" sz="1250" b="0" dirty="0">
                        <a:solidFill>
                          <a:schemeClr val="tx1"/>
                        </a:solidFill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50" b="0" dirty="0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Machine Learning (LSTM NN) for predicting water quality, integrated with Internet of Things (</a:t>
                      </a:r>
                      <a:r>
                        <a:rPr lang="en-IN" sz="1250" b="0" dirty="0" err="1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IoT</a:t>
                      </a:r>
                      <a:r>
                        <a:rPr lang="en-IN" sz="1250" b="0" dirty="0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).</a:t>
                      </a:r>
                      <a:endParaRPr lang="en-US" sz="1250" b="0" dirty="0">
                        <a:solidFill>
                          <a:schemeClr val="tx1"/>
                        </a:solidFill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250" b="0" dirty="0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IEEE International Power and Renewable Energy Conference (IPRECON)</a:t>
                      </a:r>
                      <a:endParaRPr lang="en-US" sz="1250" b="0" dirty="0">
                        <a:solidFill>
                          <a:schemeClr val="tx1"/>
                        </a:solidFill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57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50" b="1" kern="100">
                          <a:latin typeface="+mn-lt"/>
                          <a:ea typeface="Calibri"/>
                        </a:rPr>
                        <a:t>2022</a:t>
                      </a:r>
                      <a:endParaRPr lang="en-US" sz="1250" b="1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50" b="0" dirty="0" err="1">
                          <a:latin typeface="+mn-lt"/>
                          <a:ea typeface="SimSun"/>
                        </a:rPr>
                        <a:t>Mengyuan</a:t>
                      </a:r>
                      <a:r>
                        <a:rPr lang="en-IN" sz="1250" b="0" dirty="0">
                          <a:latin typeface="+mn-lt"/>
                          <a:ea typeface="SimSun"/>
                        </a:rPr>
                        <a:t> Zhu, </a:t>
                      </a:r>
                      <a:r>
                        <a:rPr lang="en-IN" sz="1250" b="0" dirty="0" err="1">
                          <a:latin typeface="+mn-lt"/>
                          <a:ea typeface="SimSun"/>
                        </a:rPr>
                        <a:t>Jiawei</a:t>
                      </a:r>
                      <a:r>
                        <a:rPr lang="en-IN" sz="1250" b="0" dirty="0">
                          <a:latin typeface="+mn-lt"/>
                          <a:ea typeface="SimSun"/>
                        </a:rPr>
                        <a:t> Wang, Xiao Yang, Yu Zhang, </a:t>
                      </a:r>
                      <a:r>
                        <a:rPr lang="en-IN" sz="1250" b="0" dirty="0" err="1">
                          <a:latin typeface="+mn-lt"/>
                          <a:ea typeface="SimSun"/>
                        </a:rPr>
                        <a:t>Linyu</a:t>
                      </a:r>
                      <a:r>
                        <a:rPr lang="en-IN" sz="1250" b="0" dirty="0">
                          <a:latin typeface="+mn-lt"/>
                          <a:ea typeface="SimSun"/>
                        </a:rPr>
                        <a:t> Zhang, </a:t>
                      </a:r>
                      <a:r>
                        <a:rPr lang="en-IN" sz="1250" b="0" dirty="0" err="1">
                          <a:latin typeface="+mn-lt"/>
                          <a:ea typeface="SimSun"/>
                        </a:rPr>
                        <a:t>Hongqiang</a:t>
                      </a:r>
                      <a:r>
                        <a:rPr lang="en-IN" sz="1250" b="0" dirty="0">
                          <a:latin typeface="+mn-lt"/>
                          <a:ea typeface="SimSun"/>
                        </a:rPr>
                        <a:t> </a:t>
                      </a:r>
                      <a:r>
                        <a:rPr lang="en-IN" sz="1250" b="0" dirty="0" err="1">
                          <a:latin typeface="+mn-lt"/>
                          <a:ea typeface="SimSun"/>
                        </a:rPr>
                        <a:t>Ren</a:t>
                      </a:r>
                      <a:r>
                        <a:rPr lang="en-IN" sz="1250" b="0" dirty="0">
                          <a:latin typeface="+mn-lt"/>
                          <a:ea typeface="SimSun"/>
                        </a:rPr>
                        <a:t>,</a:t>
                      </a:r>
                      <a:endParaRPr lang="en-US" sz="1250" b="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50" b="0">
                          <a:latin typeface="+mn-lt"/>
                          <a:ea typeface="SimSun"/>
                        </a:rPr>
                        <a:t>Machine learning used in water quality monitoring and prediction.</a:t>
                      </a:r>
                      <a:endParaRPr lang="en-US" sz="1250" b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50" b="0" dirty="0">
                          <a:latin typeface="+mn-lt"/>
                          <a:ea typeface="SimSun"/>
                        </a:rPr>
                        <a:t>Machine Learning</a:t>
                      </a:r>
                      <a:endParaRPr lang="en-US" sz="1250" b="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50" b="0" dirty="0">
                          <a:latin typeface="+mn-lt"/>
                          <a:ea typeface="SimSun"/>
                        </a:rPr>
                        <a:t>Science Direct ML Journal</a:t>
                      </a:r>
                      <a:endParaRPr lang="en-US" sz="1250" b="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57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50" b="1" kern="100" dirty="0">
                          <a:latin typeface="+mn-lt"/>
                          <a:ea typeface="Calibri"/>
                        </a:rPr>
                        <a:t>2022</a:t>
                      </a:r>
                      <a:endParaRPr lang="en-US" sz="1250" b="1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50" b="0" dirty="0" err="1">
                          <a:latin typeface="+mn-lt"/>
                          <a:ea typeface="SimSun"/>
                        </a:rPr>
                        <a:t>Abhisek</a:t>
                      </a:r>
                      <a:r>
                        <a:rPr lang="en-IN" sz="1250" b="0" dirty="0">
                          <a:latin typeface="+mn-lt"/>
                          <a:ea typeface="SimSun"/>
                        </a:rPr>
                        <a:t> </a:t>
                      </a:r>
                      <a:r>
                        <a:rPr lang="en-IN" sz="1250" b="0" dirty="0" err="1">
                          <a:latin typeface="+mn-lt"/>
                          <a:ea typeface="SimSun"/>
                        </a:rPr>
                        <a:t>Gour</a:t>
                      </a:r>
                      <a:r>
                        <a:rPr lang="en-IN" sz="1250" b="0" dirty="0">
                          <a:latin typeface="+mn-lt"/>
                          <a:ea typeface="SimSun"/>
                        </a:rPr>
                        <a:t>, </a:t>
                      </a:r>
                      <a:r>
                        <a:rPr lang="en-IN" sz="1250" b="0" dirty="0" err="1">
                          <a:latin typeface="+mn-lt"/>
                          <a:ea typeface="SimSun"/>
                        </a:rPr>
                        <a:t>Naveen</a:t>
                      </a:r>
                      <a:r>
                        <a:rPr lang="en-IN" sz="1250" b="0" dirty="0">
                          <a:latin typeface="+mn-lt"/>
                          <a:ea typeface="SimSun"/>
                        </a:rPr>
                        <a:t> Kumar </a:t>
                      </a:r>
                      <a:r>
                        <a:rPr lang="en-IN" sz="1250" b="0" dirty="0" err="1">
                          <a:latin typeface="+mn-lt"/>
                          <a:ea typeface="SimSun"/>
                        </a:rPr>
                        <a:t>Suniya</a:t>
                      </a:r>
                      <a:r>
                        <a:rPr lang="en-IN" sz="1250" b="0" dirty="0">
                          <a:latin typeface="+mn-lt"/>
                          <a:ea typeface="SimSun"/>
                        </a:rPr>
                        <a:t>, </a:t>
                      </a:r>
                      <a:r>
                        <a:rPr lang="en-IN" sz="1250" b="0" dirty="0" err="1">
                          <a:latin typeface="+mn-lt"/>
                          <a:ea typeface="SimSun"/>
                        </a:rPr>
                        <a:t>Umesh</a:t>
                      </a:r>
                      <a:r>
                        <a:rPr lang="en-IN" sz="1250" b="0" dirty="0">
                          <a:latin typeface="+mn-lt"/>
                          <a:ea typeface="SimSun"/>
                        </a:rPr>
                        <a:t> Kumar, </a:t>
                      </a:r>
                      <a:r>
                        <a:rPr lang="en-IN" sz="1250" b="0" dirty="0" err="1">
                          <a:latin typeface="+mn-lt"/>
                          <a:ea typeface="SimSun"/>
                        </a:rPr>
                        <a:t>Kapil</a:t>
                      </a:r>
                      <a:r>
                        <a:rPr lang="en-IN" sz="1250" b="0" dirty="0">
                          <a:latin typeface="+mn-lt"/>
                          <a:ea typeface="SimSun"/>
                        </a:rPr>
                        <a:t> </a:t>
                      </a:r>
                      <a:r>
                        <a:rPr lang="en-IN" sz="1250" b="0" dirty="0" err="1">
                          <a:latin typeface="+mn-lt"/>
                          <a:ea typeface="SimSun"/>
                        </a:rPr>
                        <a:t>Parihar</a:t>
                      </a:r>
                      <a:r>
                        <a:rPr lang="en-IN" sz="1250" b="0" dirty="0">
                          <a:latin typeface="+mn-lt"/>
                          <a:ea typeface="SimSun"/>
                        </a:rPr>
                        <a:t>, </a:t>
                      </a:r>
                      <a:r>
                        <a:rPr lang="en-IN" sz="1250" b="0" dirty="0" err="1">
                          <a:latin typeface="+mn-lt"/>
                          <a:ea typeface="SimSun"/>
                        </a:rPr>
                        <a:t>Khamma</a:t>
                      </a:r>
                      <a:r>
                        <a:rPr lang="en-IN" sz="1250" b="0" dirty="0">
                          <a:latin typeface="+mn-lt"/>
                          <a:ea typeface="SimSun"/>
                        </a:rPr>
                        <a:t> </a:t>
                      </a:r>
                      <a:r>
                        <a:rPr lang="en-IN" sz="1250" b="0" dirty="0" err="1">
                          <a:latin typeface="+mn-lt"/>
                          <a:ea typeface="SimSun"/>
                        </a:rPr>
                        <a:t>Kanwar</a:t>
                      </a:r>
                      <a:r>
                        <a:rPr lang="en-IN" sz="1250" b="0" dirty="0">
                          <a:latin typeface="+mn-lt"/>
                          <a:ea typeface="SimSun"/>
                        </a:rPr>
                        <a:t>, </a:t>
                      </a:r>
                      <a:r>
                        <a:rPr lang="en-IN" sz="1250" b="0" dirty="0" err="1">
                          <a:latin typeface="+mn-lt"/>
                          <a:ea typeface="SimSun"/>
                        </a:rPr>
                        <a:t>Santosh</a:t>
                      </a:r>
                      <a:r>
                        <a:rPr lang="en-IN" sz="1250" b="0" dirty="0">
                          <a:latin typeface="+mn-lt"/>
                          <a:ea typeface="SimSun"/>
                        </a:rPr>
                        <a:t> </a:t>
                      </a:r>
                      <a:r>
                        <a:rPr lang="en-IN" sz="1250" b="0" dirty="0" err="1">
                          <a:latin typeface="+mn-lt"/>
                          <a:ea typeface="SimSun"/>
                        </a:rPr>
                        <a:t>Kumari</a:t>
                      </a:r>
                      <a:r>
                        <a:rPr lang="en-IN" sz="1250" b="0" dirty="0">
                          <a:latin typeface="+mn-lt"/>
                          <a:ea typeface="SimSun"/>
                        </a:rPr>
                        <a:t> </a:t>
                      </a:r>
                      <a:r>
                        <a:rPr lang="en-IN" sz="1250" b="0" dirty="0" err="1">
                          <a:latin typeface="+mn-lt"/>
                          <a:ea typeface="SimSun"/>
                        </a:rPr>
                        <a:t>Meena</a:t>
                      </a:r>
                      <a:endParaRPr lang="en-US" sz="1250" b="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50" b="0" dirty="0">
                          <a:latin typeface="+mn-lt"/>
                          <a:ea typeface="SimSun"/>
                        </a:rPr>
                        <a:t>Water Quality Monitoring in Arid Regions of Western Rajasthan</a:t>
                      </a:r>
                      <a:endParaRPr lang="en-US" sz="1250" b="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50" b="0">
                          <a:latin typeface="+mn-lt"/>
                          <a:ea typeface="SimSun"/>
                        </a:rPr>
                        <a:t>Integrated IoT-GIS Framework</a:t>
                      </a:r>
                      <a:endParaRPr lang="en-US" sz="1250" b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50" b="0" dirty="0" err="1">
                          <a:latin typeface="+mn-lt"/>
                          <a:ea typeface="SimSun"/>
                        </a:rPr>
                        <a:t>ResearchGate</a:t>
                      </a:r>
                      <a:r>
                        <a:rPr lang="en-IN" sz="1250" b="0" dirty="0">
                          <a:latin typeface="+mn-lt"/>
                          <a:ea typeface="SimSun"/>
                        </a:rPr>
                        <a:t> Journal </a:t>
                      </a:r>
                      <a:endParaRPr lang="en-US" sz="1250" b="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57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50" b="1" kern="100">
                          <a:latin typeface="+mn-lt"/>
                          <a:ea typeface="Calibri"/>
                        </a:rPr>
                        <a:t>2023</a:t>
                      </a:r>
                      <a:endParaRPr lang="en-US" sz="1250" b="1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50" b="0" dirty="0" err="1">
                          <a:latin typeface="+mn-lt"/>
                          <a:ea typeface="SimSun"/>
                        </a:rPr>
                        <a:t>Manikannan</a:t>
                      </a:r>
                      <a:r>
                        <a:rPr lang="en-IN" sz="1250" b="0" dirty="0">
                          <a:latin typeface="+mn-lt"/>
                          <a:ea typeface="SimSun"/>
                        </a:rPr>
                        <a:t> </a:t>
                      </a:r>
                      <a:r>
                        <a:rPr lang="en-IN" sz="1250" b="0" dirty="0" err="1">
                          <a:latin typeface="+mn-lt"/>
                          <a:ea typeface="SimSun"/>
                        </a:rPr>
                        <a:t>Govindasamy</a:t>
                      </a:r>
                      <a:r>
                        <a:rPr lang="en-IN" sz="1250" b="0" dirty="0">
                          <a:latin typeface="+mn-lt"/>
                          <a:ea typeface="SimSun"/>
                        </a:rPr>
                        <a:t>; K. </a:t>
                      </a:r>
                      <a:r>
                        <a:rPr lang="en-IN" sz="1250" b="0" dirty="0" err="1">
                          <a:latin typeface="+mn-lt"/>
                          <a:ea typeface="SimSun"/>
                        </a:rPr>
                        <a:t>Jayanthi</a:t>
                      </a:r>
                      <a:r>
                        <a:rPr lang="en-IN" sz="1250" b="0" dirty="0">
                          <a:latin typeface="+mn-lt"/>
                          <a:ea typeface="SimSun"/>
                        </a:rPr>
                        <a:t>; S. </a:t>
                      </a:r>
                      <a:r>
                        <a:rPr lang="en-IN" sz="1250" b="0" dirty="0" err="1">
                          <a:latin typeface="+mn-lt"/>
                          <a:ea typeface="SimSun"/>
                        </a:rPr>
                        <a:t>Rajagopan</a:t>
                      </a:r>
                      <a:endParaRPr lang="en-US" sz="1250" b="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50" b="0" dirty="0" err="1">
                          <a:latin typeface="+mn-lt"/>
                          <a:ea typeface="SimSun"/>
                        </a:rPr>
                        <a:t>IoT</a:t>
                      </a:r>
                      <a:r>
                        <a:rPr lang="en-US" sz="1250" b="0" dirty="0">
                          <a:latin typeface="+mn-lt"/>
                          <a:ea typeface="SimSun"/>
                        </a:rPr>
                        <a:t> Product on Smart Water Quality Monitoring System (</a:t>
                      </a:r>
                      <a:r>
                        <a:rPr lang="en-US" sz="1250" b="0" dirty="0" err="1">
                          <a:latin typeface="+mn-lt"/>
                          <a:ea typeface="SimSun"/>
                        </a:rPr>
                        <a:t>IotWq</a:t>
                      </a:r>
                      <a:r>
                        <a:rPr lang="en-US" sz="1250" b="0" dirty="0">
                          <a:latin typeface="+mn-lt"/>
                          <a:ea typeface="SimSun"/>
                        </a:rPr>
                        <a:t>-Kit) for </a:t>
                      </a:r>
                      <a:r>
                        <a:rPr lang="en-US" sz="1250" b="0" dirty="0" err="1">
                          <a:latin typeface="+mn-lt"/>
                          <a:ea typeface="SimSun"/>
                        </a:rPr>
                        <a:t>Puducherry</a:t>
                      </a:r>
                      <a:r>
                        <a:rPr lang="en-US" sz="1250" b="0" dirty="0">
                          <a:latin typeface="+mn-lt"/>
                          <a:ea typeface="SimSun"/>
                        </a:rPr>
                        <a:t> Union Territory</a:t>
                      </a:r>
                      <a:endParaRPr lang="en-US" sz="1250" b="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50" b="0" dirty="0">
                          <a:latin typeface="+mn-lt"/>
                          <a:ea typeface="SimSun"/>
                        </a:rPr>
                        <a:t>Internet Of Things (</a:t>
                      </a:r>
                      <a:r>
                        <a:rPr lang="en-IN" sz="1250" b="0" dirty="0" err="1">
                          <a:latin typeface="+mn-lt"/>
                          <a:ea typeface="SimSun"/>
                        </a:rPr>
                        <a:t>IoT</a:t>
                      </a:r>
                      <a:r>
                        <a:rPr lang="en-IN" sz="1250" b="0" dirty="0">
                          <a:latin typeface="+mn-lt"/>
                          <a:ea typeface="SimSun"/>
                        </a:rPr>
                        <a:t>)</a:t>
                      </a:r>
                      <a:endParaRPr lang="en-US" sz="1250" b="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50" b="0">
                          <a:latin typeface="+mn-lt"/>
                          <a:ea typeface="SimSun"/>
                        </a:rPr>
                        <a:t>IEEE IoT Journal</a:t>
                      </a:r>
                      <a:endParaRPr lang="en-US" sz="1250" b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57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50" b="1" kern="100" dirty="0">
                          <a:latin typeface="+mn-lt"/>
                          <a:ea typeface="Calibri"/>
                        </a:rPr>
                        <a:t>2023</a:t>
                      </a:r>
                      <a:endParaRPr lang="en-US" sz="1250" b="1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50" b="0">
                          <a:latin typeface="+mn-lt"/>
                          <a:ea typeface="SimSun"/>
                        </a:rPr>
                        <a:t>Utsab Banerjee; Vinod P V; Karuna Sharma; Jasna Thomas; Prithviraj Sawant; Vineet Kumar Pandey</a:t>
                      </a:r>
                      <a:endParaRPr lang="en-US" sz="1250" b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50" b="0" dirty="0">
                          <a:latin typeface="+mn-lt"/>
                          <a:ea typeface="SimSun"/>
                        </a:rPr>
                        <a:t>Detecting Lake Water Quality Using Machine Learning and Image Processing</a:t>
                      </a:r>
                      <a:endParaRPr lang="en-US" sz="1250" b="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50" b="0" dirty="0">
                          <a:latin typeface="+mn-lt"/>
                          <a:ea typeface="SimSun"/>
                        </a:rPr>
                        <a:t>Machine Learning and Image Processing</a:t>
                      </a:r>
                      <a:endParaRPr lang="en-US" sz="1250" b="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250" b="0" dirty="0">
                          <a:latin typeface="+mn-lt"/>
                          <a:ea typeface="SimSun"/>
                        </a:rPr>
                        <a:t>IEEE ML and Image Processing Journal</a:t>
                      </a:r>
                      <a:endParaRPr lang="en-US" sz="1250" b="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304800"/>
          <a:ext cx="8382002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62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</a:rPr>
                        <a:t>2024</a:t>
                      </a:r>
                      <a:endParaRPr lang="en-US" sz="1300" b="1" dirty="0">
                        <a:solidFill>
                          <a:schemeClr val="tx1"/>
                        </a:solidFill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300" b="0" dirty="0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U G Sharanya; </a:t>
                      </a:r>
                      <a:r>
                        <a:rPr lang="en-IN" sz="1300" b="0" dirty="0" err="1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Koushalya</a:t>
                      </a:r>
                      <a:r>
                        <a:rPr lang="en-IN" sz="1300" b="0" dirty="0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 M </a:t>
                      </a:r>
                      <a:r>
                        <a:rPr lang="en-IN" sz="1300" b="0" dirty="0" err="1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Birabbi</a:t>
                      </a:r>
                      <a:r>
                        <a:rPr lang="en-IN" sz="1300" b="0" dirty="0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; B.H </a:t>
                      </a:r>
                      <a:r>
                        <a:rPr lang="en-IN" sz="1300" b="0" dirty="0" err="1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Sahana</a:t>
                      </a:r>
                      <a:r>
                        <a:rPr lang="en-IN" sz="1300" b="0" dirty="0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; D Mahesh Kumar; N </a:t>
                      </a:r>
                      <a:r>
                        <a:rPr lang="en-IN" sz="1300" b="0" dirty="0" err="1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Sharmila</a:t>
                      </a:r>
                      <a:r>
                        <a:rPr lang="en-IN" sz="1300" b="0" dirty="0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; S </a:t>
                      </a:r>
                      <a:r>
                        <a:rPr lang="en-IN" sz="1300" b="0" dirty="0" err="1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Mallikarjun</a:t>
                      </a:r>
                      <a:r>
                        <a:rPr lang="en-IN" sz="1300" b="0" dirty="0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 </a:t>
                      </a:r>
                      <a:r>
                        <a:rPr lang="en-IN" sz="1300" b="0" dirty="0" err="1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swamy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 </a:t>
                      </a:r>
                      <a:r>
                        <a:rPr lang="en-US" sz="1300" b="0" dirty="0" err="1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IoT</a:t>
                      </a:r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-based Water Quality and Leakage Monitoring System for Urban Water Systems Using Machine Learning Algorithms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300" b="0" dirty="0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Internet Of Things (IOT) and Machine Learning (ML)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300" b="0" dirty="0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IEEE </a:t>
                      </a:r>
                      <a:r>
                        <a:rPr lang="en-IN" sz="1300" b="0" dirty="0" err="1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IoT</a:t>
                      </a:r>
                      <a:r>
                        <a:rPr lang="en-IN" sz="1300" b="0" dirty="0">
                          <a:solidFill>
                            <a:schemeClr val="tx1"/>
                          </a:solidFill>
                          <a:latin typeface="+mn-lt"/>
                          <a:ea typeface="SimSun"/>
                        </a:rPr>
                        <a:t> Journal  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2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300" b="1" kern="100">
                          <a:latin typeface="+mn-lt"/>
                          <a:ea typeface="Calibri"/>
                        </a:rPr>
                        <a:t>2024</a:t>
                      </a:r>
                      <a:endParaRPr lang="en-US" sz="1300" b="1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300" dirty="0">
                          <a:latin typeface="+mn-lt"/>
                          <a:ea typeface="SimSun"/>
                        </a:rPr>
                        <a:t>Ismail </a:t>
                      </a:r>
                      <a:r>
                        <a:rPr lang="en-IN" sz="1300" dirty="0" err="1">
                          <a:latin typeface="+mn-lt"/>
                          <a:ea typeface="SimSun"/>
                        </a:rPr>
                        <a:t>Essamlali,Hasna</a:t>
                      </a:r>
                      <a:r>
                        <a:rPr lang="en-IN" sz="1300" dirty="0">
                          <a:latin typeface="+mn-lt"/>
                          <a:ea typeface="SimSun"/>
                        </a:rPr>
                        <a:t> </a:t>
                      </a:r>
                      <a:r>
                        <a:rPr lang="en-IN" sz="1300" dirty="0" err="1">
                          <a:latin typeface="+mn-lt"/>
                          <a:ea typeface="SimSun"/>
                        </a:rPr>
                        <a:t>Nhaila</a:t>
                      </a:r>
                      <a:r>
                        <a:rPr lang="en-IN" sz="1300" dirty="0">
                          <a:latin typeface="+mn-lt"/>
                          <a:ea typeface="SimSun"/>
                        </a:rPr>
                        <a:t>, Mohamed El </a:t>
                      </a:r>
                      <a:r>
                        <a:rPr lang="en-IN" sz="1300" dirty="0" err="1">
                          <a:latin typeface="+mn-lt"/>
                          <a:ea typeface="SimSun"/>
                        </a:rPr>
                        <a:t>Khaili</a:t>
                      </a:r>
                      <a:endParaRPr lang="en-US" sz="13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latin typeface="+mn-lt"/>
                          <a:ea typeface="SimSun"/>
                        </a:rPr>
                        <a:t>Advances in machine learning and </a:t>
                      </a:r>
                      <a:r>
                        <a:rPr lang="en-US" sz="1300" dirty="0" err="1">
                          <a:latin typeface="+mn-lt"/>
                          <a:ea typeface="SimSun"/>
                        </a:rPr>
                        <a:t>IoT</a:t>
                      </a:r>
                      <a:r>
                        <a:rPr lang="en-US" sz="1300" dirty="0">
                          <a:latin typeface="+mn-lt"/>
                          <a:ea typeface="SimSun"/>
                        </a:rPr>
                        <a:t> for water quality monitoring</a:t>
                      </a:r>
                      <a:endParaRPr lang="en-US" sz="13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latin typeface="+mn-lt"/>
                          <a:ea typeface="SimSun"/>
                        </a:rPr>
                        <a:t>IoT and Machine Learning</a:t>
                      </a:r>
                      <a:endParaRPr lang="en-US" sz="130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300">
                          <a:latin typeface="+mn-lt"/>
                          <a:ea typeface="SimSun"/>
                        </a:rPr>
                        <a:t>NLM Journal</a:t>
                      </a:r>
                      <a:endParaRPr lang="en-US" sz="130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2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300" b="1" kern="100">
                          <a:latin typeface="+mn-lt"/>
                          <a:ea typeface="Calibri"/>
                        </a:rPr>
                        <a:t>2024</a:t>
                      </a:r>
                      <a:endParaRPr lang="en-US" sz="1300" b="1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300">
                          <a:latin typeface="+mn-lt"/>
                          <a:ea typeface="SimSun"/>
                        </a:rPr>
                        <a:t>Gasbaoui Mohammed el Amin; Benkrama Soumia; BendjimaMostefa</a:t>
                      </a:r>
                      <a:endParaRPr lang="en-US" sz="130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dirty="0">
                          <a:latin typeface="+mn-lt"/>
                          <a:ea typeface="SimSun"/>
                        </a:rPr>
                        <a:t>Water Quality Drinking Classification Using Machine Learning</a:t>
                      </a:r>
                      <a:endParaRPr lang="en-US" sz="13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300" dirty="0">
                          <a:latin typeface="+mn-lt"/>
                          <a:ea typeface="SimSun"/>
                        </a:rPr>
                        <a:t>Machine Learning (ML)</a:t>
                      </a:r>
                      <a:endParaRPr lang="en-US" sz="13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300">
                          <a:latin typeface="+mn-lt"/>
                          <a:ea typeface="SimSun"/>
                        </a:rPr>
                        <a:t>IEEE ML Journal</a:t>
                      </a:r>
                      <a:endParaRPr lang="en-US" sz="130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21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IN" sz="1300" b="1" kern="100" dirty="0">
                        <a:latin typeface="+mn-lt"/>
                        <a:ea typeface="Calibri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300" b="1" kern="100" dirty="0">
                          <a:latin typeface="+mn-lt"/>
                          <a:ea typeface="Calibri"/>
                        </a:rPr>
                        <a:t>2024</a:t>
                      </a:r>
                      <a:endParaRPr lang="en-US" sz="1300" b="1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300">
                          <a:latin typeface="+mn-lt"/>
                          <a:ea typeface="SimSun"/>
                        </a:rPr>
                        <a:t>Omar Otoniel Flores-Cortez</a:t>
                      </a:r>
                      <a:endParaRPr lang="en-US" sz="130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>
                          <a:latin typeface="+mn-lt"/>
                          <a:ea typeface="SimSun"/>
                        </a:rPr>
                        <a:t>To create a low-cost, IoT-based system, particularly in developing countries.</a:t>
                      </a:r>
                      <a:endParaRPr lang="en-US" sz="130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300" dirty="0" err="1">
                          <a:latin typeface="+mn-lt"/>
                          <a:ea typeface="SimSun"/>
                        </a:rPr>
                        <a:t>IoT</a:t>
                      </a:r>
                      <a:r>
                        <a:rPr lang="en-IN" sz="1300" dirty="0">
                          <a:latin typeface="+mn-lt"/>
                          <a:ea typeface="SimSun"/>
                        </a:rPr>
                        <a:t> and ML for real-time data collection and remote monitoring of water quality.</a:t>
                      </a:r>
                      <a:endParaRPr lang="en-US" sz="13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IN" sz="1300" dirty="0">
                          <a:latin typeface="+mn-lt"/>
                          <a:ea typeface="SimSun"/>
                        </a:rPr>
                        <a:t>IEEE Consumer Communications &amp; Networking Conference (CCNC)</a:t>
                      </a:r>
                      <a:endParaRPr lang="en-US" sz="1300" dirty="0">
                        <a:latin typeface="+mn-lt"/>
                        <a:ea typeface="Calibri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1242</TotalTime>
  <Words>866</Words>
  <Application>Microsoft Office PowerPoint</Application>
  <PresentationFormat>On-screen Show (4:3)</PresentationFormat>
  <Paragraphs>148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Essential</vt:lpstr>
      <vt:lpstr>PowerPoint Presentation</vt:lpstr>
      <vt:lpstr>Content </vt:lpstr>
      <vt:lpstr>ABSTRACT</vt:lpstr>
      <vt:lpstr>INTRODUCTION</vt:lpstr>
      <vt:lpstr>PROBLEM STATEMENT</vt:lpstr>
      <vt:lpstr>OBJECTIVES</vt:lpstr>
      <vt:lpstr>LITERATURE SURVEY</vt:lpstr>
      <vt:lpstr>PowerPoint Presentation</vt:lpstr>
      <vt:lpstr>PowerPoint Presentation</vt:lpstr>
      <vt:lpstr>LIMITATIONS OF EXISTING SYSTEM</vt:lpstr>
      <vt:lpstr>PROPOSED METHODOLOGY</vt:lpstr>
      <vt:lpstr>PowerPoint Presentation</vt:lpstr>
      <vt:lpstr>PowerPoint Presentation</vt:lpstr>
      <vt:lpstr>EXPECTED OUTCOMES</vt:lpstr>
      <vt:lpstr>CONCLUSION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Lenovo</dc:creator>
  <cp:lastModifiedBy>TISHA SAKLECHA</cp:lastModifiedBy>
  <cp:revision>90</cp:revision>
  <dcterms:created xsi:type="dcterms:W3CDTF">2018-02-17T15:35:37Z</dcterms:created>
  <dcterms:modified xsi:type="dcterms:W3CDTF">2025-01-09T13:08:37Z</dcterms:modified>
</cp:coreProperties>
</file>