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760892-FB79-43C5-B36C-39B713AC776C}"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A8762-2199-4DC2-8094-268054189F2C}" type="slidenum">
              <a:rPr lang="en-IN" smtClean="0"/>
              <a:t>‹#›</a:t>
            </a:fld>
            <a:endParaRPr lang="en-IN"/>
          </a:p>
        </p:txBody>
      </p:sp>
    </p:spTree>
    <p:extLst>
      <p:ext uri="{BB962C8B-B14F-4D97-AF65-F5344CB8AC3E}">
        <p14:creationId xmlns:p14="http://schemas.microsoft.com/office/powerpoint/2010/main" val="359048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60892-FB79-43C5-B36C-39B713AC776C}"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A8762-2199-4DC2-8094-268054189F2C}" type="slidenum">
              <a:rPr lang="en-IN" smtClean="0"/>
              <a:t>‹#›</a:t>
            </a:fld>
            <a:endParaRPr lang="en-IN"/>
          </a:p>
        </p:txBody>
      </p:sp>
    </p:spTree>
    <p:extLst>
      <p:ext uri="{BB962C8B-B14F-4D97-AF65-F5344CB8AC3E}">
        <p14:creationId xmlns:p14="http://schemas.microsoft.com/office/powerpoint/2010/main" val="3199885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60892-FB79-43C5-B36C-39B713AC776C}"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A8762-2199-4DC2-8094-268054189F2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88927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60892-FB79-43C5-B36C-39B713AC776C}"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A8762-2199-4DC2-8094-268054189F2C}" type="slidenum">
              <a:rPr lang="en-IN" smtClean="0"/>
              <a:t>‹#›</a:t>
            </a:fld>
            <a:endParaRPr lang="en-IN"/>
          </a:p>
        </p:txBody>
      </p:sp>
    </p:spTree>
    <p:extLst>
      <p:ext uri="{BB962C8B-B14F-4D97-AF65-F5344CB8AC3E}">
        <p14:creationId xmlns:p14="http://schemas.microsoft.com/office/powerpoint/2010/main" val="1600419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60892-FB79-43C5-B36C-39B713AC776C}"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A8762-2199-4DC2-8094-268054189F2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409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60892-FB79-43C5-B36C-39B713AC776C}"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A8762-2199-4DC2-8094-268054189F2C}" type="slidenum">
              <a:rPr lang="en-IN" smtClean="0"/>
              <a:t>‹#›</a:t>
            </a:fld>
            <a:endParaRPr lang="en-IN"/>
          </a:p>
        </p:txBody>
      </p:sp>
    </p:spTree>
    <p:extLst>
      <p:ext uri="{BB962C8B-B14F-4D97-AF65-F5344CB8AC3E}">
        <p14:creationId xmlns:p14="http://schemas.microsoft.com/office/powerpoint/2010/main" val="492826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60892-FB79-43C5-B36C-39B713AC776C}"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A8762-2199-4DC2-8094-268054189F2C}" type="slidenum">
              <a:rPr lang="en-IN" smtClean="0"/>
              <a:t>‹#›</a:t>
            </a:fld>
            <a:endParaRPr lang="en-IN"/>
          </a:p>
        </p:txBody>
      </p:sp>
    </p:spTree>
    <p:extLst>
      <p:ext uri="{BB962C8B-B14F-4D97-AF65-F5344CB8AC3E}">
        <p14:creationId xmlns:p14="http://schemas.microsoft.com/office/powerpoint/2010/main" val="2504229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60892-FB79-43C5-B36C-39B713AC776C}"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A8762-2199-4DC2-8094-268054189F2C}" type="slidenum">
              <a:rPr lang="en-IN" smtClean="0"/>
              <a:t>‹#›</a:t>
            </a:fld>
            <a:endParaRPr lang="en-IN"/>
          </a:p>
        </p:txBody>
      </p:sp>
    </p:spTree>
    <p:extLst>
      <p:ext uri="{BB962C8B-B14F-4D97-AF65-F5344CB8AC3E}">
        <p14:creationId xmlns:p14="http://schemas.microsoft.com/office/powerpoint/2010/main" val="399613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60892-FB79-43C5-B36C-39B713AC776C}"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A8762-2199-4DC2-8094-268054189F2C}" type="slidenum">
              <a:rPr lang="en-IN" smtClean="0"/>
              <a:t>‹#›</a:t>
            </a:fld>
            <a:endParaRPr lang="en-IN"/>
          </a:p>
        </p:txBody>
      </p:sp>
    </p:spTree>
    <p:extLst>
      <p:ext uri="{BB962C8B-B14F-4D97-AF65-F5344CB8AC3E}">
        <p14:creationId xmlns:p14="http://schemas.microsoft.com/office/powerpoint/2010/main" val="152081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60892-FB79-43C5-B36C-39B713AC776C}"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A8762-2199-4DC2-8094-268054189F2C}" type="slidenum">
              <a:rPr lang="en-IN" smtClean="0"/>
              <a:t>‹#›</a:t>
            </a:fld>
            <a:endParaRPr lang="en-IN"/>
          </a:p>
        </p:txBody>
      </p:sp>
    </p:spTree>
    <p:extLst>
      <p:ext uri="{BB962C8B-B14F-4D97-AF65-F5344CB8AC3E}">
        <p14:creationId xmlns:p14="http://schemas.microsoft.com/office/powerpoint/2010/main" val="296757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760892-FB79-43C5-B36C-39B713AC776C}"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A8762-2199-4DC2-8094-268054189F2C}" type="slidenum">
              <a:rPr lang="en-IN" smtClean="0"/>
              <a:t>‹#›</a:t>
            </a:fld>
            <a:endParaRPr lang="en-IN"/>
          </a:p>
        </p:txBody>
      </p:sp>
    </p:spTree>
    <p:extLst>
      <p:ext uri="{BB962C8B-B14F-4D97-AF65-F5344CB8AC3E}">
        <p14:creationId xmlns:p14="http://schemas.microsoft.com/office/powerpoint/2010/main" val="59123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760892-FB79-43C5-B36C-39B713AC776C}" type="datetimeFigureOut">
              <a:rPr lang="en-IN" smtClean="0"/>
              <a:t>16-08-2023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1A8762-2199-4DC2-8094-268054189F2C}" type="slidenum">
              <a:rPr lang="en-IN" smtClean="0"/>
              <a:t>‹#›</a:t>
            </a:fld>
            <a:endParaRPr lang="en-IN"/>
          </a:p>
        </p:txBody>
      </p:sp>
    </p:spTree>
    <p:extLst>
      <p:ext uri="{BB962C8B-B14F-4D97-AF65-F5344CB8AC3E}">
        <p14:creationId xmlns:p14="http://schemas.microsoft.com/office/powerpoint/2010/main" val="359632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760892-FB79-43C5-B36C-39B713AC776C}" type="datetimeFigureOut">
              <a:rPr lang="en-IN" smtClean="0"/>
              <a:t>16-08-2023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1A8762-2199-4DC2-8094-268054189F2C}" type="slidenum">
              <a:rPr lang="en-IN" smtClean="0"/>
              <a:t>‹#›</a:t>
            </a:fld>
            <a:endParaRPr lang="en-IN"/>
          </a:p>
        </p:txBody>
      </p:sp>
    </p:spTree>
    <p:extLst>
      <p:ext uri="{BB962C8B-B14F-4D97-AF65-F5344CB8AC3E}">
        <p14:creationId xmlns:p14="http://schemas.microsoft.com/office/powerpoint/2010/main" val="230834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60892-FB79-43C5-B36C-39B713AC776C}" type="datetimeFigureOut">
              <a:rPr lang="en-IN" smtClean="0"/>
              <a:t>16-08-2023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1A8762-2199-4DC2-8094-268054189F2C}" type="slidenum">
              <a:rPr lang="en-IN" smtClean="0"/>
              <a:t>‹#›</a:t>
            </a:fld>
            <a:endParaRPr lang="en-IN"/>
          </a:p>
        </p:txBody>
      </p:sp>
    </p:spTree>
    <p:extLst>
      <p:ext uri="{BB962C8B-B14F-4D97-AF65-F5344CB8AC3E}">
        <p14:creationId xmlns:p14="http://schemas.microsoft.com/office/powerpoint/2010/main" val="161253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760892-FB79-43C5-B36C-39B713AC776C}"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A8762-2199-4DC2-8094-268054189F2C}" type="slidenum">
              <a:rPr lang="en-IN" smtClean="0"/>
              <a:t>‹#›</a:t>
            </a:fld>
            <a:endParaRPr lang="en-IN"/>
          </a:p>
        </p:txBody>
      </p:sp>
    </p:spTree>
    <p:extLst>
      <p:ext uri="{BB962C8B-B14F-4D97-AF65-F5344CB8AC3E}">
        <p14:creationId xmlns:p14="http://schemas.microsoft.com/office/powerpoint/2010/main" val="159304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760892-FB79-43C5-B36C-39B713AC776C}"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A8762-2199-4DC2-8094-268054189F2C}" type="slidenum">
              <a:rPr lang="en-IN" smtClean="0"/>
              <a:t>‹#›</a:t>
            </a:fld>
            <a:endParaRPr lang="en-IN"/>
          </a:p>
        </p:txBody>
      </p:sp>
    </p:spTree>
    <p:extLst>
      <p:ext uri="{BB962C8B-B14F-4D97-AF65-F5344CB8AC3E}">
        <p14:creationId xmlns:p14="http://schemas.microsoft.com/office/powerpoint/2010/main" val="27455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760892-FB79-43C5-B36C-39B713AC776C}" type="datetimeFigureOut">
              <a:rPr lang="en-IN" smtClean="0"/>
              <a:t>16-08-2023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1A8762-2199-4DC2-8094-268054189F2C}" type="slidenum">
              <a:rPr lang="en-IN" smtClean="0"/>
              <a:t>‹#›</a:t>
            </a:fld>
            <a:endParaRPr lang="en-IN"/>
          </a:p>
        </p:txBody>
      </p:sp>
    </p:spTree>
    <p:extLst>
      <p:ext uri="{BB962C8B-B14F-4D97-AF65-F5344CB8AC3E}">
        <p14:creationId xmlns:p14="http://schemas.microsoft.com/office/powerpoint/2010/main" val="4195426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80A9CD-7917-8CA9-4262-ED9D22C726CC}"/>
              </a:ext>
            </a:extLst>
          </p:cNvPr>
          <p:cNvSpPr>
            <a:spLocks noGrp="1"/>
          </p:cNvSpPr>
          <p:nvPr>
            <p:ph type="title"/>
          </p:nvPr>
        </p:nvSpPr>
        <p:spPr>
          <a:xfrm>
            <a:off x="748688" y="709865"/>
            <a:ext cx="5760719" cy="4747805"/>
          </a:xfrm>
        </p:spPr>
        <p:txBody>
          <a:bodyPr vert="horz" lIns="91440" tIns="45720" rIns="91440" bIns="45720" rtlCol="0" anchor="ctr">
            <a:normAutofit fontScale="90000"/>
          </a:bodyPr>
          <a:lstStyle/>
          <a:p>
            <a:r>
              <a:rPr lang="en-US" sz="1600" b="1" kern="1200" dirty="0">
                <a:solidFill>
                  <a:schemeClr val="tx2"/>
                </a:solidFill>
                <a:latin typeface="+mj-lt"/>
                <a:ea typeface="+mj-ea"/>
                <a:cs typeface="+mj-cs"/>
              </a:rPr>
              <a:t>A man wants to open a </a:t>
            </a:r>
            <a:r>
              <a:rPr lang="en-US" sz="1600" b="1" kern="1200" dirty="0" err="1">
                <a:solidFill>
                  <a:schemeClr val="tx2"/>
                </a:solidFill>
                <a:latin typeface="+mj-lt"/>
                <a:ea typeface="+mj-ea"/>
                <a:cs typeface="+mj-cs"/>
              </a:rPr>
              <a:t>wada</a:t>
            </a:r>
            <a:r>
              <a:rPr lang="en-US" sz="1600" b="1" kern="1200" dirty="0">
                <a:solidFill>
                  <a:schemeClr val="tx2"/>
                </a:solidFill>
                <a:latin typeface="+mj-lt"/>
                <a:ea typeface="+mj-ea"/>
                <a:cs typeface="+mj-cs"/>
              </a:rPr>
              <a:t> pav shop near Shivaji Nagar in Pune. He has got a allocation where there are 4 others 4 more </a:t>
            </a:r>
            <a:r>
              <a:rPr lang="en-US" sz="1600" b="1" kern="1200" dirty="0" err="1">
                <a:solidFill>
                  <a:schemeClr val="tx2"/>
                </a:solidFill>
                <a:latin typeface="+mj-lt"/>
                <a:ea typeface="+mj-ea"/>
                <a:cs typeface="+mj-cs"/>
              </a:rPr>
              <a:t>wada</a:t>
            </a:r>
            <a:r>
              <a:rPr lang="en-US" sz="1600" b="1" kern="1200" dirty="0">
                <a:solidFill>
                  <a:schemeClr val="tx2"/>
                </a:solidFill>
                <a:latin typeface="+mj-lt"/>
                <a:ea typeface="+mj-ea"/>
                <a:cs typeface="+mj-cs"/>
              </a:rPr>
              <a:t> pav shops. He is not able to understand what will be the strategy to take over his clients.</a:t>
            </a:r>
            <a:br>
              <a:rPr lang="en-US" sz="1600" b="1" kern="1200" dirty="0">
                <a:solidFill>
                  <a:schemeClr val="tx2"/>
                </a:solidFill>
                <a:latin typeface="+mj-lt"/>
                <a:ea typeface="+mj-ea"/>
                <a:cs typeface="+mj-cs"/>
              </a:rPr>
            </a:br>
            <a:br>
              <a:rPr lang="en-US" sz="1600" kern="1200" dirty="0">
                <a:solidFill>
                  <a:schemeClr val="tx2"/>
                </a:solidFill>
                <a:latin typeface="+mj-lt"/>
                <a:ea typeface="+mj-ea"/>
                <a:cs typeface="+mj-cs"/>
              </a:rPr>
            </a:br>
            <a:br>
              <a:rPr lang="en-US" sz="1600" kern="1200" dirty="0">
                <a:solidFill>
                  <a:schemeClr val="tx2"/>
                </a:solidFill>
                <a:latin typeface="+mj-lt"/>
                <a:ea typeface="+mj-ea"/>
                <a:cs typeface="+mj-cs"/>
              </a:rPr>
            </a:br>
            <a:r>
              <a:rPr lang="en-US" sz="1600" kern="1200" dirty="0">
                <a:solidFill>
                  <a:schemeClr val="tx2"/>
                </a:solidFill>
                <a:latin typeface="+mj-lt"/>
                <a:ea typeface="+mj-ea"/>
                <a:cs typeface="+mj-cs"/>
              </a:rPr>
              <a:t>A. what will be </a:t>
            </a:r>
            <a:r>
              <a:rPr lang="en-US" sz="1600" kern="1200" dirty="0">
                <a:latin typeface="+mj-lt"/>
                <a:ea typeface="+mj-ea"/>
                <a:cs typeface="+mj-cs"/>
              </a:rPr>
              <a:t>the price of </a:t>
            </a:r>
            <a:r>
              <a:rPr lang="en-US" sz="1600" kern="1200" dirty="0">
                <a:solidFill>
                  <a:schemeClr val="tx2"/>
                </a:solidFill>
                <a:latin typeface="+mj-lt"/>
                <a:ea typeface="+mj-ea"/>
                <a:cs typeface="+mj-cs"/>
              </a:rPr>
              <a:t>each Wada Pav?</a:t>
            </a:r>
            <a:br>
              <a:rPr lang="en-US" sz="1600" kern="1200" dirty="0">
                <a:solidFill>
                  <a:schemeClr val="tx2"/>
                </a:solidFill>
                <a:latin typeface="+mj-lt"/>
                <a:ea typeface="+mj-ea"/>
                <a:cs typeface="+mj-cs"/>
              </a:rPr>
            </a:br>
            <a:r>
              <a:rPr lang="en-US" sz="1600" kern="1200" dirty="0">
                <a:solidFill>
                  <a:schemeClr val="tx2"/>
                </a:solidFill>
                <a:latin typeface="+mj-lt"/>
                <a:ea typeface="+mj-ea"/>
                <a:cs typeface="+mj-cs"/>
              </a:rPr>
              <a:t>B. How will he differentiate from the others competitors?</a:t>
            </a:r>
            <a:br>
              <a:rPr lang="en-US" sz="1600" kern="1200" dirty="0">
                <a:solidFill>
                  <a:schemeClr val="tx2"/>
                </a:solidFill>
                <a:latin typeface="+mj-lt"/>
                <a:ea typeface="+mj-ea"/>
                <a:cs typeface="+mj-cs"/>
              </a:rPr>
            </a:br>
            <a:r>
              <a:rPr lang="en-US" sz="1600" kern="1200" dirty="0">
                <a:solidFill>
                  <a:schemeClr val="tx2"/>
                </a:solidFill>
                <a:latin typeface="+mj-lt"/>
                <a:ea typeface="+mj-ea"/>
                <a:cs typeface="+mj-cs"/>
              </a:rPr>
              <a:t>C. How will you bring insights  when he has no data of his shop?</a:t>
            </a:r>
            <a:br>
              <a:rPr lang="en-US" sz="1600" kern="1200" dirty="0">
                <a:solidFill>
                  <a:schemeClr val="tx2"/>
                </a:solidFill>
                <a:latin typeface="+mj-lt"/>
                <a:ea typeface="+mj-ea"/>
                <a:cs typeface="+mj-cs"/>
              </a:rPr>
            </a:br>
            <a:r>
              <a:rPr lang="en-US" sz="1600" kern="1200" dirty="0">
                <a:solidFill>
                  <a:schemeClr val="tx2"/>
                </a:solidFill>
                <a:latin typeface="+mj-lt"/>
                <a:ea typeface="+mj-ea"/>
                <a:cs typeface="+mj-cs"/>
              </a:rPr>
              <a:t>D.  Why will be the customers comes to your shop?(What will be the positioning)</a:t>
            </a:r>
            <a:br>
              <a:rPr lang="en-US" sz="1600" kern="1200" dirty="0">
                <a:solidFill>
                  <a:schemeClr val="tx2"/>
                </a:solidFill>
                <a:latin typeface="+mj-lt"/>
                <a:ea typeface="+mj-ea"/>
                <a:cs typeface="+mj-cs"/>
              </a:rPr>
            </a:br>
            <a:r>
              <a:rPr lang="en-US" sz="1600" kern="1200" dirty="0">
                <a:solidFill>
                  <a:schemeClr val="tx2"/>
                </a:solidFill>
                <a:latin typeface="+mj-lt"/>
                <a:ea typeface="+mj-ea"/>
                <a:cs typeface="+mj-cs"/>
              </a:rPr>
              <a:t>E.  what machine learning models you will used to take to solve this problem statement? Whether Data Science is  really required</a:t>
            </a:r>
            <a:br>
              <a:rPr lang="en-US" sz="1600" kern="1200" dirty="0">
                <a:solidFill>
                  <a:schemeClr val="tx2"/>
                </a:solidFill>
                <a:latin typeface="+mj-lt"/>
                <a:ea typeface="+mj-ea"/>
                <a:cs typeface="+mj-cs"/>
              </a:rPr>
            </a:br>
            <a:r>
              <a:rPr lang="en-US" sz="1600" kern="1200" dirty="0">
                <a:solidFill>
                  <a:schemeClr val="tx2"/>
                </a:solidFill>
                <a:latin typeface="+mj-lt"/>
                <a:ea typeface="+mj-ea"/>
                <a:cs typeface="+mj-cs"/>
              </a:rPr>
              <a:t> or not?</a:t>
            </a:r>
            <a:br>
              <a:rPr lang="en-US" sz="1600" kern="1200" dirty="0">
                <a:solidFill>
                  <a:schemeClr val="tx2"/>
                </a:solidFill>
                <a:latin typeface="+mj-lt"/>
                <a:ea typeface="+mj-ea"/>
                <a:cs typeface="+mj-cs"/>
              </a:rPr>
            </a:br>
            <a:br>
              <a:rPr lang="en-US" sz="1600" kern="1200" dirty="0">
                <a:solidFill>
                  <a:schemeClr val="tx2"/>
                </a:solidFill>
                <a:latin typeface="+mj-lt"/>
                <a:ea typeface="+mj-ea"/>
                <a:cs typeface="+mj-cs"/>
              </a:rPr>
            </a:br>
            <a:br>
              <a:rPr lang="en-US" sz="1600" kern="1200" dirty="0">
                <a:solidFill>
                  <a:schemeClr val="tx2"/>
                </a:solidFill>
                <a:latin typeface="+mj-lt"/>
                <a:ea typeface="+mj-ea"/>
                <a:cs typeface="+mj-cs"/>
              </a:rPr>
            </a:br>
            <a:br>
              <a:rPr lang="en-US" sz="1600" kern="1200" dirty="0">
                <a:solidFill>
                  <a:schemeClr val="tx2"/>
                </a:solidFill>
                <a:latin typeface="+mj-lt"/>
                <a:ea typeface="+mj-ea"/>
                <a:cs typeface="+mj-cs"/>
              </a:rPr>
            </a:br>
            <a:r>
              <a:rPr lang="en-US" sz="1600" kern="1200" dirty="0">
                <a:solidFill>
                  <a:schemeClr val="tx2"/>
                </a:solidFill>
                <a:latin typeface="+mj-lt"/>
                <a:ea typeface="+mj-ea"/>
                <a:cs typeface="+mj-cs"/>
              </a:rPr>
              <a:t>How will you come to a solutions which will make him an entrepreneur  and will help him to grow?</a:t>
            </a:r>
          </a:p>
        </p:txBody>
      </p:sp>
    </p:spTree>
    <p:extLst>
      <p:ext uri="{BB962C8B-B14F-4D97-AF65-F5344CB8AC3E}">
        <p14:creationId xmlns:p14="http://schemas.microsoft.com/office/powerpoint/2010/main" val="307651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FAB2-ACB9-F6A5-8335-BAF31A295982}"/>
              </a:ext>
            </a:extLst>
          </p:cNvPr>
          <p:cNvSpPr>
            <a:spLocks noGrp="1"/>
          </p:cNvSpPr>
          <p:nvPr>
            <p:ph type="title"/>
          </p:nvPr>
        </p:nvSpPr>
        <p:spPr/>
        <p:txBody>
          <a:bodyPr>
            <a:normAutofit fontScale="90000"/>
          </a:bodyPr>
          <a:lstStyle/>
          <a:p>
            <a:r>
              <a:rPr lang="en-US" b="1" dirty="0"/>
              <a:t>W</a:t>
            </a:r>
            <a:r>
              <a:rPr lang="en-US" sz="4400" b="1" kern="1200" dirty="0">
                <a:latin typeface="+mj-lt"/>
                <a:ea typeface="+mj-ea"/>
                <a:cs typeface="+mj-cs"/>
              </a:rPr>
              <a:t>hat will be the price of each Wada Pav?</a:t>
            </a:r>
            <a:endParaRPr lang="en-IN" b="1" dirty="0"/>
          </a:p>
        </p:txBody>
      </p:sp>
      <p:sp>
        <p:nvSpPr>
          <p:cNvPr id="3" name="Title 1">
            <a:extLst>
              <a:ext uri="{FF2B5EF4-FFF2-40B4-BE49-F238E27FC236}">
                <a16:creationId xmlns:a16="http://schemas.microsoft.com/office/drawing/2014/main" id="{6BDA7DB8-640F-2241-9AA5-158CD5416BEE}"/>
              </a:ext>
            </a:extLst>
          </p:cNvPr>
          <p:cNvSpPr txBox="1">
            <a:spLocks/>
          </p:cNvSpPr>
          <p:nvPr/>
        </p:nvSpPr>
        <p:spPr>
          <a:xfrm>
            <a:off x="838200" y="1690688"/>
            <a:ext cx="10515600" cy="2704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t>Firstly, he must </a:t>
            </a:r>
            <a:r>
              <a:rPr lang="en-US" sz="1600" dirty="0"/>
              <a:t>Research the prices of the other 4 Wada Pav shops in the area. This will give you an idea of the price range customers are already accustomed to.</a:t>
            </a:r>
          </a:p>
          <a:p>
            <a:endParaRPr lang="en-US" sz="1600" dirty="0"/>
          </a:p>
          <a:p>
            <a:r>
              <a:rPr lang="en-US" sz="1600" dirty="0"/>
              <a:t>In Shivaji </a:t>
            </a:r>
            <a:r>
              <a:rPr lang="en-US" sz="1600" dirty="0" err="1"/>
              <a:t>nagar</a:t>
            </a:r>
            <a:r>
              <a:rPr lang="en-US" sz="1600" dirty="0"/>
              <a:t> other shops price will be 100 Rs per Wada pav, he have to reduce his price of Wada pav with test.</a:t>
            </a:r>
            <a:endParaRPr lang="en-IN" sz="1600" dirty="0"/>
          </a:p>
        </p:txBody>
      </p:sp>
    </p:spTree>
    <p:extLst>
      <p:ext uri="{BB962C8B-B14F-4D97-AF65-F5344CB8AC3E}">
        <p14:creationId xmlns:p14="http://schemas.microsoft.com/office/powerpoint/2010/main" val="2207720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8FC8-AC1C-158D-FDB7-AAD669458FFD}"/>
              </a:ext>
            </a:extLst>
          </p:cNvPr>
          <p:cNvSpPr>
            <a:spLocks noGrp="1"/>
          </p:cNvSpPr>
          <p:nvPr>
            <p:ph type="title"/>
          </p:nvPr>
        </p:nvSpPr>
        <p:spPr>
          <a:xfrm>
            <a:off x="838200" y="906301"/>
            <a:ext cx="10515600" cy="1325563"/>
          </a:xfrm>
        </p:spPr>
        <p:txBody>
          <a:bodyPr>
            <a:normAutofit fontScale="90000"/>
          </a:bodyPr>
          <a:lstStyle/>
          <a:p>
            <a:br>
              <a:rPr lang="en-US" sz="4400" b="1" kern="1200" dirty="0">
                <a:latin typeface="+mj-lt"/>
                <a:ea typeface="+mj-ea"/>
                <a:cs typeface="+mj-cs"/>
              </a:rPr>
            </a:br>
            <a:r>
              <a:rPr lang="en-US" sz="4400" b="1" kern="1200" dirty="0">
                <a:latin typeface="+mj-lt"/>
                <a:ea typeface="+mj-ea"/>
                <a:cs typeface="+mj-cs"/>
              </a:rPr>
              <a:t>How will he differentiate from the others competitors?</a:t>
            </a:r>
            <a:br>
              <a:rPr lang="en-US" sz="4400" kern="1200" dirty="0">
                <a:solidFill>
                  <a:schemeClr val="tx2"/>
                </a:solidFill>
                <a:latin typeface="+mj-lt"/>
                <a:ea typeface="+mj-ea"/>
                <a:cs typeface="+mj-cs"/>
              </a:rPr>
            </a:br>
            <a:endParaRPr lang="en-IN" dirty="0"/>
          </a:p>
        </p:txBody>
      </p:sp>
      <p:sp>
        <p:nvSpPr>
          <p:cNvPr id="3" name="Title 1">
            <a:extLst>
              <a:ext uri="{FF2B5EF4-FFF2-40B4-BE49-F238E27FC236}">
                <a16:creationId xmlns:a16="http://schemas.microsoft.com/office/drawing/2014/main" id="{876153A9-8596-CF7B-8613-3E56A53ACF9E}"/>
              </a:ext>
            </a:extLst>
          </p:cNvPr>
          <p:cNvSpPr txBox="1">
            <a:spLocks/>
          </p:cNvSpPr>
          <p:nvPr/>
        </p:nvSpPr>
        <p:spPr>
          <a:xfrm>
            <a:off x="682690" y="2903668"/>
            <a:ext cx="10515600" cy="211620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He must use to best quality ingredients, a unique recipe, or offer better customer  sets your Wada Pav apart from the competition. </a:t>
            </a:r>
          </a:p>
          <a:p>
            <a:r>
              <a:rPr lang="en-US" sz="1600" dirty="0"/>
              <a:t>This can justify charging a premium.</a:t>
            </a:r>
          </a:p>
          <a:p>
            <a:r>
              <a:rPr lang="en-US" sz="1600" dirty="0"/>
              <a:t>He should understand the value of customers associate with your product. If they perceive your Wada Pav as tastier, larger, or more satisfying, they might be willing to pay more.</a:t>
            </a:r>
            <a:endParaRPr lang="en-IN" sz="1600" dirty="0"/>
          </a:p>
        </p:txBody>
      </p:sp>
    </p:spTree>
    <p:extLst>
      <p:ext uri="{BB962C8B-B14F-4D97-AF65-F5344CB8AC3E}">
        <p14:creationId xmlns:p14="http://schemas.microsoft.com/office/powerpoint/2010/main" val="24065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7546-03BB-4E52-974F-DDE7A7DC595E}"/>
              </a:ext>
            </a:extLst>
          </p:cNvPr>
          <p:cNvSpPr>
            <a:spLocks noGrp="1"/>
          </p:cNvSpPr>
          <p:nvPr>
            <p:ph type="title"/>
          </p:nvPr>
        </p:nvSpPr>
        <p:spPr>
          <a:xfrm>
            <a:off x="838200" y="673035"/>
            <a:ext cx="10515600" cy="1325563"/>
          </a:xfrm>
        </p:spPr>
        <p:txBody>
          <a:bodyPr>
            <a:normAutofit fontScale="90000"/>
          </a:bodyPr>
          <a:lstStyle/>
          <a:p>
            <a:r>
              <a:rPr lang="en-US" sz="4400" b="1" kern="1200" dirty="0">
                <a:latin typeface="+mj-lt"/>
                <a:ea typeface="+mj-ea"/>
                <a:cs typeface="+mj-cs"/>
              </a:rPr>
              <a:t>How will you bring insights  when he has no data of his shop?</a:t>
            </a:r>
            <a:br>
              <a:rPr lang="en-US" sz="4400" kern="1200" dirty="0">
                <a:solidFill>
                  <a:schemeClr val="tx2"/>
                </a:solidFill>
                <a:latin typeface="+mj-lt"/>
                <a:ea typeface="+mj-ea"/>
                <a:cs typeface="+mj-cs"/>
              </a:rPr>
            </a:br>
            <a:endParaRPr lang="en-IN" dirty="0"/>
          </a:p>
        </p:txBody>
      </p:sp>
      <p:sp>
        <p:nvSpPr>
          <p:cNvPr id="3" name="Title 1">
            <a:extLst>
              <a:ext uri="{FF2B5EF4-FFF2-40B4-BE49-F238E27FC236}">
                <a16:creationId xmlns:a16="http://schemas.microsoft.com/office/drawing/2014/main" id="{E88BF1DC-2112-530A-268F-3049811DF462}"/>
              </a:ext>
            </a:extLst>
          </p:cNvPr>
          <p:cNvSpPr txBox="1">
            <a:spLocks/>
          </p:cNvSpPr>
          <p:nvPr/>
        </p:nvSpPr>
        <p:spPr>
          <a:xfrm>
            <a:off x="838200" y="2225028"/>
            <a:ext cx="10515600" cy="3345348"/>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Identify your target customers. </a:t>
            </a:r>
          </a:p>
          <a:p>
            <a:r>
              <a:rPr lang="en-US" sz="4900" dirty="0"/>
              <a:t>Are they students, office workers, families, or tourists</a:t>
            </a:r>
          </a:p>
          <a:p>
            <a:r>
              <a:rPr lang="en-US" sz="4900" dirty="0"/>
              <a:t>Their willingness to pay can vary based on their preferences and income levels.</a:t>
            </a:r>
          </a:p>
          <a:p>
            <a:endParaRPr lang="en-US" sz="4900" b="1" dirty="0"/>
          </a:p>
          <a:p>
            <a:br>
              <a:rPr lang="en-US" sz="4900" b="1" dirty="0"/>
            </a:br>
            <a:r>
              <a:rPr lang="en-US" sz="4900" b="1" dirty="0"/>
              <a:t>Pricing Strategies:</a:t>
            </a:r>
          </a:p>
          <a:p>
            <a:r>
              <a:rPr lang="en-US" sz="4900" dirty="0"/>
              <a:t>Cost-Plus Pricing: Add a reasonable margin to your cost to ensure you cover your expenses and make a profit.</a:t>
            </a:r>
          </a:p>
          <a:p>
            <a:r>
              <a:rPr lang="en-US" sz="4900" dirty="0"/>
              <a:t>Competitive Pricing: Set your prices in line with or slightly below the existing Wada Pav shops to attract price-sensitive customers.</a:t>
            </a:r>
          </a:p>
          <a:p>
            <a:endParaRPr lang="en-US" sz="4900" dirty="0"/>
          </a:p>
          <a:p>
            <a:r>
              <a:rPr lang="en-US" sz="4900" dirty="0"/>
              <a:t>Value-Based </a:t>
            </a:r>
            <a:r>
              <a:rPr lang="en-US" sz="4000" dirty="0"/>
              <a:t>Pricing</a:t>
            </a:r>
            <a:r>
              <a:rPr lang="en-US" sz="4900" dirty="0"/>
              <a:t>: Price your Wada Pav based on the value it provides to customers. If your product is superior in taste or quality, customers may be willing to pay more.</a:t>
            </a:r>
            <a:br>
              <a:rPr lang="en-US" sz="1600" dirty="0"/>
            </a:br>
            <a:endParaRPr lang="en-IN" sz="1600" dirty="0"/>
          </a:p>
        </p:txBody>
      </p:sp>
    </p:spTree>
    <p:extLst>
      <p:ext uri="{BB962C8B-B14F-4D97-AF65-F5344CB8AC3E}">
        <p14:creationId xmlns:p14="http://schemas.microsoft.com/office/powerpoint/2010/main" val="342680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9432-D129-F4B7-6F20-234C45B70751}"/>
              </a:ext>
            </a:extLst>
          </p:cNvPr>
          <p:cNvSpPr>
            <a:spLocks noGrp="1"/>
          </p:cNvSpPr>
          <p:nvPr>
            <p:ph type="title"/>
          </p:nvPr>
        </p:nvSpPr>
        <p:spPr>
          <a:xfrm>
            <a:off x="838200" y="579728"/>
            <a:ext cx="10515600" cy="1325563"/>
          </a:xfrm>
        </p:spPr>
        <p:txBody>
          <a:bodyPr>
            <a:normAutofit fontScale="90000"/>
          </a:bodyPr>
          <a:lstStyle/>
          <a:p>
            <a:br>
              <a:rPr lang="en-US" sz="4400" kern="1200" dirty="0">
                <a:solidFill>
                  <a:schemeClr val="tx2"/>
                </a:solidFill>
                <a:latin typeface="+mj-lt"/>
                <a:ea typeface="+mj-ea"/>
                <a:cs typeface="+mj-cs"/>
              </a:rPr>
            </a:br>
            <a:r>
              <a:rPr lang="en-US" sz="4400" b="1" kern="1200" dirty="0">
                <a:latin typeface="+mj-lt"/>
                <a:ea typeface="+mj-ea"/>
                <a:cs typeface="+mj-cs"/>
              </a:rPr>
              <a:t>Why will be the customers comes to your shop?(What will be the positioning)</a:t>
            </a:r>
            <a:br>
              <a:rPr lang="en-US" sz="4400" kern="1200" dirty="0">
                <a:solidFill>
                  <a:schemeClr val="tx2"/>
                </a:solidFill>
                <a:latin typeface="+mj-lt"/>
                <a:ea typeface="+mj-ea"/>
                <a:cs typeface="+mj-cs"/>
              </a:rPr>
            </a:br>
            <a:endParaRPr lang="en-IN" dirty="0"/>
          </a:p>
        </p:txBody>
      </p:sp>
      <p:sp>
        <p:nvSpPr>
          <p:cNvPr id="3" name="Title 1">
            <a:extLst>
              <a:ext uri="{FF2B5EF4-FFF2-40B4-BE49-F238E27FC236}">
                <a16:creationId xmlns:a16="http://schemas.microsoft.com/office/drawing/2014/main" id="{355CB5D4-C93C-CCB8-F89C-DD08BD3B9E96}"/>
              </a:ext>
            </a:extLst>
          </p:cNvPr>
          <p:cNvSpPr txBox="1">
            <a:spLocks/>
          </p:cNvSpPr>
          <p:nvPr/>
        </p:nvSpPr>
        <p:spPr>
          <a:xfrm>
            <a:off x="617375" y="2934155"/>
            <a:ext cx="10515600" cy="254291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If the shop uses high-quality ingredients, such as organic or locally sourced produce, customers who prioritize health and quality may be drawn to the shop.</a:t>
            </a:r>
          </a:p>
          <a:p>
            <a:endParaRPr lang="en-US" sz="1600" dirty="0"/>
          </a:p>
          <a:p>
            <a:r>
              <a:rPr lang="en-US" sz="1600" dirty="0"/>
              <a:t>Introducing creative twists on the classic Wada Pav with unique flavors, fillings, or toppings can intrigue adventurous foodies and those looking for something different.</a:t>
            </a:r>
          </a:p>
          <a:p>
            <a:endParaRPr lang="en-US" sz="1600" dirty="0"/>
          </a:p>
          <a:p>
            <a:r>
              <a:rPr lang="en-US" sz="1600" dirty="0"/>
              <a:t>Offering vegetarian, vegan, or gluten-free options can attract customers with specific dietary preferences</a:t>
            </a:r>
          </a:p>
          <a:p>
            <a:endParaRPr lang="en-US" sz="1600" dirty="0"/>
          </a:p>
          <a:p>
            <a:r>
              <a:rPr lang="en-US" sz="1600" dirty="0"/>
              <a:t>Creating a welcoming and interactive atmosphere where customers can customize their Wada Pav with various toppings, sauces, and condiments can set the shop apart.</a:t>
            </a:r>
            <a:endParaRPr lang="en-IN" sz="1600" dirty="0"/>
          </a:p>
        </p:txBody>
      </p:sp>
    </p:spTree>
    <p:extLst>
      <p:ext uri="{BB962C8B-B14F-4D97-AF65-F5344CB8AC3E}">
        <p14:creationId xmlns:p14="http://schemas.microsoft.com/office/powerpoint/2010/main" val="28221505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554</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A man wants to open a wada pav shop near Shivaji Nagar in Pune. He has got a allocation where there are 4 others 4 more wada pav shops. He is not able to understand what will be the strategy to take over his clients.   A. what will be the price of each Wada Pav? B. How will he differentiate from the others competitors? C. How will you bring insights  when he has no data of his shop? D.  Why will be the customers comes to your shop?(What will be the positioning) E.  what machine learning models you will used to take to solve this problem statement? Whether Data Science is  really required  or not?    How will you come to a solutions which will make him an entrepreneur  and will help him to grow?</vt:lpstr>
      <vt:lpstr>What will be the price of each Wada Pav?</vt:lpstr>
      <vt:lpstr> How will he differentiate from the others competitors? </vt:lpstr>
      <vt:lpstr>How will you bring insights  when he has no data of his shop? </vt:lpstr>
      <vt:lpstr> Why will be the customers comes to your shop?(What will be the positioning)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c:title>
  <dc:creator>m26515</dc:creator>
  <cp:lastModifiedBy>m26515</cp:lastModifiedBy>
  <cp:revision>4</cp:revision>
  <dcterms:created xsi:type="dcterms:W3CDTF">2023-08-15T13:29:19Z</dcterms:created>
  <dcterms:modified xsi:type="dcterms:W3CDTF">2023-08-16T11:50:41Z</dcterms:modified>
</cp:coreProperties>
</file>