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sldIdLst>
    <p:sldId id="256" r:id="rId2"/>
    <p:sldId id="269" r:id="rId3"/>
    <p:sldId id="257" r:id="rId4"/>
    <p:sldId id="275" r:id="rId5"/>
    <p:sldId id="259" r:id="rId6"/>
    <p:sldId id="283" r:id="rId7"/>
    <p:sldId id="282" r:id="rId8"/>
    <p:sldId id="260" r:id="rId9"/>
    <p:sldId id="261" r:id="rId10"/>
    <p:sldId id="284" r:id="rId11"/>
    <p:sldId id="262" r:id="rId12"/>
    <p:sldId id="285" r:id="rId13"/>
    <p:sldId id="263" r:id="rId14"/>
    <p:sldId id="287" r:id="rId15"/>
    <p:sldId id="286" r:id="rId16"/>
    <p:sldId id="288" r:id="rId17"/>
    <p:sldId id="265" r:id="rId18"/>
    <p:sldId id="289" r:id="rId19"/>
    <p:sldId id="29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747D-986F-4FF4-957A-548CBB6AE018}" v="8" dt="2024-06-15T10:12:31.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55" d="100"/>
          <a:sy n="55" d="100"/>
        </p:scale>
        <p:origin x="1620" y="36"/>
      </p:cViewPr>
      <p:guideLst>
        <p:guide orient="horz" pos="2160"/>
        <p:guide pos="2880"/>
      </p:guideLst>
    </p:cSldViewPr>
  </p:slideViewPr>
  <p:notesTextViewPr>
    <p:cViewPr>
      <p:scale>
        <a:sx n="1" d="1"/>
        <a:sy n="1" d="1"/>
      </p:scale>
      <p:origin x="0" y="0"/>
    </p:cViewPr>
  </p:notesTextViewPr>
  <p:sorterViewPr>
    <p:cViewPr>
      <p:scale>
        <a:sx n="100" d="100"/>
        <a:sy n="100" d="100"/>
      </p:scale>
      <p:origin x="0" y="-1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adchitre" userId="10094d39ea573a69" providerId="LiveId" clId="{31E9747D-986F-4FF4-957A-548CBB6AE018}"/>
    <pc:docChg chg="undo custSel addSld delSld modSld">
      <pc:chgData name="akshay adchitre" userId="10094d39ea573a69" providerId="LiveId" clId="{31E9747D-986F-4FF4-957A-548CBB6AE018}" dt="2024-06-15T10:12:23.897" v="761" actId="403"/>
      <pc:docMkLst>
        <pc:docMk/>
      </pc:docMkLst>
      <pc:sldChg chg="modSp mod">
        <pc:chgData name="akshay adchitre" userId="10094d39ea573a69" providerId="LiveId" clId="{31E9747D-986F-4FF4-957A-548CBB6AE018}" dt="2024-06-15T09:54:35.044" v="21"/>
        <pc:sldMkLst>
          <pc:docMk/>
          <pc:sldMk cId="3516451516" sldId="256"/>
        </pc:sldMkLst>
        <pc:spChg chg="mod">
          <ac:chgData name="akshay adchitre" userId="10094d39ea573a69" providerId="LiveId" clId="{31E9747D-986F-4FF4-957A-548CBB6AE018}" dt="2024-06-15T09:54:35.044" v="21"/>
          <ac:spMkLst>
            <pc:docMk/>
            <pc:sldMk cId="3516451516" sldId="256"/>
            <ac:spMk id="2" creationId="{00000000-0000-0000-0000-000000000000}"/>
          </ac:spMkLst>
        </pc:spChg>
        <pc:spChg chg="mod">
          <ac:chgData name="akshay adchitre" userId="10094d39ea573a69" providerId="LiveId" clId="{31E9747D-986F-4FF4-957A-548CBB6AE018}" dt="2024-06-15T09:54:35.044" v="21"/>
          <ac:spMkLst>
            <pc:docMk/>
            <pc:sldMk cId="3516451516" sldId="256"/>
            <ac:spMk id="3" creationId="{00000000-0000-0000-0000-000000000000}"/>
          </ac:spMkLst>
        </pc:spChg>
      </pc:sldChg>
      <pc:sldChg chg="modSp mod">
        <pc:chgData name="akshay adchitre" userId="10094d39ea573a69" providerId="LiveId" clId="{31E9747D-986F-4FF4-957A-548CBB6AE018}" dt="2024-06-15T09:59:39.191" v="145"/>
        <pc:sldMkLst>
          <pc:docMk/>
          <pc:sldMk cId="3339584668" sldId="257"/>
        </pc:sldMkLst>
        <pc:picChg chg="mod ord">
          <ac:chgData name="akshay adchitre" userId="10094d39ea573a69" providerId="LiveId" clId="{31E9747D-986F-4FF4-957A-548CBB6AE018}" dt="2024-06-15T09:59:39.191" v="145"/>
          <ac:picMkLst>
            <pc:docMk/>
            <pc:sldMk cId="3339584668" sldId="257"/>
            <ac:picMk id="1028" creationId="{09A7681D-8B36-4C29-8C9D-54685D0F0470}"/>
          </ac:picMkLst>
        </pc:picChg>
      </pc:sldChg>
      <pc:sldChg chg="del">
        <pc:chgData name="akshay adchitre" userId="10094d39ea573a69" providerId="LiveId" clId="{31E9747D-986F-4FF4-957A-548CBB6AE018}" dt="2024-06-15T09:51:48.854" v="12" actId="2696"/>
        <pc:sldMkLst>
          <pc:docMk/>
          <pc:sldMk cId="443433691" sldId="266"/>
        </pc:sldMkLst>
      </pc:sldChg>
      <pc:sldChg chg="del">
        <pc:chgData name="akshay adchitre" userId="10094d39ea573a69" providerId="LiveId" clId="{31E9747D-986F-4FF4-957A-548CBB6AE018}" dt="2024-06-15T09:51:47.246" v="9" actId="2696"/>
        <pc:sldMkLst>
          <pc:docMk/>
          <pc:sldMk cId="1666075869" sldId="267"/>
        </pc:sldMkLst>
      </pc:sldChg>
      <pc:sldChg chg="del">
        <pc:chgData name="akshay adchitre" userId="10094d39ea573a69" providerId="LiveId" clId="{31E9747D-986F-4FF4-957A-548CBB6AE018}" dt="2024-06-15T09:51:46.511" v="8" actId="2696"/>
        <pc:sldMkLst>
          <pc:docMk/>
          <pc:sldMk cId="255961798" sldId="268"/>
        </pc:sldMkLst>
      </pc:sldChg>
      <pc:sldChg chg="modSp mod">
        <pc:chgData name="akshay adchitre" userId="10094d39ea573a69" providerId="LiveId" clId="{31E9747D-986F-4FF4-957A-548CBB6AE018}" dt="2024-06-15T09:58:42.768" v="142" actId="20577"/>
        <pc:sldMkLst>
          <pc:docMk/>
          <pc:sldMk cId="3489025593" sldId="269"/>
        </pc:sldMkLst>
        <pc:spChg chg="mod">
          <ac:chgData name="akshay adchitre" userId="10094d39ea573a69" providerId="LiveId" clId="{31E9747D-986F-4FF4-957A-548CBB6AE018}" dt="2024-06-15T09:54:35.044" v="21"/>
          <ac:spMkLst>
            <pc:docMk/>
            <pc:sldMk cId="3489025593" sldId="269"/>
            <ac:spMk id="2" creationId="{00000000-0000-0000-0000-000000000000}"/>
          </ac:spMkLst>
        </pc:spChg>
        <pc:spChg chg="mod">
          <ac:chgData name="akshay adchitre" userId="10094d39ea573a69" providerId="LiveId" clId="{31E9747D-986F-4FF4-957A-548CBB6AE018}" dt="2024-06-15T09:58:42.768" v="142" actId="20577"/>
          <ac:spMkLst>
            <pc:docMk/>
            <pc:sldMk cId="3489025593" sldId="269"/>
            <ac:spMk id="3" creationId="{00000000-0000-0000-0000-000000000000}"/>
          </ac:spMkLst>
        </pc:spChg>
      </pc:sldChg>
      <pc:sldChg chg="add del">
        <pc:chgData name="akshay adchitre" userId="10094d39ea573a69" providerId="LiveId" clId="{31E9747D-986F-4FF4-957A-548CBB6AE018}" dt="2024-06-15T09:52:01.441" v="18" actId="2696"/>
        <pc:sldMkLst>
          <pc:docMk/>
          <pc:sldMk cId="3433604801" sldId="271"/>
        </pc:sldMkLst>
      </pc:sldChg>
      <pc:sldChg chg="del">
        <pc:chgData name="akshay adchitre" userId="10094d39ea573a69" providerId="LiveId" clId="{31E9747D-986F-4FF4-957A-548CBB6AE018}" dt="2024-06-15T09:51:45.597" v="7" actId="2696"/>
        <pc:sldMkLst>
          <pc:docMk/>
          <pc:sldMk cId="646088823" sldId="272"/>
        </pc:sldMkLst>
      </pc:sldChg>
      <pc:sldChg chg="del">
        <pc:chgData name="akshay adchitre" userId="10094d39ea573a69" providerId="LiveId" clId="{31E9747D-986F-4FF4-957A-548CBB6AE018}" dt="2024-06-15T09:51:44.847" v="6" actId="2696"/>
        <pc:sldMkLst>
          <pc:docMk/>
          <pc:sldMk cId="589323941" sldId="274"/>
        </pc:sldMkLst>
      </pc:sldChg>
      <pc:sldChg chg="del">
        <pc:chgData name="akshay adchitre" userId="10094d39ea573a69" providerId="LiveId" clId="{31E9747D-986F-4FF4-957A-548CBB6AE018}" dt="2024-06-15T09:51:44.065" v="5" actId="2696"/>
        <pc:sldMkLst>
          <pc:docMk/>
          <pc:sldMk cId="3795615130" sldId="276"/>
        </pc:sldMkLst>
      </pc:sldChg>
      <pc:sldChg chg="del">
        <pc:chgData name="akshay adchitre" userId="10094d39ea573a69" providerId="LiveId" clId="{31E9747D-986F-4FF4-957A-548CBB6AE018}" dt="2024-06-15T09:51:43.364" v="4" actId="2696"/>
        <pc:sldMkLst>
          <pc:docMk/>
          <pc:sldMk cId="3286945128" sldId="277"/>
        </pc:sldMkLst>
      </pc:sldChg>
      <pc:sldChg chg="del">
        <pc:chgData name="akshay adchitre" userId="10094d39ea573a69" providerId="LiveId" clId="{31E9747D-986F-4FF4-957A-548CBB6AE018}" dt="2024-06-15T09:51:42.731" v="3" actId="2696"/>
        <pc:sldMkLst>
          <pc:docMk/>
          <pc:sldMk cId="2599179105" sldId="278"/>
        </pc:sldMkLst>
      </pc:sldChg>
      <pc:sldChg chg="del">
        <pc:chgData name="akshay adchitre" userId="10094d39ea573a69" providerId="LiveId" clId="{31E9747D-986F-4FF4-957A-548CBB6AE018}" dt="2024-06-15T09:51:42.093" v="2" actId="2696"/>
        <pc:sldMkLst>
          <pc:docMk/>
          <pc:sldMk cId="1252966657" sldId="279"/>
        </pc:sldMkLst>
      </pc:sldChg>
      <pc:sldChg chg="del">
        <pc:chgData name="akshay adchitre" userId="10094d39ea573a69" providerId="LiveId" clId="{31E9747D-986F-4FF4-957A-548CBB6AE018}" dt="2024-06-15T09:51:41.097" v="1" actId="2696"/>
        <pc:sldMkLst>
          <pc:docMk/>
          <pc:sldMk cId="783924187" sldId="280"/>
        </pc:sldMkLst>
      </pc:sldChg>
      <pc:sldChg chg="del">
        <pc:chgData name="akshay adchitre" userId="10094d39ea573a69" providerId="LiveId" clId="{31E9747D-986F-4FF4-957A-548CBB6AE018}" dt="2024-06-15T09:51:39.731" v="0" actId="2696"/>
        <pc:sldMkLst>
          <pc:docMk/>
          <pc:sldMk cId="3623374345" sldId="281"/>
        </pc:sldMkLst>
      </pc:sldChg>
      <pc:sldChg chg="modSp mod">
        <pc:chgData name="akshay adchitre" userId="10094d39ea573a69" providerId="LiveId" clId="{31E9747D-986F-4FF4-957A-548CBB6AE018}" dt="2024-06-15T09:56:13.029" v="28" actId="20577"/>
        <pc:sldMkLst>
          <pc:docMk/>
          <pc:sldMk cId="1664713913" sldId="286"/>
        </pc:sldMkLst>
        <pc:spChg chg="mod">
          <ac:chgData name="akshay adchitre" userId="10094d39ea573a69" providerId="LiveId" clId="{31E9747D-986F-4FF4-957A-548CBB6AE018}" dt="2024-06-15T09:56:13.029" v="28" actId="20577"/>
          <ac:spMkLst>
            <pc:docMk/>
            <pc:sldMk cId="1664713913" sldId="286"/>
            <ac:spMk id="3" creationId="{22ACA3AF-61C4-0BE5-0F56-C2B22D2CFCCC}"/>
          </ac:spMkLst>
        </pc:spChg>
      </pc:sldChg>
      <pc:sldChg chg="add del">
        <pc:chgData name="akshay adchitre" userId="10094d39ea573a69" providerId="LiveId" clId="{31E9747D-986F-4FF4-957A-548CBB6AE018}" dt="2024-06-15T09:51:53.251" v="16" actId="2696"/>
        <pc:sldMkLst>
          <pc:docMk/>
          <pc:sldMk cId="2102133557" sldId="289"/>
        </pc:sldMkLst>
      </pc:sldChg>
      <pc:sldChg chg="del">
        <pc:chgData name="akshay adchitre" userId="10094d39ea573a69" providerId="LiveId" clId="{31E9747D-986F-4FF4-957A-548CBB6AE018}" dt="2024-06-15T09:51:49.133" v="13" actId="2696"/>
        <pc:sldMkLst>
          <pc:docMk/>
          <pc:sldMk cId="63184061" sldId="290"/>
        </pc:sldMkLst>
      </pc:sldChg>
      <pc:sldChg chg="addSp delSp modSp new mod">
        <pc:chgData name="akshay adchitre" userId="10094d39ea573a69" providerId="LiveId" clId="{31E9747D-986F-4FF4-957A-548CBB6AE018}" dt="2024-06-15T10:12:23.897" v="761" actId="403"/>
        <pc:sldMkLst>
          <pc:docMk/>
          <pc:sldMk cId="3678285980" sldId="290"/>
        </pc:sldMkLst>
        <pc:spChg chg="add mod">
          <ac:chgData name="akshay adchitre" userId="10094d39ea573a69" providerId="LiveId" clId="{31E9747D-986F-4FF4-957A-548CBB6AE018}" dt="2024-06-15T10:12:23.897" v="761" actId="403"/>
          <ac:spMkLst>
            <pc:docMk/>
            <pc:sldMk cId="3678285980" sldId="290"/>
            <ac:spMk id="2" creationId="{AFF329C8-E670-4696-D534-26CD5AFD60E9}"/>
          </ac:spMkLst>
        </pc:spChg>
        <pc:spChg chg="add del mod">
          <ac:chgData name="akshay adchitre" userId="10094d39ea573a69" providerId="LiveId" clId="{31E9747D-986F-4FF4-957A-548CBB6AE018}" dt="2024-06-15T10:01:04.714" v="152"/>
          <ac:spMkLst>
            <pc:docMk/>
            <pc:sldMk cId="3678285980" sldId="290"/>
            <ac:spMk id="2" creationId="{D2BA6570-606F-E9A1-55EB-356081A91848}"/>
          </ac:spMkLst>
        </pc:spChg>
        <pc:spChg chg="add mod">
          <ac:chgData name="akshay adchitre" userId="10094d39ea573a69" providerId="LiveId" clId="{31E9747D-986F-4FF4-957A-548CBB6AE018}" dt="2024-06-15T10:10:45.190" v="720" actId="20577"/>
          <ac:spMkLst>
            <pc:docMk/>
            <pc:sldMk cId="3678285980" sldId="290"/>
            <ac:spMk id="3" creationId="{DEDF57B5-0255-57C6-9A22-BC9B56EAAE54}"/>
          </ac:spMkLst>
        </pc:spChg>
      </pc:sldChg>
      <pc:sldChg chg="del">
        <pc:chgData name="akshay adchitre" userId="10094d39ea573a69" providerId="LiveId" clId="{31E9747D-986F-4FF4-957A-548CBB6AE018}" dt="2024-06-15T09:51:47.889" v="10" actId="2696"/>
        <pc:sldMkLst>
          <pc:docMk/>
          <pc:sldMk cId="1685462787" sldId="291"/>
        </pc:sldMkLst>
      </pc:sldChg>
      <pc:sldChg chg="del">
        <pc:chgData name="akshay adchitre" userId="10094d39ea573a69" providerId="LiveId" clId="{31E9747D-986F-4FF4-957A-548CBB6AE018}" dt="2024-06-15T09:51:48.433" v="11" actId="2696"/>
        <pc:sldMkLst>
          <pc:docMk/>
          <pc:sldMk cId="2617005692" sldId="292"/>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Sample%20-%20Superstore%20Original%20Dat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Sample%20-%20Superstore%20Original%20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Sample%20-%20Superstore%20Original%20Da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Sample%20-%20Superstore%20Original%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[Sample - Superstore Original Data.xlsx]Sheet2!PivotTable2</c:name>
    <c:fmtId val="-1"/>
  </c:pivotSource>
  <c:chart>
    <c:title>
      <c:overlay val="0"/>
    </c:title>
    <c:autoTitleDeleted val="0"/>
    <c:pivotFmts>
      <c:pivotFmt>
        <c:idx val="0"/>
      </c:pivotFmt>
      <c:pivotFmt>
        <c:idx val="1"/>
        <c:marker>
          <c:symbol val="none"/>
        </c:marker>
      </c:pivotFmt>
      <c:pivotFmt>
        <c:idx val="2"/>
        <c:marker>
          <c:symbol val="none"/>
        </c:marker>
      </c:pivotFmt>
    </c:pivotFmts>
    <c:plotArea>
      <c:layout>
        <c:manualLayout>
          <c:layoutTarget val="inner"/>
          <c:xMode val="edge"/>
          <c:yMode val="edge"/>
          <c:x val="0.15439430341073215"/>
          <c:y val="0.1748575555097053"/>
          <c:w val="0.69875764671980889"/>
          <c:h val="0.61747107464250006"/>
        </c:manualLayout>
      </c:layout>
      <c:barChart>
        <c:barDir val="col"/>
        <c:grouping val="clustered"/>
        <c:varyColors val="0"/>
        <c:ser>
          <c:idx val="0"/>
          <c:order val="0"/>
          <c:tx>
            <c:strRef>
              <c:f>Sheet2!$B$3</c:f>
              <c:strCache>
                <c:ptCount val="1"/>
                <c:pt idx="0">
                  <c:v>Total</c:v>
                </c:pt>
              </c:strCache>
            </c:strRef>
          </c:tx>
          <c:invertIfNegative val="0"/>
          <c:cat>
            <c:strRef>
              <c:f>Sheet2!$A$4:$A$8</c:f>
              <c:strCache>
                <c:ptCount val="4"/>
                <c:pt idx="0">
                  <c:v>First Class</c:v>
                </c:pt>
                <c:pt idx="1">
                  <c:v>Same Day</c:v>
                </c:pt>
                <c:pt idx="2">
                  <c:v>Second Class</c:v>
                </c:pt>
                <c:pt idx="3">
                  <c:v>Standard Class</c:v>
                </c:pt>
              </c:strCache>
            </c:strRef>
          </c:cat>
          <c:val>
            <c:numRef>
              <c:f>Sheet2!$B$4:$B$8</c:f>
              <c:numCache>
                <c:formatCode>General</c:formatCode>
                <c:ptCount val="4"/>
                <c:pt idx="0">
                  <c:v>351428.42290000018</c:v>
                </c:pt>
                <c:pt idx="1">
                  <c:v>128363.125</c:v>
                </c:pt>
                <c:pt idx="2">
                  <c:v>460238.19939999981</c:v>
                </c:pt>
                <c:pt idx="3">
                  <c:v>1357171.1129999827</c:v>
                </c:pt>
              </c:numCache>
            </c:numRef>
          </c:val>
          <c:extLst>
            <c:ext xmlns:c16="http://schemas.microsoft.com/office/drawing/2014/chart" uri="{C3380CC4-5D6E-409C-BE32-E72D297353CC}">
              <c16:uniqueId val="{00000000-C33F-4784-809A-1C80700A1799}"/>
            </c:ext>
          </c:extLst>
        </c:ser>
        <c:dLbls>
          <c:showLegendKey val="0"/>
          <c:showVal val="0"/>
          <c:showCatName val="0"/>
          <c:showSerName val="0"/>
          <c:showPercent val="0"/>
          <c:showBubbleSize val="0"/>
        </c:dLbls>
        <c:gapWidth val="150"/>
        <c:axId val="173303680"/>
        <c:axId val="173305216"/>
      </c:barChart>
      <c:catAx>
        <c:axId val="173303680"/>
        <c:scaling>
          <c:orientation val="minMax"/>
        </c:scaling>
        <c:delete val="0"/>
        <c:axPos val="b"/>
        <c:numFmt formatCode="General" sourceLinked="0"/>
        <c:majorTickMark val="out"/>
        <c:minorTickMark val="none"/>
        <c:tickLblPos val="nextTo"/>
        <c:crossAx val="173305216"/>
        <c:crosses val="autoZero"/>
        <c:auto val="1"/>
        <c:lblAlgn val="ctr"/>
        <c:lblOffset val="100"/>
        <c:noMultiLvlLbl val="0"/>
      </c:catAx>
      <c:valAx>
        <c:axId val="173305216"/>
        <c:scaling>
          <c:orientation val="minMax"/>
        </c:scaling>
        <c:delete val="0"/>
        <c:axPos val="l"/>
        <c:majorGridlines/>
        <c:numFmt formatCode="General" sourceLinked="1"/>
        <c:majorTickMark val="out"/>
        <c:minorTickMark val="none"/>
        <c:tickLblPos val="nextTo"/>
        <c:crossAx val="17330368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s>
    <c:plotArea>
      <c:layout>
        <c:manualLayout>
          <c:layoutTarget val="inner"/>
          <c:xMode val="edge"/>
          <c:yMode val="edge"/>
          <c:x val="0.13219667862180493"/>
          <c:y val="0.17487455071020269"/>
          <c:w val="0.7420679540363827"/>
          <c:h val="0.72324391293521562"/>
        </c:manualLayout>
      </c:layout>
      <c:barChart>
        <c:barDir val="col"/>
        <c:grouping val="clustered"/>
        <c:varyColors val="0"/>
        <c:ser>
          <c:idx val="0"/>
          <c:order val="0"/>
          <c:tx>
            <c:strRef>
              <c:f>Sheet2!$B$3</c:f>
              <c:strCache>
                <c:ptCount val="1"/>
                <c:pt idx="0">
                  <c:v>Total</c:v>
                </c:pt>
              </c:strCache>
            </c:strRef>
          </c:tx>
          <c:spPr>
            <a:solidFill>
              <a:schemeClr val="accent2"/>
            </a:solidFill>
            <a:ln>
              <a:noFill/>
            </a:ln>
            <a:effectLst/>
          </c:spPr>
          <c:invertIfNegative val="0"/>
          <c:cat>
            <c:strRef>
              <c:f>Sheet2!$A$4:$A$7</c:f>
              <c:strCache>
                <c:ptCount val="3"/>
                <c:pt idx="0">
                  <c:v>Consumer</c:v>
                </c:pt>
                <c:pt idx="1">
                  <c:v>Corporate</c:v>
                </c:pt>
                <c:pt idx="2">
                  <c:v>Home Office</c:v>
                </c:pt>
              </c:strCache>
            </c:strRef>
          </c:cat>
          <c:val>
            <c:numRef>
              <c:f>Sheet2!$B$4:$B$7</c:f>
              <c:numCache>
                <c:formatCode>General</c:formatCode>
                <c:ptCount val="3"/>
                <c:pt idx="0">
                  <c:v>1161401.3449999888</c:v>
                </c:pt>
                <c:pt idx="1">
                  <c:v>706146.36680000008</c:v>
                </c:pt>
                <c:pt idx="2">
                  <c:v>429653.1485000003</c:v>
                </c:pt>
              </c:numCache>
            </c:numRef>
          </c:val>
          <c:extLst>
            <c:ext xmlns:c16="http://schemas.microsoft.com/office/drawing/2014/chart" uri="{C3380CC4-5D6E-409C-BE32-E72D297353CC}">
              <c16:uniqueId val="{00000000-E7B9-41CC-A900-B60ECE1A3305}"/>
            </c:ext>
          </c:extLst>
        </c:ser>
        <c:dLbls>
          <c:showLegendKey val="0"/>
          <c:showVal val="0"/>
          <c:showCatName val="0"/>
          <c:showSerName val="0"/>
          <c:showPercent val="0"/>
          <c:showBubbleSize val="0"/>
        </c:dLbls>
        <c:gapWidth val="219"/>
        <c:overlap val="-27"/>
        <c:axId val="39170816"/>
        <c:axId val="39172352"/>
      </c:barChart>
      <c:catAx>
        <c:axId val="391708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72352"/>
        <c:crosses val="autoZero"/>
        <c:auto val="1"/>
        <c:lblAlgn val="ctr"/>
        <c:lblOffset val="100"/>
        <c:noMultiLvlLbl val="0"/>
      </c:catAx>
      <c:valAx>
        <c:axId val="3917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70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2"/>
            </a:solidFill>
            <a:ln>
              <a:noFill/>
            </a:ln>
            <a:effectLst/>
          </c:spPr>
          <c:invertIfNegative val="0"/>
          <c:cat>
            <c:strRef>
              <c:f>Sheet2!$A$4:$A$535</c:f>
              <c:strCache>
                <c:ptCount val="531"/>
                <c:pt idx="0">
                  <c:v>Aberdeen</c:v>
                </c:pt>
                <c:pt idx="1">
                  <c:v>Abilene</c:v>
                </c:pt>
                <c:pt idx="2">
                  <c:v>Akron</c:v>
                </c:pt>
                <c:pt idx="3">
                  <c:v>Albuquerque</c:v>
                </c:pt>
                <c:pt idx="4">
                  <c:v>Alexandria</c:v>
                </c:pt>
                <c:pt idx="5">
                  <c:v>Allen</c:v>
                </c:pt>
                <c:pt idx="6">
                  <c:v>Allentown</c:v>
                </c:pt>
                <c:pt idx="7">
                  <c:v>Altoona</c:v>
                </c:pt>
                <c:pt idx="8">
                  <c:v>Amarillo</c:v>
                </c:pt>
                <c:pt idx="9">
                  <c:v>Anaheim</c:v>
                </c:pt>
                <c:pt idx="10">
                  <c:v>Andover</c:v>
                </c:pt>
                <c:pt idx="11">
                  <c:v>Ann Arbor</c:v>
                </c:pt>
                <c:pt idx="12">
                  <c:v>Antioch</c:v>
                </c:pt>
                <c:pt idx="13">
                  <c:v>Apopka</c:v>
                </c:pt>
                <c:pt idx="14">
                  <c:v>Apple Valley</c:v>
                </c:pt>
                <c:pt idx="15">
                  <c:v>Appleton</c:v>
                </c:pt>
                <c:pt idx="16">
                  <c:v>Arlington</c:v>
                </c:pt>
                <c:pt idx="17">
                  <c:v>Arlington Heights</c:v>
                </c:pt>
                <c:pt idx="18">
                  <c:v>Arvada</c:v>
                </c:pt>
                <c:pt idx="19">
                  <c:v>Asheville</c:v>
                </c:pt>
                <c:pt idx="20">
                  <c:v>Athens</c:v>
                </c:pt>
                <c:pt idx="21">
                  <c:v>Atlanta</c:v>
                </c:pt>
                <c:pt idx="22">
                  <c:v>Atlantic City</c:v>
                </c:pt>
                <c:pt idx="23">
                  <c:v>Auburn</c:v>
                </c:pt>
                <c:pt idx="24">
                  <c:v>Aurora</c:v>
                </c:pt>
                <c:pt idx="25">
                  <c:v>Austin</c:v>
                </c:pt>
                <c:pt idx="26">
                  <c:v>Avondale</c:v>
                </c:pt>
                <c:pt idx="27">
                  <c:v>Bakersfield</c:v>
                </c:pt>
                <c:pt idx="28">
                  <c:v>Baltimore</c:v>
                </c:pt>
                <c:pt idx="29">
                  <c:v>Bangor</c:v>
                </c:pt>
                <c:pt idx="30">
                  <c:v>Bartlett</c:v>
                </c:pt>
                <c:pt idx="31">
                  <c:v>Bayonne</c:v>
                </c:pt>
                <c:pt idx="32">
                  <c:v>Baytown</c:v>
                </c:pt>
                <c:pt idx="33">
                  <c:v>Beaumont</c:v>
                </c:pt>
                <c:pt idx="34">
                  <c:v>Bedford</c:v>
                </c:pt>
                <c:pt idx="35">
                  <c:v>Belleville</c:v>
                </c:pt>
                <c:pt idx="36">
                  <c:v>Bellevue</c:v>
                </c:pt>
                <c:pt idx="37">
                  <c:v>Bellingham</c:v>
                </c:pt>
                <c:pt idx="38">
                  <c:v>Bethlehem</c:v>
                </c:pt>
                <c:pt idx="39">
                  <c:v>Beverly</c:v>
                </c:pt>
                <c:pt idx="40">
                  <c:v>Billings</c:v>
                </c:pt>
                <c:pt idx="41">
                  <c:v>Bloomington</c:v>
                </c:pt>
                <c:pt idx="42">
                  <c:v>Boca Raton</c:v>
                </c:pt>
                <c:pt idx="43">
                  <c:v>Boise</c:v>
                </c:pt>
                <c:pt idx="44">
                  <c:v>Bolingbrook</c:v>
                </c:pt>
                <c:pt idx="45">
                  <c:v>Bossier City</c:v>
                </c:pt>
                <c:pt idx="46">
                  <c:v>Bowling Green</c:v>
                </c:pt>
                <c:pt idx="47">
                  <c:v>Boynton Beach</c:v>
                </c:pt>
                <c:pt idx="48">
                  <c:v>Bozeman</c:v>
                </c:pt>
                <c:pt idx="49">
                  <c:v>Brentwood</c:v>
                </c:pt>
                <c:pt idx="50">
                  <c:v>Bridgeton</c:v>
                </c:pt>
                <c:pt idx="51">
                  <c:v>Bristol</c:v>
                </c:pt>
                <c:pt idx="52">
                  <c:v>Broken Arrow</c:v>
                </c:pt>
                <c:pt idx="53">
                  <c:v>Broomfield</c:v>
                </c:pt>
                <c:pt idx="54">
                  <c:v>Brownsville</c:v>
                </c:pt>
                <c:pt idx="55">
                  <c:v>Bryan</c:v>
                </c:pt>
                <c:pt idx="56">
                  <c:v>Buffalo</c:v>
                </c:pt>
                <c:pt idx="57">
                  <c:v>Buffalo Grove</c:v>
                </c:pt>
                <c:pt idx="58">
                  <c:v>Bullhead City</c:v>
                </c:pt>
                <c:pt idx="59">
                  <c:v>Burbank</c:v>
                </c:pt>
                <c:pt idx="60">
                  <c:v>Burlington</c:v>
                </c:pt>
                <c:pt idx="61">
                  <c:v>Caldwell</c:v>
                </c:pt>
                <c:pt idx="62">
                  <c:v>Camarillo</c:v>
                </c:pt>
                <c:pt idx="63">
                  <c:v>Cambridge</c:v>
                </c:pt>
                <c:pt idx="64">
                  <c:v>Canton</c:v>
                </c:pt>
                <c:pt idx="65">
                  <c:v>Carlsbad</c:v>
                </c:pt>
                <c:pt idx="66">
                  <c:v>Carol Stream</c:v>
                </c:pt>
                <c:pt idx="67">
                  <c:v>Carrollton</c:v>
                </c:pt>
                <c:pt idx="68">
                  <c:v>Cary</c:v>
                </c:pt>
                <c:pt idx="69">
                  <c:v>Cedar Hill</c:v>
                </c:pt>
                <c:pt idx="70">
                  <c:v>Cedar Rapids</c:v>
                </c:pt>
                <c:pt idx="71">
                  <c:v>Champaign</c:v>
                </c:pt>
                <c:pt idx="72">
                  <c:v>Chandler</c:v>
                </c:pt>
                <c:pt idx="73">
                  <c:v>Chapel Hill</c:v>
                </c:pt>
                <c:pt idx="74">
                  <c:v>Charlotte</c:v>
                </c:pt>
                <c:pt idx="75">
                  <c:v>Charlottesville</c:v>
                </c:pt>
                <c:pt idx="76">
                  <c:v>Chattanooga</c:v>
                </c:pt>
                <c:pt idx="77">
                  <c:v>Chesapeake</c:v>
                </c:pt>
                <c:pt idx="78">
                  <c:v>Chester</c:v>
                </c:pt>
                <c:pt idx="79">
                  <c:v>Cheyenne</c:v>
                </c:pt>
                <c:pt idx="80">
                  <c:v>Chicago</c:v>
                </c:pt>
                <c:pt idx="81">
                  <c:v>Chico</c:v>
                </c:pt>
                <c:pt idx="82">
                  <c:v>Chula Vista</c:v>
                </c:pt>
                <c:pt idx="83">
                  <c:v>Cincinnati</c:v>
                </c:pt>
                <c:pt idx="84">
                  <c:v>Citrus Heights</c:v>
                </c:pt>
                <c:pt idx="85">
                  <c:v>Clarksville</c:v>
                </c:pt>
                <c:pt idx="86">
                  <c:v>Cleveland</c:v>
                </c:pt>
                <c:pt idx="87">
                  <c:v>Clifton</c:v>
                </c:pt>
                <c:pt idx="88">
                  <c:v>Clinton</c:v>
                </c:pt>
                <c:pt idx="89">
                  <c:v>Clovis</c:v>
                </c:pt>
                <c:pt idx="90">
                  <c:v>Coachella</c:v>
                </c:pt>
                <c:pt idx="91">
                  <c:v>College Station</c:v>
                </c:pt>
                <c:pt idx="92">
                  <c:v>Colorado Springs</c:v>
                </c:pt>
                <c:pt idx="93">
                  <c:v>Columbia</c:v>
                </c:pt>
                <c:pt idx="94">
                  <c:v>Columbus</c:v>
                </c:pt>
                <c:pt idx="95">
                  <c:v>Commerce City</c:v>
                </c:pt>
                <c:pt idx="96">
                  <c:v>Concord</c:v>
                </c:pt>
                <c:pt idx="97">
                  <c:v>Conroe</c:v>
                </c:pt>
                <c:pt idx="98">
                  <c:v>Conway</c:v>
                </c:pt>
                <c:pt idx="99">
                  <c:v>Coon Rapids</c:v>
                </c:pt>
                <c:pt idx="100">
                  <c:v>Coppell</c:v>
                </c:pt>
                <c:pt idx="101">
                  <c:v>Coral Gables</c:v>
                </c:pt>
                <c:pt idx="102">
                  <c:v>Coral Springs</c:v>
                </c:pt>
                <c:pt idx="103">
                  <c:v>Corpus Christi</c:v>
                </c:pt>
                <c:pt idx="104">
                  <c:v>Costa Mesa</c:v>
                </c:pt>
                <c:pt idx="105">
                  <c:v>Cottage Grove</c:v>
                </c:pt>
                <c:pt idx="106">
                  <c:v>Covington</c:v>
                </c:pt>
                <c:pt idx="107">
                  <c:v>Cranston</c:v>
                </c:pt>
                <c:pt idx="108">
                  <c:v>Cuyahoga Falls</c:v>
                </c:pt>
                <c:pt idx="109">
                  <c:v>Dallas</c:v>
                </c:pt>
                <c:pt idx="110">
                  <c:v>Danbury</c:v>
                </c:pt>
                <c:pt idx="111">
                  <c:v>Danville</c:v>
                </c:pt>
                <c:pt idx="112">
                  <c:v>Davis</c:v>
                </c:pt>
                <c:pt idx="113">
                  <c:v>Daytona Beach</c:v>
                </c:pt>
                <c:pt idx="114">
                  <c:v>Dearborn</c:v>
                </c:pt>
                <c:pt idx="115">
                  <c:v>Dearborn Heights</c:v>
                </c:pt>
                <c:pt idx="116">
                  <c:v>Decatur</c:v>
                </c:pt>
                <c:pt idx="117">
                  <c:v>Deer Park</c:v>
                </c:pt>
                <c:pt idx="118">
                  <c:v>Delray Beach</c:v>
                </c:pt>
                <c:pt idx="119">
                  <c:v>Deltona</c:v>
                </c:pt>
                <c:pt idx="120">
                  <c:v>Denver</c:v>
                </c:pt>
                <c:pt idx="121">
                  <c:v>Des Moines</c:v>
                </c:pt>
                <c:pt idx="122">
                  <c:v>Des Plaines</c:v>
                </c:pt>
                <c:pt idx="123">
                  <c:v>Detroit</c:v>
                </c:pt>
                <c:pt idx="124">
                  <c:v>Dover</c:v>
                </c:pt>
                <c:pt idx="125">
                  <c:v>Draper</c:v>
                </c:pt>
                <c:pt idx="126">
                  <c:v>Dublin</c:v>
                </c:pt>
                <c:pt idx="127">
                  <c:v>Dubuque</c:v>
                </c:pt>
                <c:pt idx="128">
                  <c:v>Durham</c:v>
                </c:pt>
                <c:pt idx="129">
                  <c:v>Eagan</c:v>
                </c:pt>
                <c:pt idx="130">
                  <c:v>East Orange</c:v>
                </c:pt>
                <c:pt idx="131">
                  <c:v>East Point</c:v>
                </c:pt>
                <c:pt idx="132">
                  <c:v>Eau Claire</c:v>
                </c:pt>
                <c:pt idx="133">
                  <c:v>Edinburg</c:v>
                </c:pt>
                <c:pt idx="134">
                  <c:v>Edmond</c:v>
                </c:pt>
                <c:pt idx="135">
                  <c:v>Edmonds</c:v>
                </c:pt>
                <c:pt idx="136">
                  <c:v>El Cajon</c:v>
                </c:pt>
                <c:pt idx="137">
                  <c:v>El Paso</c:v>
                </c:pt>
                <c:pt idx="138">
                  <c:v>Elkhart</c:v>
                </c:pt>
                <c:pt idx="139">
                  <c:v>Elmhurst</c:v>
                </c:pt>
                <c:pt idx="140">
                  <c:v>Elyria</c:v>
                </c:pt>
                <c:pt idx="141">
                  <c:v>Encinitas</c:v>
                </c:pt>
                <c:pt idx="142">
                  <c:v>Englewood</c:v>
                </c:pt>
                <c:pt idx="143">
                  <c:v>Escondido</c:v>
                </c:pt>
                <c:pt idx="144">
                  <c:v>Eugene</c:v>
                </c:pt>
                <c:pt idx="145">
                  <c:v>Evanston</c:v>
                </c:pt>
                <c:pt idx="146">
                  <c:v>Everett</c:v>
                </c:pt>
                <c:pt idx="147">
                  <c:v>Fairfield</c:v>
                </c:pt>
                <c:pt idx="148">
                  <c:v>Fargo</c:v>
                </c:pt>
                <c:pt idx="149">
                  <c:v>Farmington</c:v>
                </c:pt>
                <c:pt idx="150">
                  <c:v>Fayetteville</c:v>
                </c:pt>
                <c:pt idx="151">
                  <c:v>Florence</c:v>
                </c:pt>
                <c:pt idx="152">
                  <c:v>Fort Collins</c:v>
                </c:pt>
                <c:pt idx="153">
                  <c:v>Fort Lauderdale</c:v>
                </c:pt>
                <c:pt idx="154">
                  <c:v>Fort Worth</c:v>
                </c:pt>
                <c:pt idx="155">
                  <c:v>Frankfort</c:v>
                </c:pt>
                <c:pt idx="156">
                  <c:v>Franklin</c:v>
                </c:pt>
                <c:pt idx="157">
                  <c:v>Freeport</c:v>
                </c:pt>
                <c:pt idx="158">
                  <c:v>Fremont</c:v>
                </c:pt>
                <c:pt idx="159">
                  <c:v>Fresno</c:v>
                </c:pt>
                <c:pt idx="160">
                  <c:v>Frisco</c:v>
                </c:pt>
                <c:pt idx="161">
                  <c:v>Gaithersburg</c:v>
                </c:pt>
                <c:pt idx="162">
                  <c:v>Garden City</c:v>
                </c:pt>
                <c:pt idx="163">
                  <c:v>Garland</c:v>
                </c:pt>
                <c:pt idx="164">
                  <c:v>Gastonia</c:v>
                </c:pt>
                <c:pt idx="165">
                  <c:v>Georgetown</c:v>
                </c:pt>
                <c:pt idx="166">
                  <c:v>Gilbert</c:v>
                </c:pt>
                <c:pt idx="167">
                  <c:v>Gladstone</c:v>
                </c:pt>
                <c:pt idx="168">
                  <c:v>Glendale</c:v>
                </c:pt>
                <c:pt idx="169">
                  <c:v>Glenview</c:v>
                </c:pt>
                <c:pt idx="170">
                  <c:v>Goldsboro</c:v>
                </c:pt>
                <c:pt idx="171">
                  <c:v>Grand Island</c:v>
                </c:pt>
                <c:pt idx="172">
                  <c:v>Grand Prairie</c:v>
                </c:pt>
                <c:pt idx="173">
                  <c:v>Grand Rapids</c:v>
                </c:pt>
                <c:pt idx="174">
                  <c:v>Grapevine</c:v>
                </c:pt>
                <c:pt idx="175">
                  <c:v>Great Falls</c:v>
                </c:pt>
                <c:pt idx="176">
                  <c:v>Greeley</c:v>
                </c:pt>
                <c:pt idx="177">
                  <c:v>Green Bay</c:v>
                </c:pt>
                <c:pt idx="178">
                  <c:v>Greensboro</c:v>
                </c:pt>
                <c:pt idx="179">
                  <c:v>Greenville</c:v>
                </c:pt>
                <c:pt idx="180">
                  <c:v>Greenwood</c:v>
                </c:pt>
                <c:pt idx="181">
                  <c:v>Gresham</c:v>
                </c:pt>
                <c:pt idx="182">
                  <c:v>Grove City</c:v>
                </c:pt>
                <c:pt idx="183">
                  <c:v>Gulfport</c:v>
                </c:pt>
                <c:pt idx="184">
                  <c:v>Hackensack</c:v>
                </c:pt>
                <c:pt idx="185">
                  <c:v>Hagerstown</c:v>
                </c:pt>
                <c:pt idx="186">
                  <c:v>Haltom City</c:v>
                </c:pt>
                <c:pt idx="187">
                  <c:v>Hamilton</c:v>
                </c:pt>
                <c:pt idx="188">
                  <c:v>Hampton</c:v>
                </c:pt>
                <c:pt idx="189">
                  <c:v>Harlingen</c:v>
                </c:pt>
                <c:pt idx="190">
                  <c:v>Harrisonburg</c:v>
                </c:pt>
                <c:pt idx="191">
                  <c:v>Hattiesburg</c:v>
                </c:pt>
                <c:pt idx="192">
                  <c:v>Helena</c:v>
                </c:pt>
                <c:pt idx="193">
                  <c:v>Hempstead</c:v>
                </c:pt>
                <c:pt idx="194">
                  <c:v>Henderson</c:v>
                </c:pt>
                <c:pt idx="195">
                  <c:v>Hendersonville</c:v>
                </c:pt>
                <c:pt idx="196">
                  <c:v>Hesperia</c:v>
                </c:pt>
                <c:pt idx="197">
                  <c:v>Hialeah</c:v>
                </c:pt>
                <c:pt idx="198">
                  <c:v>Hickory</c:v>
                </c:pt>
                <c:pt idx="199">
                  <c:v>Highland Park</c:v>
                </c:pt>
                <c:pt idx="200">
                  <c:v>Hillsboro</c:v>
                </c:pt>
                <c:pt idx="201">
                  <c:v>Holland</c:v>
                </c:pt>
                <c:pt idx="202">
                  <c:v>Hollywood</c:v>
                </c:pt>
                <c:pt idx="203">
                  <c:v>Holyoke</c:v>
                </c:pt>
                <c:pt idx="204">
                  <c:v>Homestead</c:v>
                </c:pt>
                <c:pt idx="205">
                  <c:v>Hoover</c:v>
                </c:pt>
                <c:pt idx="206">
                  <c:v>Hot Springs</c:v>
                </c:pt>
                <c:pt idx="207">
                  <c:v>Houston</c:v>
                </c:pt>
                <c:pt idx="208">
                  <c:v>Huntington Beach</c:v>
                </c:pt>
                <c:pt idx="209">
                  <c:v>Huntsville</c:v>
                </c:pt>
                <c:pt idx="210">
                  <c:v>Independence</c:v>
                </c:pt>
                <c:pt idx="211">
                  <c:v>Indianapolis</c:v>
                </c:pt>
                <c:pt idx="212">
                  <c:v>Inglewood</c:v>
                </c:pt>
                <c:pt idx="213">
                  <c:v>Iowa City</c:v>
                </c:pt>
                <c:pt idx="214">
                  <c:v>Irving</c:v>
                </c:pt>
                <c:pt idx="215">
                  <c:v>Jackson</c:v>
                </c:pt>
                <c:pt idx="216">
                  <c:v>Jacksonville</c:v>
                </c:pt>
                <c:pt idx="217">
                  <c:v>Jamestown</c:v>
                </c:pt>
                <c:pt idx="218">
                  <c:v>Jefferson City</c:v>
                </c:pt>
                <c:pt idx="219">
                  <c:v>Johnson City</c:v>
                </c:pt>
                <c:pt idx="220">
                  <c:v>Jonesboro</c:v>
                </c:pt>
                <c:pt idx="221">
                  <c:v>Jupiter</c:v>
                </c:pt>
                <c:pt idx="222">
                  <c:v>Keller</c:v>
                </c:pt>
                <c:pt idx="223">
                  <c:v>Kenner</c:v>
                </c:pt>
                <c:pt idx="224">
                  <c:v>Kenosha</c:v>
                </c:pt>
                <c:pt idx="225">
                  <c:v>Kent</c:v>
                </c:pt>
                <c:pt idx="226">
                  <c:v>Kirkwood</c:v>
                </c:pt>
                <c:pt idx="227">
                  <c:v>Kissimmee</c:v>
                </c:pt>
                <c:pt idx="228">
                  <c:v>Knoxville</c:v>
                </c:pt>
                <c:pt idx="229">
                  <c:v>La Crosse</c:v>
                </c:pt>
                <c:pt idx="230">
                  <c:v>La Mesa</c:v>
                </c:pt>
                <c:pt idx="231">
                  <c:v>La Porte</c:v>
                </c:pt>
                <c:pt idx="232">
                  <c:v>La Quinta</c:v>
                </c:pt>
                <c:pt idx="233">
                  <c:v>Lafayette</c:v>
                </c:pt>
                <c:pt idx="234">
                  <c:v>Laguna Niguel</c:v>
                </c:pt>
                <c:pt idx="235">
                  <c:v>Lake Charles</c:v>
                </c:pt>
                <c:pt idx="236">
                  <c:v>Lake Elsinore</c:v>
                </c:pt>
                <c:pt idx="237">
                  <c:v>Lake Forest</c:v>
                </c:pt>
                <c:pt idx="238">
                  <c:v>Lakeland</c:v>
                </c:pt>
                <c:pt idx="239">
                  <c:v>Lakeville</c:v>
                </c:pt>
                <c:pt idx="240">
                  <c:v>Lakewood</c:v>
                </c:pt>
                <c:pt idx="241">
                  <c:v>Lancaster</c:v>
                </c:pt>
                <c:pt idx="242">
                  <c:v>Lansing</c:v>
                </c:pt>
                <c:pt idx="243">
                  <c:v>Laredo</c:v>
                </c:pt>
                <c:pt idx="244">
                  <c:v>Las Cruces</c:v>
                </c:pt>
                <c:pt idx="245">
                  <c:v>Las Vegas</c:v>
                </c:pt>
                <c:pt idx="246">
                  <c:v>Laurel</c:v>
                </c:pt>
                <c:pt idx="247">
                  <c:v>Lawrence</c:v>
                </c:pt>
                <c:pt idx="248">
                  <c:v>Lawton</c:v>
                </c:pt>
                <c:pt idx="249">
                  <c:v>Layton</c:v>
                </c:pt>
                <c:pt idx="250">
                  <c:v>League City</c:v>
                </c:pt>
                <c:pt idx="251">
                  <c:v>Lebanon</c:v>
                </c:pt>
                <c:pt idx="252">
                  <c:v>Lehi</c:v>
                </c:pt>
                <c:pt idx="253">
                  <c:v>Leominster</c:v>
                </c:pt>
                <c:pt idx="254">
                  <c:v>Lewiston</c:v>
                </c:pt>
                <c:pt idx="255">
                  <c:v>Lincoln Park</c:v>
                </c:pt>
                <c:pt idx="256">
                  <c:v>Linden</c:v>
                </c:pt>
                <c:pt idx="257">
                  <c:v>Lindenhurst</c:v>
                </c:pt>
                <c:pt idx="258">
                  <c:v>Little Rock</c:v>
                </c:pt>
                <c:pt idx="259">
                  <c:v>Littleton</c:v>
                </c:pt>
                <c:pt idx="260">
                  <c:v>Lodi</c:v>
                </c:pt>
                <c:pt idx="261">
                  <c:v>Logan</c:v>
                </c:pt>
                <c:pt idx="262">
                  <c:v>Long Beach</c:v>
                </c:pt>
                <c:pt idx="263">
                  <c:v>Longmont</c:v>
                </c:pt>
                <c:pt idx="264">
                  <c:v>Longview</c:v>
                </c:pt>
                <c:pt idx="265">
                  <c:v>Lorain</c:v>
                </c:pt>
                <c:pt idx="266">
                  <c:v>Los Angeles</c:v>
                </c:pt>
                <c:pt idx="267">
                  <c:v>Louisville</c:v>
                </c:pt>
                <c:pt idx="268">
                  <c:v>Loveland</c:v>
                </c:pt>
                <c:pt idx="269">
                  <c:v>Lowell</c:v>
                </c:pt>
                <c:pt idx="270">
                  <c:v>Lubbock</c:v>
                </c:pt>
                <c:pt idx="271">
                  <c:v>Macon</c:v>
                </c:pt>
                <c:pt idx="272">
                  <c:v>Madison</c:v>
                </c:pt>
                <c:pt idx="273">
                  <c:v>Malden</c:v>
                </c:pt>
                <c:pt idx="274">
                  <c:v>Manchester</c:v>
                </c:pt>
                <c:pt idx="275">
                  <c:v>Manhattan</c:v>
                </c:pt>
                <c:pt idx="276">
                  <c:v>Mansfield</c:v>
                </c:pt>
                <c:pt idx="277">
                  <c:v>Manteca</c:v>
                </c:pt>
                <c:pt idx="278">
                  <c:v>Maple Grove</c:v>
                </c:pt>
                <c:pt idx="279">
                  <c:v>Margate</c:v>
                </c:pt>
                <c:pt idx="280">
                  <c:v>Marietta</c:v>
                </c:pt>
                <c:pt idx="281">
                  <c:v>Marion</c:v>
                </c:pt>
                <c:pt idx="282">
                  <c:v>Marlborough</c:v>
                </c:pt>
                <c:pt idx="283">
                  <c:v>Marysville</c:v>
                </c:pt>
                <c:pt idx="284">
                  <c:v>Mason</c:v>
                </c:pt>
                <c:pt idx="285">
                  <c:v>Mcallen</c:v>
                </c:pt>
                <c:pt idx="286">
                  <c:v>Medford</c:v>
                </c:pt>
                <c:pt idx="287">
                  <c:v>Medina</c:v>
                </c:pt>
                <c:pt idx="288">
                  <c:v>Melbourne</c:v>
                </c:pt>
                <c:pt idx="289">
                  <c:v>Memphis</c:v>
                </c:pt>
                <c:pt idx="290">
                  <c:v>Mentor</c:v>
                </c:pt>
                <c:pt idx="291">
                  <c:v>Meriden</c:v>
                </c:pt>
                <c:pt idx="292">
                  <c:v>Meridian</c:v>
                </c:pt>
                <c:pt idx="293">
                  <c:v>Mesa</c:v>
                </c:pt>
                <c:pt idx="294">
                  <c:v>Mesquite</c:v>
                </c:pt>
                <c:pt idx="295">
                  <c:v>Miami</c:v>
                </c:pt>
                <c:pt idx="296">
                  <c:v>Middletown</c:v>
                </c:pt>
                <c:pt idx="297">
                  <c:v>Midland</c:v>
                </c:pt>
                <c:pt idx="298">
                  <c:v>Milford</c:v>
                </c:pt>
                <c:pt idx="299">
                  <c:v>Milwaukee</c:v>
                </c:pt>
                <c:pt idx="300">
                  <c:v>Minneapolis</c:v>
                </c:pt>
                <c:pt idx="301">
                  <c:v>Miramar</c:v>
                </c:pt>
                <c:pt idx="302">
                  <c:v>Mishawaka</c:v>
                </c:pt>
                <c:pt idx="303">
                  <c:v>Mission Viejo</c:v>
                </c:pt>
                <c:pt idx="304">
                  <c:v>Missoula</c:v>
                </c:pt>
                <c:pt idx="305">
                  <c:v>Missouri City</c:v>
                </c:pt>
                <c:pt idx="306">
                  <c:v>Mobile</c:v>
                </c:pt>
                <c:pt idx="307">
                  <c:v>Modesto</c:v>
                </c:pt>
                <c:pt idx="308">
                  <c:v>Monroe</c:v>
                </c:pt>
                <c:pt idx="309">
                  <c:v>Montebello</c:v>
                </c:pt>
                <c:pt idx="310">
                  <c:v>Montgomery</c:v>
                </c:pt>
                <c:pt idx="311">
                  <c:v>Moorhead</c:v>
                </c:pt>
                <c:pt idx="312">
                  <c:v>Moreno Valley</c:v>
                </c:pt>
                <c:pt idx="313">
                  <c:v>Morgan Hill</c:v>
                </c:pt>
                <c:pt idx="314">
                  <c:v>Morristown</c:v>
                </c:pt>
                <c:pt idx="315">
                  <c:v>Mount Pleasant</c:v>
                </c:pt>
                <c:pt idx="316">
                  <c:v>Mount Vernon</c:v>
                </c:pt>
                <c:pt idx="317">
                  <c:v>Murfreesboro</c:v>
                </c:pt>
                <c:pt idx="318">
                  <c:v>Murray</c:v>
                </c:pt>
                <c:pt idx="319">
                  <c:v>Murrieta</c:v>
                </c:pt>
                <c:pt idx="320">
                  <c:v>Muskogee</c:v>
                </c:pt>
                <c:pt idx="321">
                  <c:v>Naperville</c:v>
                </c:pt>
                <c:pt idx="322">
                  <c:v>Nashua</c:v>
                </c:pt>
                <c:pt idx="323">
                  <c:v>Nashville</c:v>
                </c:pt>
                <c:pt idx="324">
                  <c:v>New Albany</c:v>
                </c:pt>
                <c:pt idx="325">
                  <c:v>New Bedford</c:v>
                </c:pt>
                <c:pt idx="326">
                  <c:v>New Brunswick</c:v>
                </c:pt>
                <c:pt idx="327">
                  <c:v>New Castle</c:v>
                </c:pt>
                <c:pt idx="328">
                  <c:v>New Rochelle</c:v>
                </c:pt>
                <c:pt idx="329">
                  <c:v>New York City</c:v>
                </c:pt>
                <c:pt idx="330">
                  <c:v>Newark</c:v>
                </c:pt>
                <c:pt idx="331">
                  <c:v>Newport News</c:v>
                </c:pt>
                <c:pt idx="332">
                  <c:v>Niagara Falls</c:v>
                </c:pt>
                <c:pt idx="333">
                  <c:v>Noblesville</c:v>
                </c:pt>
                <c:pt idx="334">
                  <c:v>Norfolk</c:v>
                </c:pt>
                <c:pt idx="335">
                  <c:v>Normal</c:v>
                </c:pt>
                <c:pt idx="336">
                  <c:v>Norman</c:v>
                </c:pt>
                <c:pt idx="337">
                  <c:v>North Charleston</c:v>
                </c:pt>
                <c:pt idx="338">
                  <c:v>North Las Vegas</c:v>
                </c:pt>
                <c:pt idx="339">
                  <c:v>North Miami</c:v>
                </c:pt>
                <c:pt idx="340">
                  <c:v>Norwich</c:v>
                </c:pt>
                <c:pt idx="341">
                  <c:v>Oak Park</c:v>
                </c:pt>
                <c:pt idx="342">
                  <c:v>Oakland</c:v>
                </c:pt>
                <c:pt idx="343">
                  <c:v>Oceanside</c:v>
                </c:pt>
                <c:pt idx="344">
                  <c:v>Odessa</c:v>
                </c:pt>
                <c:pt idx="345">
                  <c:v>Oklahoma City</c:v>
                </c:pt>
                <c:pt idx="346">
                  <c:v>Olathe</c:v>
                </c:pt>
                <c:pt idx="347">
                  <c:v>Olympia</c:v>
                </c:pt>
                <c:pt idx="348">
                  <c:v>Omaha</c:v>
                </c:pt>
                <c:pt idx="349">
                  <c:v>Ontario</c:v>
                </c:pt>
                <c:pt idx="350">
                  <c:v>Orange</c:v>
                </c:pt>
                <c:pt idx="351">
                  <c:v>Orem</c:v>
                </c:pt>
                <c:pt idx="352">
                  <c:v>Orland Park</c:v>
                </c:pt>
                <c:pt idx="353">
                  <c:v>Orlando</c:v>
                </c:pt>
                <c:pt idx="354">
                  <c:v>Ormond Beach</c:v>
                </c:pt>
                <c:pt idx="355">
                  <c:v>Oswego</c:v>
                </c:pt>
                <c:pt idx="356">
                  <c:v>Overland Park</c:v>
                </c:pt>
                <c:pt idx="357">
                  <c:v>Owensboro</c:v>
                </c:pt>
                <c:pt idx="358">
                  <c:v>Oxnard</c:v>
                </c:pt>
                <c:pt idx="359">
                  <c:v>Palatine</c:v>
                </c:pt>
                <c:pt idx="360">
                  <c:v>Palm Coast</c:v>
                </c:pt>
                <c:pt idx="361">
                  <c:v>Park Ridge</c:v>
                </c:pt>
                <c:pt idx="362">
                  <c:v>Parker</c:v>
                </c:pt>
                <c:pt idx="363">
                  <c:v>Parma</c:v>
                </c:pt>
                <c:pt idx="364">
                  <c:v>Pasadena</c:v>
                </c:pt>
                <c:pt idx="365">
                  <c:v>Pasco</c:v>
                </c:pt>
                <c:pt idx="366">
                  <c:v>Passaic</c:v>
                </c:pt>
                <c:pt idx="367">
                  <c:v>Paterson</c:v>
                </c:pt>
                <c:pt idx="368">
                  <c:v>Pearland</c:v>
                </c:pt>
                <c:pt idx="369">
                  <c:v>Pembroke Pines</c:v>
                </c:pt>
                <c:pt idx="370">
                  <c:v>Pensacola</c:v>
                </c:pt>
                <c:pt idx="371">
                  <c:v>Peoria</c:v>
                </c:pt>
                <c:pt idx="372">
                  <c:v>Perth Amboy</c:v>
                </c:pt>
                <c:pt idx="373">
                  <c:v>Pharr</c:v>
                </c:pt>
                <c:pt idx="374">
                  <c:v>Philadelphia</c:v>
                </c:pt>
                <c:pt idx="375">
                  <c:v>Phoenix</c:v>
                </c:pt>
                <c:pt idx="376">
                  <c:v>Pico Rivera</c:v>
                </c:pt>
                <c:pt idx="377">
                  <c:v>Pine Bluff</c:v>
                </c:pt>
                <c:pt idx="378">
                  <c:v>Plainfield</c:v>
                </c:pt>
                <c:pt idx="379">
                  <c:v>Plano</c:v>
                </c:pt>
                <c:pt idx="380">
                  <c:v>Plantation</c:v>
                </c:pt>
                <c:pt idx="381">
                  <c:v>Pleasant Grove</c:v>
                </c:pt>
                <c:pt idx="382">
                  <c:v>Pocatello</c:v>
                </c:pt>
                <c:pt idx="383">
                  <c:v>Pomona</c:v>
                </c:pt>
                <c:pt idx="384">
                  <c:v>Pompano Beach</c:v>
                </c:pt>
                <c:pt idx="385">
                  <c:v>Port Arthur</c:v>
                </c:pt>
                <c:pt idx="386">
                  <c:v>Port Orange</c:v>
                </c:pt>
                <c:pt idx="387">
                  <c:v>Port Saint Lucie</c:v>
                </c:pt>
                <c:pt idx="388">
                  <c:v>Portage</c:v>
                </c:pt>
                <c:pt idx="389">
                  <c:v>Portland</c:v>
                </c:pt>
                <c:pt idx="390">
                  <c:v>Providence</c:v>
                </c:pt>
                <c:pt idx="391">
                  <c:v>Provo</c:v>
                </c:pt>
                <c:pt idx="392">
                  <c:v>Pueblo</c:v>
                </c:pt>
                <c:pt idx="393">
                  <c:v>Quincy</c:v>
                </c:pt>
                <c:pt idx="394">
                  <c:v>Raleigh</c:v>
                </c:pt>
                <c:pt idx="395">
                  <c:v>Rancho Cucamonga</c:v>
                </c:pt>
                <c:pt idx="396">
                  <c:v>Rapid City</c:v>
                </c:pt>
                <c:pt idx="397">
                  <c:v>Reading</c:v>
                </c:pt>
                <c:pt idx="398">
                  <c:v>Redding</c:v>
                </c:pt>
                <c:pt idx="399">
                  <c:v>Redlands</c:v>
                </c:pt>
                <c:pt idx="400">
                  <c:v>Redmond</c:v>
                </c:pt>
                <c:pt idx="401">
                  <c:v>Redondo Beach</c:v>
                </c:pt>
                <c:pt idx="402">
                  <c:v>Redwood City</c:v>
                </c:pt>
                <c:pt idx="403">
                  <c:v>Reno</c:v>
                </c:pt>
                <c:pt idx="404">
                  <c:v>Renton</c:v>
                </c:pt>
                <c:pt idx="405">
                  <c:v>Revere</c:v>
                </c:pt>
                <c:pt idx="406">
                  <c:v>Richardson</c:v>
                </c:pt>
                <c:pt idx="407">
                  <c:v>Richmond</c:v>
                </c:pt>
                <c:pt idx="408">
                  <c:v>Rio Rancho</c:v>
                </c:pt>
                <c:pt idx="409">
                  <c:v>Riverside</c:v>
                </c:pt>
                <c:pt idx="410">
                  <c:v>Rochester</c:v>
                </c:pt>
                <c:pt idx="411">
                  <c:v>Rochester Hills</c:v>
                </c:pt>
                <c:pt idx="412">
                  <c:v>Rock Hill</c:v>
                </c:pt>
                <c:pt idx="413">
                  <c:v>Rockford</c:v>
                </c:pt>
                <c:pt idx="414">
                  <c:v>Rockville</c:v>
                </c:pt>
                <c:pt idx="415">
                  <c:v>Rogers</c:v>
                </c:pt>
                <c:pt idx="416">
                  <c:v>Rome</c:v>
                </c:pt>
                <c:pt idx="417">
                  <c:v>Romeoville</c:v>
                </c:pt>
                <c:pt idx="418">
                  <c:v>Roseville</c:v>
                </c:pt>
                <c:pt idx="419">
                  <c:v>Roswell</c:v>
                </c:pt>
                <c:pt idx="420">
                  <c:v>Round Rock</c:v>
                </c:pt>
                <c:pt idx="421">
                  <c:v>Royal Oak</c:v>
                </c:pt>
                <c:pt idx="422">
                  <c:v>Sacramento</c:v>
                </c:pt>
                <c:pt idx="423">
                  <c:v>Saginaw</c:v>
                </c:pt>
                <c:pt idx="424">
                  <c:v>Saint Charles</c:v>
                </c:pt>
                <c:pt idx="425">
                  <c:v>Saint Cloud</c:v>
                </c:pt>
                <c:pt idx="426">
                  <c:v>Saint Louis</c:v>
                </c:pt>
                <c:pt idx="427">
                  <c:v>Saint Paul</c:v>
                </c:pt>
                <c:pt idx="428">
                  <c:v>Saint Peters</c:v>
                </c:pt>
                <c:pt idx="429">
                  <c:v>Saint Petersburg</c:v>
                </c:pt>
                <c:pt idx="430">
                  <c:v>Salem</c:v>
                </c:pt>
                <c:pt idx="431">
                  <c:v>Salinas</c:v>
                </c:pt>
                <c:pt idx="432">
                  <c:v>Salt Lake City</c:v>
                </c:pt>
                <c:pt idx="433">
                  <c:v>San Angelo</c:v>
                </c:pt>
                <c:pt idx="434">
                  <c:v>San Antonio</c:v>
                </c:pt>
                <c:pt idx="435">
                  <c:v>San Bernardino</c:v>
                </c:pt>
                <c:pt idx="436">
                  <c:v>San Clemente</c:v>
                </c:pt>
                <c:pt idx="437">
                  <c:v>San Diego</c:v>
                </c:pt>
                <c:pt idx="438">
                  <c:v>San Francisco</c:v>
                </c:pt>
                <c:pt idx="439">
                  <c:v>San Gabriel</c:v>
                </c:pt>
                <c:pt idx="440">
                  <c:v>San Jose</c:v>
                </c:pt>
                <c:pt idx="441">
                  <c:v>San Luis Obispo</c:v>
                </c:pt>
                <c:pt idx="442">
                  <c:v>San Marcos</c:v>
                </c:pt>
                <c:pt idx="443">
                  <c:v>San Mateo</c:v>
                </c:pt>
                <c:pt idx="444">
                  <c:v>Sandy Springs</c:v>
                </c:pt>
                <c:pt idx="445">
                  <c:v>Sanford</c:v>
                </c:pt>
                <c:pt idx="446">
                  <c:v>Santa Ana</c:v>
                </c:pt>
                <c:pt idx="447">
                  <c:v>Santa Barbara</c:v>
                </c:pt>
                <c:pt idx="448">
                  <c:v>Santa Clara</c:v>
                </c:pt>
                <c:pt idx="449">
                  <c:v>Santa Fe</c:v>
                </c:pt>
                <c:pt idx="450">
                  <c:v>Santa Maria</c:v>
                </c:pt>
                <c:pt idx="451">
                  <c:v>Scottsdale</c:v>
                </c:pt>
                <c:pt idx="452">
                  <c:v>Seattle</c:v>
                </c:pt>
                <c:pt idx="453">
                  <c:v>Sheboygan</c:v>
                </c:pt>
                <c:pt idx="454">
                  <c:v>Shelton</c:v>
                </c:pt>
                <c:pt idx="455">
                  <c:v>Sierra Vista</c:v>
                </c:pt>
                <c:pt idx="456">
                  <c:v>Sioux Falls</c:v>
                </c:pt>
                <c:pt idx="457">
                  <c:v>Skokie</c:v>
                </c:pt>
                <c:pt idx="458">
                  <c:v>Smyrna</c:v>
                </c:pt>
                <c:pt idx="459">
                  <c:v>South Bend</c:v>
                </c:pt>
                <c:pt idx="460">
                  <c:v>Southaven</c:v>
                </c:pt>
                <c:pt idx="461">
                  <c:v>Sparks</c:v>
                </c:pt>
                <c:pt idx="462">
                  <c:v>Spokane</c:v>
                </c:pt>
                <c:pt idx="463">
                  <c:v>Springdale</c:v>
                </c:pt>
                <c:pt idx="464">
                  <c:v>Springfield</c:v>
                </c:pt>
                <c:pt idx="465">
                  <c:v>Sterling Heights</c:v>
                </c:pt>
                <c:pt idx="466">
                  <c:v>Stockton</c:v>
                </c:pt>
                <c:pt idx="467">
                  <c:v>Suffolk</c:v>
                </c:pt>
                <c:pt idx="468">
                  <c:v>Summerville</c:v>
                </c:pt>
                <c:pt idx="469">
                  <c:v>Sunnyvale</c:v>
                </c:pt>
                <c:pt idx="470">
                  <c:v>Superior</c:v>
                </c:pt>
                <c:pt idx="471">
                  <c:v>Tallahassee</c:v>
                </c:pt>
                <c:pt idx="472">
                  <c:v>Tamarac</c:v>
                </c:pt>
                <c:pt idx="473">
                  <c:v>Tampa</c:v>
                </c:pt>
                <c:pt idx="474">
                  <c:v>Taylor</c:v>
                </c:pt>
                <c:pt idx="475">
                  <c:v>Temecula</c:v>
                </c:pt>
                <c:pt idx="476">
                  <c:v>Tempe</c:v>
                </c:pt>
                <c:pt idx="477">
                  <c:v>Texarkana</c:v>
                </c:pt>
                <c:pt idx="478">
                  <c:v>Texas City</c:v>
                </c:pt>
                <c:pt idx="479">
                  <c:v>The Colony</c:v>
                </c:pt>
                <c:pt idx="480">
                  <c:v>Thomasville</c:v>
                </c:pt>
                <c:pt idx="481">
                  <c:v>Thornton</c:v>
                </c:pt>
                <c:pt idx="482">
                  <c:v>Thousand Oaks</c:v>
                </c:pt>
                <c:pt idx="483">
                  <c:v>Tigard</c:v>
                </c:pt>
                <c:pt idx="484">
                  <c:v>Tinley Park</c:v>
                </c:pt>
                <c:pt idx="485">
                  <c:v>Toledo</c:v>
                </c:pt>
                <c:pt idx="486">
                  <c:v>Torrance</c:v>
                </c:pt>
                <c:pt idx="487">
                  <c:v>Trenton</c:v>
                </c:pt>
                <c:pt idx="488">
                  <c:v>Troy</c:v>
                </c:pt>
                <c:pt idx="489">
                  <c:v>Tucson</c:v>
                </c:pt>
                <c:pt idx="490">
                  <c:v>Tulsa</c:v>
                </c:pt>
                <c:pt idx="491">
                  <c:v>Tuscaloosa</c:v>
                </c:pt>
                <c:pt idx="492">
                  <c:v>Twin Falls</c:v>
                </c:pt>
                <c:pt idx="493">
                  <c:v>Tyler</c:v>
                </c:pt>
                <c:pt idx="494">
                  <c:v>Urbandale</c:v>
                </c:pt>
                <c:pt idx="495">
                  <c:v>Utica</c:v>
                </c:pt>
                <c:pt idx="496">
                  <c:v>Vacaville</c:v>
                </c:pt>
                <c:pt idx="497">
                  <c:v>Vallejo</c:v>
                </c:pt>
                <c:pt idx="498">
                  <c:v>Vancouver</c:v>
                </c:pt>
                <c:pt idx="499">
                  <c:v>Vineland</c:v>
                </c:pt>
                <c:pt idx="500">
                  <c:v>Virginia Beach</c:v>
                </c:pt>
                <c:pt idx="501">
                  <c:v>Visalia</c:v>
                </c:pt>
                <c:pt idx="502">
                  <c:v>Waco</c:v>
                </c:pt>
                <c:pt idx="503">
                  <c:v>Warner Robins</c:v>
                </c:pt>
                <c:pt idx="504">
                  <c:v>Warwick</c:v>
                </c:pt>
                <c:pt idx="505">
                  <c:v>Washington</c:v>
                </c:pt>
                <c:pt idx="506">
                  <c:v>Waterbury</c:v>
                </c:pt>
                <c:pt idx="507">
                  <c:v>Waterloo</c:v>
                </c:pt>
                <c:pt idx="508">
                  <c:v>Watertown</c:v>
                </c:pt>
                <c:pt idx="509">
                  <c:v>Waukesha</c:v>
                </c:pt>
                <c:pt idx="510">
                  <c:v>Wausau</c:v>
                </c:pt>
                <c:pt idx="511">
                  <c:v>Waynesboro</c:v>
                </c:pt>
                <c:pt idx="512">
                  <c:v>West Allis</c:v>
                </c:pt>
                <c:pt idx="513">
                  <c:v>West Jordan</c:v>
                </c:pt>
                <c:pt idx="514">
                  <c:v>West Palm Beach</c:v>
                </c:pt>
                <c:pt idx="515">
                  <c:v>Westfield</c:v>
                </c:pt>
                <c:pt idx="516">
                  <c:v>Westland</c:v>
                </c:pt>
                <c:pt idx="517">
                  <c:v>Westminster</c:v>
                </c:pt>
                <c:pt idx="518">
                  <c:v>Wheeling</c:v>
                </c:pt>
                <c:pt idx="519">
                  <c:v>Whittier</c:v>
                </c:pt>
                <c:pt idx="520">
                  <c:v>Wichita</c:v>
                </c:pt>
                <c:pt idx="521">
                  <c:v>Wilmington</c:v>
                </c:pt>
                <c:pt idx="522">
                  <c:v>Wilson</c:v>
                </c:pt>
                <c:pt idx="523">
                  <c:v>Woodbury</c:v>
                </c:pt>
                <c:pt idx="524">
                  <c:v>Woodland</c:v>
                </c:pt>
                <c:pt idx="525">
                  <c:v>Woodstock</c:v>
                </c:pt>
                <c:pt idx="526">
                  <c:v>Woonsocket</c:v>
                </c:pt>
                <c:pt idx="527">
                  <c:v>Yonkers</c:v>
                </c:pt>
                <c:pt idx="528">
                  <c:v>York</c:v>
                </c:pt>
                <c:pt idx="529">
                  <c:v>Yucaipa</c:v>
                </c:pt>
                <c:pt idx="530">
                  <c:v>Yuma</c:v>
                </c:pt>
              </c:strCache>
            </c:strRef>
          </c:cat>
          <c:val>
            <c:numRef>
              <c:f>Sheet2!$B$4:$B$535</c:f>
              <c:numCache>
                <c:formatCode>General</c:formatCode>
                <c:ptCount val="531"/>
                <c:pt idx="0">
                  <c:v>25.5</c:v>
                </c:pt>
                <c:pt idx="1">
                  <c:v>1.3919999999999999</c:v>
                </c:pt>
                <c:pt idx="2">
                  <c:v>2729.9860000000003</c:v>
                </c:pt>
                <c:pt idx="3">
                  <c:v>2220.16</c:v>
                </c:pt>
                <c:pt idx="4">
                  <c:v>5519.5700000000006</c:v>
                </c:pt>
                <c:pt idx="5">
                  <c:v>290.20599999999996</c:v>
                </c:pt>
                <c:pt idx="6">
                  <c:v>853.25199999999995</c:v>
                </c:pt>
                <c:pt idx="7">
                  <c:v>20.451000000000001</c:v>
                </c:pt>
                <c:pt idx="8">
                  <c:v>3773.0628000000002</c:v>
                </c:pt>
                <c:pt idx="9">
                  <c:v>7986.8700000000008</c:v>
                </c:pt>
                <c:pt idx="10">
                  <c:v>435.84999999999997</c:v>
                </c:pt>
                <c:pt idx="11">
                  <c:v>889.27300000000002</c:v>
                </c:pt>
                <c:pt idx="12">
                  <c:v>19.440000000000001</c:v>
                </c:pt>
                <c:pt idx="13">
                  <c:v>904.55399999999997</c:v>
                </c:pt>
                <c:pt idx="14">
                  <c:v>2053.0210000000002</c:v>
                </c:pt>
                <c:pt idx="15">
                  <c:v>1671.31</c:v>
                </c:pt>
                <c:pt idx="16">
                  <c:v>20214.532000000003</c:v>
                </c:pt>
                <c:pt idx="17">
                  <c:v>14.112</c:v>
                </c:pt>
                <c:pt idx="18">
                  <c:v>503.4</c:v>
                </c:pt>
                <c:pt idx="19">
                  <c:v>1475.3760000000002</c:v>
                </c:pt>
                <c:pt idx="20">
                  <c:v>1720.81</c:v>
                </c:pt>
                <c:pt idx="21">
                  <c:v>17197.84</c:v>
                </c:pt>
                <c:pt idx="22">
                  <c:v>23.36</c:v>
                </c:pt>
                <c:pt idx="23">
                  <c:v>3155.1680000000001</c:v>
                </c:pt>
                <c:pt idx="24">
                  <c:v>11656.477999999996</c:v>
                </c:pt>
                <c:pt idx="25">
                  <c:v>6057.9820000000009</c:v>
                </c:pt>
                <c:pt idx="26">
                  <c:v>946.80799999999999</c:v>
                </c:pt>
                <c:pt idx="27">
                  <c:v>1377.29</c:v>
                </c:pt>
                <c:pt idx="28">
                  <c:v>6156.8419999999996</c:v>
                </c:pt>
                <c:pt idx="29">
                  <c:v>1164.45</c:v>
                </c:pt>
                <c:pt idx="30">
                  <c:v>88.96</c:v>
                </c:pt>
                <c:pt idx="31">
                  <c:v>183.4</c:v>
                </c:pt>
                <c:pt idx="32">
                  <c:v>10.368</c:v>
                </c:pt>
                <c:pt idx="33">
                  <c:v>472.11600000000004</c:v>
                </c:pt>
                <c:pt idx="34">
                  <c:v>226.25600000000003</c:v>
                </c:pt>
                <c:pt idx="35">
                  <c:v>1891.6000000000001</c:v>
                </c:pt>
                <c:pt idx="36">
                  <c:v>103.622</c:v>
                </c:pt>
                <c:pt idx="37">
                  <c:v>3790.24</c:v>
                </c:pt>
                <c:pt idx="38">
                  <c:v>1689.634</c:v>
                </c:pt>
                <c:pt idx="39">
                  <c:v>2583.1900000000005</c:v>
                </c:pt>
                <c:pt idx="40">
                  <c:v>8.2880000000000003</c:v>
                </c:pt>
                <c:pt idx="41">
                  <c:v>1567.74</c:v>
                </c:pt>
                <c:pt idx="42">
                  <c:v>63.007999999999996</c:v>
                </c:pt>
                <c:pt idx="43">
                  <c:v>1094.4699999999998</c:v>
                </c:pt>
                <c:pt idx="44">
                  <c:v>218.30799999999999</c:v>
                </c:pt>
                <c:pt idx="45">
                  <c:v>1417.18</c:v>
                </c:pt>
                <c:pt idx="46">
                  <c:v>2077.375</c:v>
                </c:pt>
                <c:pt idx="47">
                  <c:v>469.58500000000009</c:v>
                </c:pt>
                <c:pt idx="48">
                  <c:v>43.66</c:v>
                </c:pt>
                <c:pt idx="49">
                  <c:v>5090.1139999999987</c:v>
                </c:pt>
                <c:pt idx="50">
                  <c:v>52.410000000000004</c:v>
                </c:pt>
                <c:pt idx="51">
                  <c:v>1251.1819999999998</c:v>
                </c:pt>
                <c:pt idx="52">
                  <c:v>2439.5300000000002</c:v>
                </c:pt>
                <c:pt idx="53">
                  <c:v>793.50400000000002</c:v>
                </c:pt>
                <c:pt idx="54">
                  <c:v>1292.2267999999999</c:v>
                </c:pt>
                <c:pt idx="55">
                  <c:v>616.65599999999995</c:v>
                </c:pt>
                <c:pt idx="56">
                  <c:v>9063.4959999999992</c:v>
                </c:pt>
                <c:pt idx="57">
                  <c:v>831.399</c:v>
                </c:pt>
                <c:pt idx="58">
                  <c:v>22.288</c:v>
                </c:pt>
                <c:pt idx="59">
                  <c:v>3247.1580000000004</c:v>
                </c:pt>
                <c:pt idx="60">
                  <c:v>21668.081999999995</c:v>
                </c:pt>
                <c:pt idx="61">
                  <c:v>455.63200000000001</c:v>
                </c:pt>
                <c:pt idx="62">
                  <c:v>1467.5174999999999</c:v>
                </c:pt>
                <c:pt idx="63">
                  <c:v>502.09</c:v>
                </c:pt>
                <c:pt idx="64">
                  <c:v>818.13</c:v>
                </c:pt>
                <c:pt idx="65">
                  <c:v>419.34</c:v>
                </c:pt>
                <c:pt idx="66">
                  <c:v>1305.81</c:v>
                </c:pt>
                <c:pt idx="67">
                  <c:v>2200.6459999999997</c:v>
                </c:pt>
                <c:pt idx="68">
                  <c:v>505.20800000000003</c:v>
                </c:pt>
                <c:pt idx="69">
                  <c:v>122.376</c:v>
                </c:pt>
                <c:pt idx="70">
                  <c:v>278.39999999999998</c:v>
                </c:pt>
                <c:pt idx="71">
                  <c:v>151.96</c:v>
                </c:pt>
                <c:pt idx="72">
                  <c:v>1076.7470000000001</c:v>
                </c:pt>
                <c:pt idx="73">
                  <c:v>14.016</c:v>
                </c:pt>
                <c:pt idx="74">
                  <c:v>13693.339000000002</c:v>
                </c:pt>
                <c:pt idx="75">
                  <c:v>102.60999999999999</c:v>
                </c:pt>
                <c:pt idx="76">
                  <c:v>988.803</c:v>
                </c:pt>
                <c:pt idx="77">
                  <c:v>5996.72</c:v>
                </c:pt>
                <c:pt idx="78">
                  <c:v>1968.4789999999998</c:v>
                </c:pt>
                <c:pt idx="79">
                  <c:v>1603.136</c:v>
                </c:pt>
                <c:pt idx="80">
                  <c:v>48539.541000000034</c:v>
                </c:pt>
                <c:pt idx="81">
                  <c:v>2050.1780000000003</c:v>
                </c:pt>
                <c:pt idx="82">
                  <c:v>1041.6199999999999</c:v>
                </c:pt>
                <c:pt idx="83">
                  <c:v>1611.9760000000001</c:v>
                </c:pt>
                <c:pt idx="84">
                  <c:v>129.38999999999999</c:v>
                </c:pt>
                <c:pt idx="85">
                  <c:v>2217.7299999999996</c:v>
                </c:pt>
                <c:pt idx="86">
                  <c:v>6346.1849999999995</c:v>
                </c:pt>
                <c:pt idx="87">
                  <c:v>336.82</c:v>
                </c:pt>
                <c:pt idx="88">
                  <c:v>5514.2510000000002</c:v>
                </c:pt>
                <c:pt idx="89">
                  <c:v>111.42</c:v>
                </c:pt>
                <c:pt idx="90">
                  <c:v>163.55000000000001</c:v>
                </c:pt>
                <c:pt idx="91">
                  <c:v>291.04200000000003</c:v>
                </c:pt>
                <c:pt idx="92">
                  <c:v>3694.0089999999996</c:v>
                </c:pt>
                <c:pt idx="93">
                  <c:v>25283.324000000001</c:v>
                </c:pt>
                <c:pt idx="94">
                  <c:v>38706.242999999995</c:v>
                </c:pt>
                <c:pt idx="95">
                  <c:v>146.352</c:v>
                </c:pt>
                <c:pt idx="96">
                  <c:v>10542.402000000002</c:v>
                </c:pt>
                <c:pt idx="97">
                  <c:v>111.672</c:v>
                </c:pt>
                <c:pt idx="98">
                  <c:v>301.95999999999998</c:v>
                </c:pt>
                <c:pt idx="99">
                  <c:v>503.13</c:v>
                </c:pt>
                <c:pt idx="100">
                  <c:v>135.93600000000001</c:v>
                </c:pt>
                <c:pt idx="101">
                  <c:v>64.248000000000005</c:v>
                </c:pt>
                <c:pt idx="102">
                  <c:v>824.99199999999996</c:v>
                </c:pt>
                <c:pt idx="103">
                  <c:v>220.54400000000001</c:v>
                </c:pt>
                <c:pt idx="104">
                  <c:v>1497.6699999999998</c:v>
                </c:pt>
                <c:pt idx="105">
                  <c:v>144.35999999999999</c:v>
                </c:pt>
                <c:pt idx="106">
                  <c:v>413.67999999999995</c:v>
                </c:pt>
                <c:pt idx="107">
                  <c:v>4024.9159999999997</c:v>
                </c:pt>
                <c:pt idx="108">
                  <c:v>29.093999999999998</c:v>
                </c:pt>
                <c:pt idx="109">
                  <c:v>20131.932199999992</c:v>
                </c:pt>
                <c:pt idx="110">
                  <c:v>27.46</c:v>
                </c:pt>
                <c:pt idx="111">
                  <c:v>1202.2540000000001</c:v>
                </c:pt>
                <c:pt idx="112">
                  <c:v>32.4</c:v>
                </c:pt>
                <c:pt idx="113">
                  <c:v>272.33150000000001</c:v>
                </c:pt>
                <c:pt idx="114">
                  <c:v>1603.31</c:v>
                </c:pt>
                <c:pt idx="115">
                  <c:v>1051.57</c:v>
                </c:pt>
                <c:pt idx="116">
                  <c:v>6544.2930000000006</c:v>
                </c:pt>
                <c:pt idx="117">
                  <c:v>6.9240000000000004</c:v>
                </c:pt>
                <c:pt idx="118">
                  <c:v>242.536</c:v>
                </c:pt>
                <c:pt idx="119">
                  <c:v>893.2399999999999</c:v>
                </c:pt>
                <c:pt idx="120">
                  <c:v>12198.793000000001</c:v>
                </c:pt>
                <c:pt idx="121">
                  <c:v>5463.2780000000002</c:v>
                </c:pt>
                <c:pt idx="122">
                  <c:v>1493.212</c:v>
                </c:pt>
                <c:pt idx="123">
                  <c:v>42446.944000000018</c:v>
                </c:pt>
                <c:pt idx="124">
                  <c:v>4878.0739999999996</c:v>
                </c:pt>
                <c:pt idx="125">
                  <c:v>263.64999999999998</c:v>
                </c:pt>
                <c:pt idx="126">
                  <c:v>2401.16</c:v>
                </c:pt>
                <c:pt idx="127">
                  <c:v>1687.3</c:v>
                </c:pt>
                <c:pt idx="128">
                  <c:v>879.96</c:v>
                </c:pt>
                <c:pt idx="129">
                  <c:v>214.28</c:v>
                </c:pt>
                <c:pt idx="130">
                  <c:v>377.27</c:v>
                </c:pt>
                <c:pt idx="131">
                  <c:v>268.39999999999998</c:v>
                </c:pt>
                <c:pt idx="132">
                  <c:v>1645.65</c:v>
                </c:pt>
                <c:pt idx="133">
                  <c:v>88.27600000000001</c:v>
                </c:pt>
                <c:pt idx="134">
                  <c:v>959.55</c:v>
                </c:pt>
                <c:pt idx="135">
                  <c:v>2523.6920000000005</c:v>
                </c:pt>
                <c:pt idx="136">
                  <c:v>865.61599999999999</c:v>
                </c:pt>
                <c:pt idx="137">
                  <c:v>3546.0639999999994</c:v>
                </c:pt>
                <c:pt idx="138">
                  <c:v>171.43</c:v>
                </c:pt>
                <c:pt idx="139">
                  <c:v>891.62799999999993</c:v>
                </c:pt>
                <c:pt idx="140">
                  <c:v>1.8240000000000001</c:v>
                </c:pt>
                <c:pt idx="141">
                  <c:v>591.98099999999999</c:v>
                </c:pt>
                <c:pt idx="142">
                  <c:v>124.056</c:v>
                </c:pt>
                <c:pt idx="143">
                  <c:v>94.548000000000002</c:v>
                </c:pt>
                <c:pt idx="144">
                  <c:v>1465.0319999999999</c:v>
                </c:pt>
                <c:pt idx="145">
                  <c:v>1753.799</c:v>
                </c:pt>
                <c:pt idx="146">
                  <c:v>5665.7339999999995</c:v>
                </c:pt>
                <c:pt idx="147">
                  <c:v>9483.858000000002</c:v>
                </c:pt>
                <c:pt idx="148">
                  <c:v>919.91</c:v>
                </c:pt>
                <c:pt idx="149">
                  <c:v>718.72</c:v>
                </c:pt>
                <c:pt idx="150">
                  <c:v>6925.9260000000022</c:v>
                </c:pt>
                <c:pt idx="151">
                  <c:v>7621.7200000000012</c:v>
                </c:pt>
                <c:pt idx="152">
                  <c:v>935.25199999999995</c:v>
                </c:pt>
                <c:pt idx="153">
                  <c:v>4929.5325000000012</c:v>
                </c:pt>
                <c:pt idx="154">
                  <c:v>6602.7064</c:v>
                </c:pt>
                <c:pt idx="155">
                  <c:v>97.632000000000005</c:v>
                </c:pt>
                <c:pt idx="156">
                  <c:v>11257.037000000002</c:v>
                </c:pt>
                <c:pt idx="157">
                  <c:v>739.15</c:v>
                </c:pt>
                <c:pt idx="158">
                  <c:v>1119.01</c:v>
                </c:pt>
                <c:pt idx="159">
                  <c:v>7888.5284999999985</c:v>
                </c:pt>
                <c:pt idx="160">
                  <c:v>57.503999999999998</c:v>
                </c:pt>
                <c:pt idx="161">
                  <c:v>405.91999999999996</c:v>
                </c:pt>
                <c:pt idx="162">
                  <c:v>312.38000000000005</c:v>
                </c:pt>
                <c:pt idx="163">
                  <c:v>67.703999999999994</c:v>
                </c:pt>
                <c:pt idx="164">
                  <c:v>895.06</c:v>
                </c:pt>
                <c:pt idx="165">
                  <c:v>1786.4200000000003</c:v>
                </c:pt>
                <c:pt idx="166">
                  <c:v>4172.3820000000005</c:v>
                </c:pt>
                <c:pt idx="167">
                  <c:v>164.34</c:v>
                </c:pt>
                <c:pt idx="168">
                  <c:v>2917.8649999999998</c:v>
                </c:pt>
                <c:pt idx="169">
                  <c:v>158.376</c:v>
                </c:pt>
                <c:pt idx="170">
                  <c:v>34.944000000000003</c:v>
                </c:pt>
                <c:pt idx="171">
                  <c:v>15.96</c:v>
                </c:pt>
                <c:pt idx="172">
                  <c:v>1012.486</c:v>
                </c:pt>
                <c:pt idx="173">
                  <c:v>526.13</c:v>
                </c:pt>
                <c:pt idx="174">
                  <c:v>41.527999999999999</c:v>
                </c:pt>
                <c:pt idx="175">
                  <c:v>4605.5799999999981</c:v>
                </c:pt>
                <c:pt idx="176">
                  <c:v>30.351999999999997</c:v>
                </c:pt>
                <c:pt idx="177">
                  <c:v>527.32000000000005</c:v>
                </c:pt>
                <c:pt idx="178">
                  <c:v>2406.7799999999997</c:v>
                </c:pt>
                <c:pt idx="179">
                  <c:v>2117.83</c:v>
                </c:pt>
                <c:pt idx="180">
                  <c:v>1665.0500000000002</c:v>
                </c:pt>
                <c:pt idx="181">
                  <c:v>2133.424</c:v>
                </c:pt>
                <c:pt idx="182">
                  <c:v>123.58799999999999</c:v>
                </c:pt>
                <c:pt idx="183">
                  <c:v>166.5</c:v>
                </c:pt>
                <c:pt idx="184">
                  <c:v>1456.16</c:v>
                </c:pt>
                <c:pt idx="185">
                  <c:v>43.8</c:v>
                </c:pt>
                <c:pt idx="186">
                  <c:v>269.32800000000003</c:v>
                </c:pt>
                <c:pt idx="187">
                  <c:v>328.22399999999999</c:v>
                </c:pt>
                <c:pt idx="188">
                  <c:v>2722.26</c:v>
                </c:pt>
                <c:pt idx="189">
                  <c:v>471.404</c:v>
                </c:pt>
                <c:pt idx="190">
                  <c:v>4388.71</c:v>
                </c:pt>
                <c:pt idx="191">
                  <c:v>1722.8400000000001</c:v>
                </c:pt>
                <c:pt idx="192">
                  <c:v>443.84</c:v>
                </c:pt>
                <c:pt idx="193">
                  <c:v>2589.5859999999998</c:v>
                </c:pt>
                <c:pt idx="194">
                  <c:v>17549.067999999996</c:v>
                </c:pt>
                <c:pt idx="195">
                  <c:v>319.53800000000001</c:v>
                </c:pt>
                <c:pt idx="196">
                  <c:v>1213.1714999999999</c:v>
                </c:pt>
                <c:pt idx="197">
                  <c:v>2338.9489999999996</c:v>
                </c:pt>
                <c:pt idx="198">
                  <c:v>40.764000000000003</c:v>
                </c:pt>
                <c:pt idx="199">
                  <c:v>2035.096</c:v>
                </c:pt>
                <c:pt idx="200">
                  <c:v>87.837999999999994</c:v>
                </c:pt>
                <c:pt idx="201">
                  <c:v>137.86000000000001</c:v>
                </c:pt>
                <c:pt idx="202">
                  <c:v>1070.4739999999999</c:v>
                </c:pt>
                <c:pt idx="203">
                  <c:v>301.95999999999998</c:v>
                </c:pt>
                <c:pt idx="204">
                  <c:v>132.55199999999999</c:v>
                </c:pt>
                <c:pt idx="205">
                  <c:v>525.85</c:v>
                </c:pt>
                <c:pt idx="206">
                  <c:v>245.82999999999998</c:v>
                </c:pt>
                <c:pt idx="207">
                  <c:v>64504.760399999941</c:v>
                </c:pt>
                <c:pt idx="208">
                  <c:v>2527.8200000000002</c:v>
                </c:pt>
                <c:pt idx="209">
                  <c:v>9194.9867999999988</c:v>
                </c:pt>
                <c:pt idx="210">
                  <c:v>2417.37</c:v>
                </c:pt>
                <c:pt idx="211">
                  <c:v>9306.4199999999983</c:v>
                </c:pt>
                <c:pt idx="212">
                  <c:v>3479.3280000000004</c:v>
                </c:pt>
                <c:pt idx="213">
                  <c:v>9.99</c:v>
                </c:pt>
                <c:pt idx="214">
                  <c:v>605.5</c:v>
                </c:pt>
                <c:pt idx="215">
                  <c:v>24963.857999999997</c:v>
                </c:pt>
                <c:pt idx="216">
                  <c:v>44713.182999999997</c:v>
                </c:pt>
                <c:pt idx="217">
                  <c:v>4708.79</c:v>
                </c:pt>
                <c:pt idx="218">
                  <c:v>86.62</c:v>
                </c:pt>
                <c:pt idx="219">
                  <c:v>765.84800000000018</c:v>
                </c:pt>
                <c:pt idx="220">
                  <c:v>2915.32</c:v>
                </c:pt>
                <c:pt idx="221">
                  <c:v>2.0640000000000001</c:v>
                </c:pt>
                <c:pt idx="222">
                  <c:v>6</c:v>
                </c:pt>
                <c:pt idx="223">
                  <c:v>89.320000000000007</c:v>
                </c:pt>
                <c:pt idx="224">
                  <c:v>3906.73</c:v>
                </c:pt>
                <c:pt idx="225">
                  <c:v>1697.5560000000003</c:v>
                </c:pt>
                <c:pt idx="226">
                  <c:v>241.34</c:v>
                </c:pt>
                <c:pt idx="227">
                  <c:v>751.98400000000004</c:v>
                </c:pt>
                <c:pt idx="228">
                  <c:v>3928.1660000000011</c:v>
                </c:pt>
                <c:pt idx="229">
                  <c:v>830.41</c:v>
                </c:pt>
                <c:pt idx="230">
                  <c:v>367.53000000000003</c:v>
                </c:pt>
                <c:pt idx="231">
                  <c:v>1051.7320000000002</c:v>
                </c:pt>
                <c:pt idx="232">
                  <c:v>46.32</c:v>
                </c:pt>
                <c:pt idx="233">
                  <c:v>25036.199999999997</c:v>
                </c:pt>
                <c:pt idx="234">
                  <c:v>290.983</c:v>
                </c:pt>
                <c:pt idx="235">
                  <c:v>547.41</c:v>
                </c:pt>
                <c:pt idx="236">
                  <c:v>283.92</c:v>
                </c:pt>
                <c:pt idx="237">
                  <c:v>1625.5359999999998</c:v>
                </c:pt>
                <c:pt idx="238">
                  <c:v>5606.8864999999987</c:v>
                </c:pt>
                <c:pt idx="239">
                  <c:v>4260.95</c:v>
                </c:pt>
                <c:pt idx="240">
                  <c:v>18192.046999999995</c:v>
                </c:pt>
                <c:pt idx="241">
                  <c:v>9891.4640000000018</c:v>
                </c:pt>
                <c:pt idx="242">
                  <c:v>1610.2860000000003</c:v>
                </c:pt>
                <c:pt idx="243">
                  <c:v>1024.3399999999999</c:v>
                </c:pt>
                <c:pt idx="244">
                  <c:v>98.77</c:v>
                </c:pt>
                <c:pt idx="245">
                  <c:v>1834.02</c:v>
                </c:pt>
                <c:pt idx="246">
                  <c:v>152.59</c:v>
                </c:pt>
                <c:pt idx="247">
                  <c:v>7654.1919999999991</c:v>
                </c:pt>
                <c:pt idx="248">
                  <c:v>1057.4899999999998</c:v>
                </c:pt>
                <c:pt idx="249">
                  <c:v>4.96</c:v>
                </c:pt>
                <c:pt idx="250">
                  <c:v>875.36800000000005</c:v>
                </c:pt>
                <c:pt idx="251">
                  <c:v>488.89600000000002</c:v>
                </c:pt>
                <c:pt idx="252">
                  <c:v>1516.7260000000001</c:v>
                </c:pt>
                <c:pt idx="253">
                  <c:v>217.49</c:v>
                </c:pt>
                <c:pt idx="254">
                  <c:v>115.664</c:v>
                </c:pt>
                <c:pt idx="255">
                  <c:v>387.60199999999998</c:v>
                </c:pt>
                <c:pt idx="256">
                  <c:v>115.36</c:v>
                </c:pt>
                <c:pt idx="257">
                  <c:v>55.48</c:v>
                </c:pt>
                <c:pt idx="258">
                  <c:v>3560.35</c:v>
                </c:pt>
                <c:pt idx="259">
                  <c:v>72.293999999999997</c:v>
                </c:pt>
                <c:pt idx="260">
                  <c:v>136.97999999999999</c:v>
                </c:pt>
                <c:pt idx="261">
                  <c:v>280.27600000000001</c:v>
                </c:pt>
                <c:pt idx="262">
                  <c:v>13455.03</c:v>
                </c:pt>
                <c:pt idx="263">
                  <c:v>915.08800000000008</c:v>
                </c:pt>
                <c:pt idx="264">
                  <c:v>119.21000000000001</c:v>
                </c:pt>
                <c:pt idx="265">
                  <c:v>2015.1109999999999</c:v>
                </c:pt>
                <c:pt idx="266">
                  <c:v>175851.34099999999</c:v>
                </c:pt>
                <c:pt idx="267">
                  <c:v>12345.805999999999</c:v>
                </c:pt>
                <c:pt idx="268">
                  <c:v>20.964000000000002</c:v>
                </c:pt>
                <c:pt idx="269">
                  <c:v>4837.93</c:v>
                </c:pt>
                <c:pt idx="270">
                  <c:v>592.56400000000008</c:v>
                </c:pt>
                <c:pt idx="271">
                  <c:v>364.01000000000005</c:v>
                </c:pt>
                <c:pt idx="272">
                  <c:v>5346.7900000000018</c:v>
                </c:pt>
                <c:pt idx="273">
                  <c:v>228.38</c:v>
                </c:pt>
                <c:pt idx="274">
                  <c:v>2126.2799999999997</c:v>
                </c:pt>
                <c:pt idx="275">
                  <c:v>273.95999999999998</c:v>
                </c:pt>
                <c:pt idx="276">
                  <c:v>558.87699999999995</c:v>
                </c:pt>
                <c:pt idx="277">
                  <c:v>452.18200000000002</c:v>
                </c:pt>
                <c:pt idx="278">
                  <c:v>882.87</c:v>
                </c:pt>
                <c:pt idx="279">
                  <c:v>15.552</c:v>
                </c:pt>
                <c:pt idx="280">
                  <c:v>2938.62</c:v>
                </c:pt>
                <c:pt idx="281">
                  <c:v>3369.3459999999995</c:v>
                </c:pt>
                <c:pt idx="282">
                  <c:v>206.64</c:v>
                </c:pt>
                <c:pt idx="283">
                  <c:v>102.18</c:v>
                </c:pt>
                <c:pt idx="284">
                  <c:v>94.263999999999996</c:v>
                </c:pt>
                <c:pt idx="285">
                  <c:v>866.71599999999989</c:v>
                </c:pt>
                <c:pt idx="286">
                  <c:v>90.218000000000004</c:v>
                </c:pt>
                <c:pt idx="287">
                  <c:v>2477.7220000000002</c:v>
                </c:pt>
                <c:pt idx="288">
                  <c:v>95.616</c:v>
                </c:pt>
                <c:pt idx="289">
                  <c:v>5942.3410000000003</c:v>
                </c:pt>
                <c:pt idx="290">
                  <c:v>693.13000000000011</c:v>
                </c:pt>
                <c:pt idx="291">
                  <c:v>1550.68</c:v>
                </c:pt>
                <c:pt idx="292">
                  <c:v>329.05200000000002</c:v>
                </c:pt>
                <c:pt idx="293">
                  <c:v>4037.7400000000011</c:v>
                </c:pt>
                <c:pt idx="294">
                  <c:v>52.147999999999996</c:v>
                </c:pt>
                <c:pt idx="295">
                  <c:v>8673.0744999999952</c:v>
                </c:pt>
                <c:pt idx="296">
                  <c:v>1154.6099999999997</c:v>
                </c:pt>
                <c:pt idx="297">
                  <c:v>5291.5119999999997</c:v>
                </c:pt>
                <c:pt idx="298">
                  <c:v>961.74000000000012</c:v>
                </c:pt>
                <c:pt idx="299">
                  <c:v>11410.220000000001</c:v>
                </c:pt>
                <c:pt idx="300">
                  <c:v>16870.54</c:v>
                </c:pt>
                <c:pt idx="301">
                  <c:v>1531.192</c:v>
                </c:pt>
                <c:pt idx="302">
                  <c:v>776.24</c:v>
                </c:pt>
                <c:pt idx="303">
                  <c:v>775.98599999999999</c:v>
                </c:pt>
                <c:pt idx="304">
                  <c:v>487.98399999999998</c:v>
                </c:pt>
                <c:pt idx="305">
                  <c:v>6.37</c:v>
                </c:pt>
                <c:pt idx="306">
                  <c:v>5462.99</c:v>
                </c:pt>
                <c:pt idx="307">
                  <c:v>326.14999999999998</c:v>
                </c:pt>
                <c:pt idx="308">
                  <c:v>2970.4339999999997</c:v>
                </c:pt>
                <c:pt idx="309">
                  <c:v>27.88</c:v>
                </c:pt>
                <c:pt idx="310">
                  <c:v>3722.73</c:v>
                </c:pt>
                <c:pt idx="311">
                  <c:v>543.86</c:v>
                </c:pt>
                <c:pt idx="312">
                  <c:v>1262.4659999999999</c:v>
                </c:pt>
                <c:pt idx="313">
                  <c:v>545.01</c:v>
                </c:pt>
                <c:pt idx="314">
                  <c:v>5033.0999999999995</c:v>
                </c:pt>
                <c:pt idx="315">
                  <c:v>563.08000000000004</c:v>
                </c:pt>
                <c:pt idx="316">
                  <c:v>2119.6320000000001</c:v>
                </c:pt>
                <c:pt idx="317">
                  <c:v>337.33299999999997</c:v>
                </c:pt>
                <c:pt idx="318">
                  <c:v>410.93799999999999</c:v>
                </c:pt>
                <c:pt idx="319">
                  <c:v>484.65</c:v>
                </c:pt>
                <c:pt idx="320">
                  <c:v>1721.7</c:v>
                </c:pt>
                <c:pt idx="321">
                  <c:v>1288.3029999999999</c:v>
                </c:pt>
                <c:pt idx="322">
                  <c:v>35.94</c:v>
                </c:pt>
                <c:pt idx="323">
                  <c:v>6070.8630000000003</c:v>
                </c:pt>
                <c:pt idx="324">
                  <c:v>209.55</c:v>
                </c:pt>
                <c:pt idx="325">
                  <c:v>235.97000000000003</c:v>
                </c:pt>
                <c:pt idx="326">
                  <c:v>14.77</c:v>
                </c:pt>
                <c:pt idx="327">
                  <c:v>84.61</c:v>
                </c:pt>
                <c:pt idx="328">
                  <c:v>1255.2280000000001</c:v>
                </c:pt>
                <c:pt idx="329">
                  <c:v>256368.16099999999</c:v>
                </c:pt>
                <c:pt idx="330">
                  <c:v>28576.118999999995</c:v>
                </c:pt>
                <c:pt idx="331">
                  <c:v>3321.9500000000003</c:v>
                </c:pt>
                <c:pt idx="332">
                  <c:v>199.84199999999998</c:v>
                </c:pt>
                <c:pt idx="333">
                  <c:v>3091.1800000000003</c:v>
                </c:pt>
                <c:pt idx="334">
                  <c:v>17.43</c:v>
                </c:pt>
                <c:pt idx="335">
                  <c:v>366.74400000000003</c:v>
                </c:pt>
                <c:pt idx="336">
                  <c:v>1351.3300000000002</c:v>
                </c:pt>
                <c:pt idx="337">
                  <c:v>284.25</c:v>
                </c:pt>
                <c:pt idx="338">
                  <c:v>9801.0019999999986</c:v>
                </c:pt>
                <c:pt idx="339">
                  <c:v>22.128</c:v>
                </c:pt>
                <c:pt idx="340">
                  <c:v>414.03999999999996</c:v>
                </c:pt>
                <c:pt idx="341">
                  <c:v>591.05199999999991</c:v>
                </c:pt>
                <c:pt idx="342">
                  <c:v>5964.4180000000006</c:v>
                </c:pt>
                <c:pt idx="343">
                  <c:v>4350.7379999999994</c:v>
                </c:pt>
                <c:pt idx="344">
                  <c:v>976.12400000000002</c:v>
                </c:pt>
                <c:pt idx="345">
                  <c:v>6596.8199999999988</c:v>
                </c:pt>
                <c:pt idx="346">
                  <c:v>895.79</c:v>
                </c:pt>
                <c:pt idx="347">
                  <c:v>1020.448</c:v>
                </c:pt>
                <c:pt idx="348">
                  <c:v>6312.5300000000007</c:v>
                </c:pt>
                <c:pt idx="349">
                  <c:v>283.92</c:v>
                </c:pt>
                <c:pt idx="350">
                  <c:v>211.11</c:v>
                </c:pt>
                <c:pt idx="351">
                  <c:v>2994.0879999999997</c:v>
                </c:pt>
                <c:pt idx="352">
                  <c:v>339.96</c:v>
                </c:pt>
                <c:pt idx="353">
                  <c:v>1740.0800000000002</c:v>
                </c:pt>
                <c:pt idx="354">
                  <c:v>2.8079999999999998</c:v>
                </c:pt>
                <c:pt idx="355">
                  <c:v>321.97800000000001</c:v>
                </c:pt>
                <c:pt idx="356">
                  <c:v>606.91</c:v>
                </c:pt>
                <c:pt idx="357">
                  <c:v>71.180000000000007</c:v>
                </c:pt>
                <c:pt idx="358">
                  <c:v>1558.1000000000001</c:v>
                </c:pt>
                <c:pt idx="359">
                  <c:v>116.312</c:v>
                </c:pt>
                <c:pt idx="360">
                  <c:v>274.428</c:v>
                </c:pt>
                <c:pt idx="361">
                  <c:v>685</c:v>
                </c:pt>
                <c:pt idx="362">
                  <c:v>1067.942</c:v>
                </c:pt>
                <c:pt idx="363">
                  <c:v>3879.7559999999999</c:v>
                </c:pt>
                <c:pt idx="364">
                  <c:v>6590.1460000000015</c:v>
                </c:pt>
                <c:pt idx="365">
                  <c:v>2201.1120000000001</c:v>
                </c:pt>
                <c:pt idx="366">
                  <c:v>1562.0860000000002</c:v>
                </c:pt>
                <c:pt idx="367">
                  <c:v>2243.2100000000005</c:v>
                </c:pt>
                <c:pt idx="368">
                  <c:v>494.99599999999998</c:v>
                </c:pt>
                <c:pt idx="369">
                  <c:v>1714.3755000000001</c:v>
                </c:pt>
                <c:pt idx="370">
                  <c:v>2.214</c:v>
                </c:pt>
                <c:pt idx="371">
                  <c:v>1842.8320000000001</c:v>
                </c:pt>
                <c:pt idx="372">
                  <c:v>1717.0800000000002</c:v>
                </c:pt>
                <c:pt idx="373">
                  <c:v>1540.7080000000001</c:v>
                </c:pt>
                <c:pt idx="374">
                  <c:v>109077.01300000008</c:v>
                </c:pt>
                <c:pt idx="375">
                  <c:v>11000.257</c:v>
                </c:pt>
                <c:pt idx="376">
                  <c:v>145.9</c:v>
                </c:pt>
                <c:pt idx="377">
                  <c:v>212.91</c:v>
                </c:pt>
                <c:pt idx="378">
                  <c:v>4526.8500000000004</c:v>
                </c:pt>
                <c:pt idx="379">
                  <c:v>3530.3746000000001</c:v>
                </c:pt>
                <c:pt idx="380">
                  <c:v>1436.8359999999998</c:v>
                </c:pt>
                <c:pt idx="381">
                  <c:v>2138.1779999999999</c:v>
                </c:pt>
                <c:pt idx="382">
                  <c:v>1344.942</c:v>
                </c:pt>
                <c:pt idx="383">
                  <c:v>1482.502</c:v>
                </c:pt>
                <c:pt idx="384">
                  <c:v>90.44</c:v>
                </c:pt>
                <c:pt idx="385">
                  <c:v>737.05279999999993</c:v>
                </c:pt>
                <c:pt idx="386">
                  <c:v>7.8239999999999998</c:v>
                </c:pt>
                <c:pt idx="387">
                  <c:v>248.95</c:v>
                </c:pt>
                <c:pt idx="388">
                  <c:v>16.28</c:v>
                </c:pt>
                <c:pt idx="389">
                  <c:v>4051.8689999999997</c:v>
                </c:pt>
                <c:pt idx="390">
                  <c:v>15980.649999999994</c:v>
                </c:pt>
                <c:pt idx="391">
                  <c:v>2761.2339999999995</c:v>
                </c:pt>
                <c:pt idx="392">
                  <c:v>1686.9380000000001</c:v>
                </c:pt>
                <c:pt idx="393">
                  <c:v>1276.4589999999998</c:v>
                </c:pt>
                <c:pt idx="394">
                  <c:v>4507.54</c:v>
                </c:pt>
                <c:pt idx="395">
                  <c:v>231.852</c:v>
                </c:pt>
                <c:pt idx="396">
                  <c:v>152.64000000000001</c:v>
                </c:pt>
                <c:pt idx="397">
                  <c:v>873.71199999999999</c:v>
                </c:pt>
                <c:pt idx="398">
                  <c:v>333.57600000000002</c:v>
                </c:pt>
                <c:pt idx="399">
                  <c:v>2891.0210000000002</c:v>
                </c:pt>
                <c:pt idx="400">
                  <c:v>1098.2569999999998</c:v>
                </c:pt>
                <c:pt idx="401">
                  <c:v>1959.8029999999999</c:v>
                </c:pt>
                <c:pt idx="402">
                  <c:v>41.904000000000003</c:v>
                </c:pt>
                <c:pt idx="403">
                  <c:v>644.06200000000001</c:v>
                </c:pt>
                <c:pt idx="404">
                  <c:v>1242.6319999999998</c:v>
                </c:pt>
                <c:pt idx="405">
                  <c:v>833.26</c:v>
                </c:pt>
                <c:pt idx="406">
                  <c:v>1288.4640000000002</c:v>
                </c:pt>
                <c:pt idx="407">
                  <c:v>18137.929999999993</c:v>
                </c:pt>
                <c:pt idx="408">
                  <c:v>1114.192</c:v>
                </c:pt>
                <c:pt idx="409">
                  <c:v>1944.2459999999999</c:v>
                </c:pt>
                <c:pt idx="410">
                  <c:v>7974.53</c:v>
                </c:pt>
                <c:pt idx="411">
                  <c:v>132.52000000000001</c:v>
                </c:pt>
                <c:pt idx="412">
                  <c:v>11.85</c:v>
                </c:pt>
                <c:pt idx="413">
                  <c:v>3166.2280000000001</c:v>
                </c:pt>
                <c:pt idx="414">
                  <c:v>469.77000000000004</c:v>
                </c:pt>
                <c:pt idx="415">
                  <c:v>40.409999999999997</c:v>
                </c:pt>
                <c:pt idx="416">
                  <c:v>534.85199999999998</c:v>
                </c:pt>
                <c:pt idx="417">
                  <c:v>8.952</c:v>
                </c:pt>
                <c:pt idx="418">
                  <c:v>3588.6260000000002</c:v>
                </c:pt>
                <c:pt idx="419">
                  <c:v>6652.3199999999988</c:v>
                </c:pt>
                <c:pt idx="420">
                  <c:v>4854.0528000000004</c:v>
                </c:pt>
                <c:pt idx="421">
                  <c:v>35.340000000000003</c:v>
                </c:pt>
                <c:pt idx="422">
                  <c:v>7311.2780000000002</c:v>
                </c:pt>
                <c:pt idx="423">
                  <c:v>395.85999999999996</c:v>
                </c:pt>
                <c:pt idx="424">
                  <c:v>1659.6499999999999</c:v>
                </c:pt>
                <c:pt idx="425">
                  <c:v>1331.82</c:v>
                </c:pt>
                <c:pt idx="426">
                  <c:v>285.96000000000004</c:v>
                </c:pt>
                <c:pt idx="427">
                  <c:v>192.82999999999998</c:v>
                </c:pt>
                <c:pt idx="428">
                  <c:v>697.16</c:v>
                </c:pt>
                <c:pt idx="429">
                  <c:v>1690.7920000000001</c:v>
                </c:pt>
                <c:pt idx="430">
                  <c:v>3444.2450000000003</c:v>
                </c:pt>
                <c:pt idx="431">
                  <c:v>728.89100000000008</c:v>
                </c:pt>
                <c:pt idx="432">
                  <c:v>802.77600000000007</c:v>
                </c:pt>
                <c:pt idx="433">
                  <c:v>650.63599999999997</c:v>
                </c:pt>
                <c:pt idx="434">
                  <c:v>21843.528000000002</c:v>
                </c:pt>
                <c:pt idx="435">
                  <c:v>979.30000000000007</c:v>
                </c:pt>
                <c:pt idx="436">
                  <c:v>90.057999999999993</c:v>
                </c:pt>
                <c:pt idx="437">
                  <c:v>47521.028999999995</c:v>
                </c:pt>
                <c:pt idx="438">
                  <c:v>112669.09199999992</c:v>
                </c:pt>
                <c:pt idx="439">
                  <c:v>2061.0100000000002</c:v>
                </c:pt>
                <c:pt idx="440">
                  <c:v>6071.2289999999994</c:v>
                </c:pt>
                <c:pt idx="441">
                  <c:v>3.62</c:v>
                </c:pt>
                <c:pt idx="442">
                  <c:v>108.44399999999999</c:v>
                </c:pt>
                <c:pt idx="443">
                  <c:v>75.180000000000007</c:v>
                </c:pt>
                <c:pt idx="444">
                  <c:v>1997.03</c:v>
                </c:pt>
                <c:pt idx="445">
                  <c:v>225.54600000000002</c:v>
                </c:pt>
                <c:pt idx="446">
                  <c:v>3366.31</c:v>
                </c:pt>
                <c:pt idx="447">
                  <c:v>4289.2340000000004</c:v>
                </c:pt>
                <c:pt idx="448">
                  <c:v>222.19200000000001</c:v>
                </c:pt>
                <c:pt idx="449">
                  <c:v>100.92</c:v>
                </c:pt>
                <c:pt idx="450">
                  <c:v>115.44</c:v>
                </c:pt>
                <c:pt idx="451">
                  <c:v>1466.307</c:v>
                </c:pt>
                <c:pt idx="452">
                  <c:v>119540.742</c:v>
                </c:pt>
                <c:pt idx="453">
                  <c:v>79.740000000000009</c:v>
                </c:pt>
                <c:pt idx="454">
                  <c:v>73.33</c:v>
                </c:pt>
                <c:pt idx="455">
                  <c:v>76.071999999999989</c:v>
                </c:pt>
                <c:pt idx="456">
                  <c:v>1137.42</c:v>
                </c:pt>
                <c:pt idx="457">
                  <c:v>568.83199999999999</c:v>
                </c:pt>
                <c:pt idx="458">
                  <c:v>3238.8890000000001</c:v>
                </c:pt>
                <c:pt idx="459">
                  <c:v>1238.3300000000002</c:v>
                </c:pt>
                <c:pt idx="460">
                  <c:v>1455.3899999999999</c:v>
                </c:pt>
                <c:pt idx="461">
                  <c:v>2561.96</c:v>
                </c:pt>
                <c:pt idx="462">
                  <c:v>2027.9180000000001</c:v>
                </c:pt>
                <c:pt idx="463">
                  <c:v>4.3</c:v>
                </c:pt>
                <c:pt idx="464">
                  <c:v>43054.342000000004</c:v>
                </c:pt>
                <c:pt idx="465">
                  <c:v>110.03999999999999</c:v>
                </c:pt>
                <c:pt idx="466">
                  <c:v>1227.5999999999999</c:v>
                </c:pt>
                <c:pt idx="467">
                  <c:v>1597.9</c:v>
                </c:pt>
                <c:pt idx="468">
                  <c:v>406.93999999999994</c:v>
                </c:pt>
                <c:pt idx="469">
                  <c:v>636.20999999999992</c:v>
                </c:pt>
                <c:pt idx="470">
                  <c:v>1299.73</c:v>
                </c:pt>
                <c:pt idx="471">
                  <c:v>7250.668999999999</c:v>
                </c:pt>
                <c:pt idx="472">
                  <c:v>1413.51</c:v>
                </c:pt>
                <c:pt idx="473">
                  <c:v>5196.0805000000018</c:v>
                </c:pt>
                <c:pt idx="474">
                  <c:v>353.7</c:v>
                </c:pt>
                <c:pt idx="475">
                  <c:v>808.66600000000005</c:v>
                </c:pt>
                <c:pt idx="476">
                  <c:v>1070.3019999999999</c:v>
                </c:pt>
                <c:pt idx="477">
                  <c:v>654.24</c:v>
                </c:pt>
                <c:pt idx="478">
                  <c:v>790.97199999999998</c:v>
                </c:pt>
                <c:pt idx="479">
                  <c:v>142.16</c:v>
                </c:pt>
                <c:pt idx="480">
                  <c:v>151.292</c:v>
                </c:pt>
                <c:pt idx="481">
                  <c:v>765.24800000000005</c:v>
                </c:pt>
                <c:pt idx="482">
                  <c:v>238.804</c:v>
                </c:pt>
                <c:pt idx="483">
                  <c:v>1393.7819999999999</c:v>
                </c:pt>
                <c:pt idx="484">
                  <c:v>22.288</c:v>
                </c:pt>
                <c:pt idx="485">
                  <c:v>4466.0530000000008</c:v>
                </c:pt>
                <c:pt idx="486">
                  <c:v>3132.268</c:v>
                </c:pt>
                <c:pt idx="487">
                  <c:v>1765.1950000000002</c:v>
                </c:pt>
                <c:pt idx="488">
                  <c:v>4507.0909999999994</c:v>
                </c:pt>
                <c:pt idx="489">
                  <c:v>6313.0159999999996</c:v>
                </c:pt>
                <c:pt idx="490">
                  <c:v>5556.97</c:v>
                </c:pt>
                <c:pt idx="491">
                  <c:v>175.70000000000002</c:v>
                </c:pt>
                <c:pt idx="492">
                  <c:v>1148.806</c:v>
                </c:pt>
                <c:pt idx="493">
                  <c:v>347.20600000000002</c:v>
                </c:pt>
                <c:pt idx="494">
                  <c:v>149.12</c:v>
                </c:pt>
                <c:pt idx="495">
                  <c:v>655.04</c:v>
                </c:pt>
                <c:pt idx="496">
                  <c:v>423.28</c:v>
                </c:pt>
                <c:pt idx="497">
                  <c:v>1221.4099999999999</c:v>
                </c:pt>
                <c:pt idx="498">
                  <c:v>686.8359999999999</c:v>
                </c:pt>
                <c:pt idx="499">
                  <c:v>647.96600000000001</c:v>
                </c:pt>
                <c:pt idx="500">
                  <c:v>5752.13</c:v>
                </c:pt>
                <c:pt idx="501">
                  <c:v>318.78000000000003</c:v>
                </c:pt>
                <c:pt idx="502">
                  <c:v>606.10720000000003</c:v>
                </c:pt>
                <c:pt idx="503">
                  <c:v>434.8</c:v>
                </c:pt>
                <c:pt idx="504">
                  <c:v>2426.84</c:v>
                </c:pt>
                <c:pt idx="505">
                  <c:v>2865.0199999999995</c:v>
                </c:pt>
                <c:pt idx="506">
                  <c:v>1326.06</c:v>
                </c:pt>
                <c:pt idx="507">
                  <c:v>30.32</c:v>
                </c:pt>
                <c:pt idx="508">
                  <c:v>4044.998</c:v>
                </c:pt>
                <c:pt idx="509">
                  <c:v>54.5</c:v>
                </c:pt>
                <c:pt idx="510">
                  <c:v>317.47999999999996</c:v>
                </c:pt>
                <c:pt idx="511">
                  <c:v>3058.7699999999995</c:v>
                </c:pt>
                <c:pt idx="512">
                  <c:v>250.48000000000002</c:v>
                </c:pt>
                <c:pt idx="513">
                  <c:v>311.85000000000002</c:v>
                </c:pt>
                <c:pt idx="514">
                  <c:v>141.328</c:v>
                </c:pt>
                <c:pt idx="515">
                  <c:v>519.71999999999991</c:v>
                </c:pt>
                <c:pt idx="516">
                  <c:v>2057.9760000000001</c:v>
                </c:pt>
                <c:pt idx="517">
                  <c:v>3826.6459999999997</c:v>
                </c:pt>
                <c:pt idx="518">
                  <c:v>1946.9660000000001</c:v>
                </c:pt>
                <c:pt idx="519">
                  <c:v>444.76799999999997</c:v>
                </c:pt>
                <c:pt idx="520">
                  <c:v>825.27</c:v>
                </c:pt>
                <c:pt idx="521">
                  <c:v>7297.0610000000006</c:v>
                </c:pt>
                <c:pt idx="522">
                  <c:v>368.73199999999997</c:v>
                </c:pt>
                <c:pt idx="523">
                  <c:v>607.65</c:v>
                </c:pt>
                <c:pt idx="524">
                  <c:v>264.66200000000003</c:v>
                </c:pt>
                <c:pt idx="525">
                  <c:v>1143.9000000000001</c:v>
                </c:pt>
                <c:pt idx="526">
                  <c:v>195.54999999999998</c:v>
                </c:pt>
                <c:pt idx="527">
                  <c:v>7657.6660000000002</c:v>
                </c:pt>
                <c:pt idx="528">
                  <c:v>817.97800000000007</c:v>
                </c:pt>
                <c:pt idx="529">
                  <c:v>50.8</c:v>
                </c:pt>
                <c:pt idx="530">
                  <c:v>840.86500000000001</c:v>
                </c:pt>
              </c:numCache>
            </c:numRef>
          </c:val>
          <c:extLst>
            <c:ext xmlns:c16="http://schemas.microsoft.com/office/drawing/2014/chart" uri="{C3380CC4-5D6E-409C-BE32-E72D297353CC}">
              <c16:uniqueId val="{00000000-E1DB-4422-95D2-56A7D05290F0}"/>
            </c:ext>
          </c:extLst>
        </c:ser>
        <c:dLbls>
          <c:showLegendKey val="0"/>
          <c:showVal val="0"/>
          <c:showCatName val="0"/>
          <c:showSerName val="0"/>
          <c:showPercent val="0"/>
          <c:showBubbleSize val="0"/>
        </c:dLbls>
        <c:gapWidth val="219"/>
        <c:overlap val="-27"/>
        <c:axId val="123474688"/>
        <c:axId val="123476224"/>
      </c:barChart>
      <c:catAx>
        <c:axId val="1234746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76224"/>
        <c:crosses val="autoZero"/>
        <c:auto val="1"/>
        <c:lblAlgn val="ctr"/>
        <c:lblOffset val="100"/>
        <c:noMultiLvlLbl val="0"/>
      </c:catAx>
      <c:valAx>
        <c:axId val="12347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74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manualLayout>
          <c:layoutTarget val="inner"/>
          <c:xMode val="edge"/>
          <c:yMode val="edge"/>
          <c:x val="8.5433280047072957E-2"/>
          <c:y val="8.2325511583247274E-2"/>
          <c:w val="0.80287568356602357"/>
          <c:h val="0.66319602539998079"/>
        </c:manualLayout>
      </c:layout>
      <c:barChart>
        <c:barDir val="col"/>
        <c:grouping val="clustered"/>
        <c:varyColors val="0"/>
        <c:ser>
          <c:idx val="0"/>
          <c:order val="0"/>
          <c:tx>
            <c:strRef>
              <c:f>Sheet2!$B$3</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Sheet2!$A$4:$A$53</c:f>
              <c:strCache>
                <c:ptCount val="49"/>
                <c:pt idx="0">
                  <c:v>Alabama</c:v>
                </c:pt>
                <c:pt idx="1">
                  <c:v>Arizona</c:v>
                </c:pt>
                <c:pt idx="2">
                  <c:v>Arkansas</c:v>
                </c:pt>
                <c:pt idx="3">
                  <c:v>California</c:v>
                </c:pt>
                <c:pt idx="4">
                  <c:v>Colorado</c:v>
                </c:pt>
                <c:pt idx="5">
                  <c:v>Connecticut</c:v>
                </c:pt>
                <c:pt idx="6">
                  <c:v>Delaware</c:v>
                </c:pt>
                <c:pt idx="7">
                  <c:v>District of Columbia</c:v>
                </c:pt>
                <c:pt idx="8">
                  <c:v>Florida</c:v>
                </c:pt>
                <c:pt idx="9">
                  <c:v>Georgia</c:v>
                </c:pt>
                <c:pt idx="10">
                  <c:v>Idaho</c:v>
                </c:pt>
                <c:pt idx="11">
                  <c:v>Illinois</c:v>
                </c:pt>
                <c:pt idx="12">
                  <c:v>Indiana</c:v>
                </c:pt>
                <c:pt idx="13">
                  <c:v>Iowa</c:v>
                </c:pt>
                <c:pt idx="14">
                  <c:v>Kansas</c:v>
                </c:pt>
                <c:pt idx="15">
                  <c:v>Kentucky</c:v>
                </c:pt>
                <c:pt idx="16">
                  <c:v>Louisiana</c:v>
                </c:pt>
                <c:pt idx="17">
                  <c:v>Maine</c:v>
                </c:pt>
                <c:pt idx="18">
                  <c:v>Maryland</c:v>
                </c:pt>
                <c:pt idx="19">
                  <c:v>Massachusetts</c:v>
                </c:pt>
                <c:pt idx="20">
                  <c:v>Michigan</c:v>
                </c:pt>
                <c:pt idx="21">
                  <c:v>Minnesota</c:v>
                </c:pt>
                <c:pt idx="22">
                  <c:v>Mississippi</c:v>
                </c:pt>
                <c:pt idx="23">
                  <c:v>Missouri</c:v>
                </c:pt>
                <c:pt idx="24">
                  <c:v>Montana</c:v>
                </c:pt>
                <c:pt idx="25">
                  <c:v>Nebraska</c:v>
                </c:pt>
                <c:pt idx="26">
                  <c:v>Nevada</c:v>
                </c:pt>
                <c:pt idx="27">
                  <c:v>New Hampshire</c:v>
                </c:pt>
                <c:pt idx="28">
                  <c:v>New Jersey</c:v>
                </c:pt>
                <c:pt idx="29">
                  <c:v>New Mexico</c:v>
                </c:pt>
                <c:pt idx="30">
                  <c:v>New York</c:v>
                </c:pt>
                <c:pt idx="31">
                  <c:v>North Carolina</c:v>
                </c:pt>
                <c:pt idx="32">
                  <c:v>North Dakota</c:v>
                </c:pt>
                <c:pt idx="33">
                  <c:v>Ohio</c:v>
                </c:pt>
                <c:pt idx="34">
                  <c:v>Oklahoma</c:v>
                </c:pt>
                <c:pt idx="35">
                  <c:v>Oregon</c:v>
                </c:pt>
                <c:pt idx="36">
                  <c:v>Pennsylvania</c:v>
                </c:pt>
                <c:pt idx="37">
                  <c:v>Rhode Island</c:v>
                </c:pt>
                <c:pt idx="38">
                  <c:v>South Carolina</c:v>
                </c:pt>
                <c:pt idx="39">
                  <c:v>South Dakota</c:v>
                </c:pt>
                <c:pt idx="40">
                  <c:v>Tennessee</c:v>
                </c:pt>
                <c:pt idx="41">
                  <c:v>Texas</c:v>
                </c:pt>
                <c:pt idx="42">
                  <c:v>Utah</c:v>
                </c:pt>
                <c:pt idx="43">
                  <c:v>Vermont</c:v>
                </c:pt>
                <c:pt idx="44">
                  <c:v>Virginia</c:v>
                </c:pt>
                <c:pt idx="45">
                  <c:v>Washington</c:v>
                </c:pt>
                <c:pt idx="46">
                  <c:v>West Virginia</c:v>
                </c:pt>
                <c:pt idx="47">
                  <c:v>Wisconsin</c:v>
                </c:pt>
                <c:pt idx="48">
                  <c:v>Wyoming</c:v>
                </c:pt>
              </c:strCache>
            </c:strRef>
          </c:cat>
          <c:val>
            <c:numRef>
              <c:f>Sheet2!$B$4:$B$53</c:f>
              <c:numCache>
                <c:formatCode>General</c:formatCode>
                <c:ptCount val="49"/>
                <c:pt idx="0">
                  <c:v>19510.639999999992</c:v>
                </c:pt>
                <c:pt idx="1">
                  <c:v>35282.000999999997</c:v>
                </c:pt>
                <c:pt idx="2">
                  <c:v>11678.129999999997</c:v>
                </c:pt>
                <c:pt idx="3">
                  <c:v>457687.63150000101</c:v>
                </c:pt>
                <c:pt idx="4">
                  <c:v>32108.117999999995</c:v>
                </c:pt>
                <c:pt idx="5">
                  <c:v>13384.356999999996</c:v>
                </c:pt>
                <c:pt idx="6">
                  <c:v>27451.068999999992</c:v>
                </c:pt>
                <c:pt idx="7">
                  <c:v>2865.0199999999995</c:v>
                </c:pt>
                <c:pt idx="8">
                  <c:v>89473.707999999999</c:v>
                </c:pt>
                <c:pt idx="9">
                  <c:v>49095.840000000004</c:v>
                </c:pt>
                <c:pt idx="10">
                  <c:v>4382.4860000000017</c:v>
                </c:pt>
                <c:pt idx="11">
                  <c:v>80166.100999999864</c:v>
                </c:pt>
                <c:pt idx="12">
                  <c:v>53555.360000000001</c:v>
                </c:pt>
                <c:pt idx="13">
                  <c:v>4579.7599999999993</c:v>
                </c:pt>
                <c:pt idx="14">
                  <c:v>2914.31</c:v>
                </c:pt>
                <c:pt idx="15">
                  <c:v>36591.749999999971</c:v>
                </c:pt>
                <c:pt idx="16">
                  <c:v>9217.0299999999988</c:v>
                </c:pt>
                <c:pt idx="17">
                  <c:v>1270.5300000000002</c:v>
                </c:pt>
                <c:pt idx="18">
                  <c:v>23705.523000000001</c:v>
                </c:pt>
                <c:pt idx="19">
                  <c:v>28634.433999999994</c:v>
                </c:pt>
                <c:pt idx="20">
                  <c:v>76269.614000000016</c:v>
                </c:pt>
                <c:pt idx="21">
                  <c:v>29863.149999999994</c:v>
                </c:pt>
                <c:pt idx="22">
                  <c:v>10771.34</c:v>
                </c:pt>
                <c:pt idx="23">
                  <c:v>22205.149999999998</c:v>
                </c:pt>
                <c:pt idx="24">
                  <c:v>5589.3519999999971</c:v>
                </c:pt>
                <c:pt idx="25">
                  <c:v>7464.9299999999985</c:v>
                </c:pt>
                <c:pt idx="26">
                  <c:v>16729.101999999999</c:v>
                </c:pt>
                <c:pt idx="27">
                  <c:v>7292.5239999999994</c:v>
                </c:pt>
                <c:pt idx="28">
                  <c:v>35764.312000000013</c:v>
                </c:pt>
                <c:pt idx="29">
                  <c:v>4783.521999999999</c:v>
                </c:pt>
                <c:pt idx="30">
                  <c:v>310876.27099999978</c:v>
                </c:pt>
                <c:pt idx="31">
                  <c:v>55603.163999999968</c:v>
                </c:pt>
                <c:pt idx="32">
                  <c:v>919.91</c:v>
                </c:pt>
                <c:pt idx="33">
                  <c:v>78258.135999999926</c:v>
                </c:pt>
                <c:pt idx="34">
                  <c:v>19683.39</c:v>
                </c:pt>
                <c:pt idx="35">
                  <c:v>17431.149999999991</c:v>
                </c:pt>
                <c:pt idx="36">
                  <c:v>116511.91400000003</c:v>
                </c:pt>
                <c:pt idx="37">
                  <c:v>22627.955999999995</c:v>
                </c:pt>
                <c:pt idx="38">
                  <c:v>8481.7099999999991</c:v>
                </c:pt>
                <c:pt idx="39">
                  <c:v>1315.5600000000002</c:v>
                </c:pt>
                <c:pt idx="40">
                  <c:v>30661.872999999981</c:v>
                </c:pt>
                <c:pt idx="41">
                  <c:v>170188.04580000002</c:v>
                </c:pt>
                <c:pt idx="42">
                  <c:v>11220.055999999999</c:v>
                </c:pt>
                <c:pt idx="43">
                  <c:v>8929.369999999999</c:v>
                </c:pt>
                <c:pt idx="44">
                  <c:v>70636.719999999987</c:v>
                </c:pt>
                <c:pt idx="45">
                  <c:v>138641.26999999993</c:v>
                </c:pt>
                <c:pt idx="46">
                  <c:v>1209.8240000000001</c:v>
                </c:pt>
                <c:pt idx="47">
                  <c:v>32114.610000000019</c:v>
                </c:pt>
                <c:pt idx="48">
                  <c:v>1603.136</c:v>
                </c:pt>
              </c:numCache>
            </c:numRef>
          </c:val>
          <c:extLst>
            <c:ext xmlns:c16="http://schemas.microsoft.com/office/drawing/2014/chart" uri="{C3380CC4-5D6E-409C-BE32-E72D297353CC}">
              <c16:uniqueId val="{00000000-D419-4C5E-9BA4-A04A65D7ACBC}"/>
            </c:ext>
          </c:extLst>
        </c:ser>
        <c:dLbls>
          <c:showLegendKey val="0"/>
          <c:showVal val="0"/>
          <c:showCatName val="0"/>
          <c:showSerName val="0"/>
          <c:showPercent val="0"/>
          <c:showBubbleSize val="0"/>
        </c:dLbls>
        <c:gapWidth val="164"/>
        <c:overlap val="-22"/>
        <c:axId val="39271040"/>
        <c:axId val="39322368"/>
      </c:barChart>
      <c:catAx>
        <c:axId val="39271040"/>
        <c:scaling>
          <c:orientation val="minMax"/>
        </c:scaling>
        <c:delete val="0"/>
        <c:axPos val="b"/>
        <c:numFmt formatCode="General" sourceLinked="0"/>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322368"/>
        <c:crosses val="autoZero"/>
        <c:auto val="1"/>
        <c:lblAlgn val="ctr"/>
        <c:lblOffset val="100"/>
        <c:noMultiLvlLbl val="0"/>
      </c:catAx>
      <c:valAx>
        <c:axId val="3932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71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2"/>
            </a:solidFill>
            <a:ln>
              <a:noFill/>
            </a:ln>
            <a:effectLst/>
          </c:spPr>
          <c:invertIfNegative val="0"/>
          <c:cat>
            <c:strRef>
              <c:f>Sheet2!$A$4:$A$8</c:f>
              <c:strCache>
                <c:ptCount val="4"/>
                <c:pt idx="0">
                  <c:v>Central</c:v>
                </c:pt>
                <c:pt idx="1">
                  <c:v>East</c:v>
                </c:pt>
                <c:pt idx="2">
                  <c:v>South</c:v>
                </c:pt>
                <c:pt idx="3">
                  <c:v>West</c:v>
                </c:pt>
              </c:strCache>
            </c:strRef>
          </c:cat>
          <c:val>
            <c:numRef>
              <c:f>Sheet2!$B$4:$B$8</c:f>
              <c:numCache>
                <c:formatCode>General</c:formatCode>
                <c:ptCount val="4"/>
                <c:pt idx="0">
                  <c:v>501239.89080000052</c:v>
                </c:pt>
                <c:pt idx="1">
                  <c:v>678781.2399999979</c:v>
                </c:pt>
                <c:pt idx="2">
                  <c:v>391721.90500000032</c:v>
                </c:pt>
                <c:pt idx="3">
                  <c:v>725457.82450000057</c:v>
                </c:pt>
              </c:numCache>
            </c:numRef>
          </c:val>
          <c:extLst>
            <c:ext xmlns:c16="http://schemas.microsoft.com/office/drawing/2014/chart" uri="{C3380CC4-5D6E-409C-BE32-E72D297353CC}">
              <c16:uniqueId val="{00000000-71B0-481A-B694-A80372A97932}"/>
            </c:ext>
          </c:extLst>
        </c:ser>
        <c:dLbls>
          <c:showLegendKey val="0"/>
          <c:showVal val="0"/>
          <c:showCatName val="0"/>
          <c:showSerName val="0"/>
          <c:showPercent val="0"/>
          <c:showBubbleSize val="0"/>
        </c:dLbls>
        <c:gapWidth val="219"/>
        <c:overlap val="-27"/>
        <c:axId val="123510784"/>
        <c:axId val="123512320"/>
      </c:barChart>
      <c:catAx>
        <c:axId val="1235107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12320"/>
        <c:crosses val="autoZero"/>
        <c:auto val="1"/>
        <c:lblAlgn val="ctr"/>
        <c:lblOffset val="100"/>
        <c:noMultiLvlLbl val="0"/>
      </c:catAx>
      <c:valAx>
        <c:axId val="12351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10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Sheet2!$B$3</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Sheet2!$A$4:$A$7</c:f>
              <c:strCache>
                <c:ptCount val="3"/>
                <c:pt idx="0">
                  <c:v>Furniture</c:v>
                </c:pt>
                <c:pt idx="1">
                  <c:v>Office Supplies</c:v>
                </c:pt>
                <c:pt idx="2">
                  <c:v>Technology</c:v>
                </c:pt>
              </c:strCache>
            </c:strRef>
          </c:cat>
          <c:val>
            <c:numRef>
              <c:f>Sheet2!$B$4:$B$7</c:f>
              <c:numCache>
                <c:formatCode>General</c:formatCode>
                <c:ptCount val="3"/>
                <c:pt idx="0">
                  <c:v>741999.79529999977</c:v>
                </c:pt>
                <c:pt idx="1">
                  <c:v>719047.03200000292</c:v>
                </c:pt>
                <c:pt idx="2">
                  <c:v>836154.03299999656</c:v>
                </c:pt>
              </c:numCache>
            </c:numRef>
          </c:val>
          <c:extLst>
            <c:ext xmlns:c16="http://schemas.microsoft.com/office/drawing/2014/chart" uri="{C3380CC4-5D6E-409C-BE32-E72D297353CC}">
              <c16:uniqueId val="{00000000-EC3D-48BE-ADC8-DAC30CEBECBC}"/>
            </c:ext>
          </c:extLst>
        </c:ser>
        <c:dLbls>
          <c:showLegendKey val="0"/>
          <c:showVal val="0"/>
          <c:showCatName val="0"/>
          <c:showSerName val="0"/>
          <c:showPercent val="0"/>
          <c:showBubbleSize val="0"/>
        </c:dLbls>
        <c:gapWidth val="164"/>
        <c:overlap val="-22"/>
        <c:axId val="39289984"/>
        <c:axId val="39291520"/>
      </c:barChart>
      <c:catAx>
        <c:axId val="39289984"/>
        <c:scaling>
          <c:orientation val="minMax"/>
        </c:scaling>
        <c:delete val="0"/>
        <c:axPos val="b"/>
        <c:numFmt formatCode="General" sourceLinked="0"/>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91520"/>
        <c:crosses val="autoZero"/>
        <c:auto val="1"/>
        <c:lblAlgn val="ctr"/>
        <c:lblOffset val="100"/>
        <c:noMultiLvlLbl val="0"/>
      </c:catAx>
      <c:valAx>
        <c:axId val="39291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89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[Sample - Superstore Original Data.xlsx]Sheet2!PivotTable2</c:name>
    <c:fmtId val="-1"/>
  </c:pivotSource>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Sheet2!$B$3</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Sheet2!$A$4:$A$21</c:f>
              <c:strCache>
                <c:ptCount val="17"/>
                <c:pt idx="0">
                  <c:v>Accessories</c:v>
                </c:pt>
                <c:pt idx="1">
                  <c:v>Appliances</c:v>
                </c:pt>
                <c:pt idx="2">
                  <c:v>Art</c:v>
                </c:pt>
                <c:pt idx="3">
                  <c:v>Binders</c:v>
                </c:pt>
                <c:pt idx="4">
                  <c:v>Bookcases</c:v>
                </c:pt>
                <c:pt idx="5">
                  <c:v>Chairs</c:v>
                </c:pt>
                <c:pt idx="6">
                  <c:v>Copiers</c:v>
                </c:pt>
                <c:pt idx="7">
                  <c:v>Envelopes</c:v>
                </c:pt>
                <c:pt idx="8">
                  <c:v>Fasteners</c:v>
                </c:pt>
                <c:pt idx="9">
                  <c:v>Furnishings</c:v>
                </c:pt>
                <c:pt idx="10">
                  <c:v>Labels</c:v>
                </c:pt>
                <c:pt idx="11">
                  <c:v>Machines</c:v>
                </c:pt>
                <c:pt idx="12">
                  <c:v>Paper</c:v>
                </c:pt>
                <c:pt idx="13">
                  <c:v>Phones</c:v>
                </c:pt>
                <c:pt idx="14">
                  <c:v>Storage</c:v>
                </c:pt>
                <c:pt idx="15">
                  <c:v>Supplies</c:v>
                </c:pt>
                <c:pt idx="16">
                  <c:v>Tables</c:v>
                </c:pt>
              </c:strCache>
            </c:strRef>
          </c:cat>
          <c:val>
            <c:numRef>
              <c:f>Sheet2!$B$4:$B$21</c:f>
              <c:numCache>
                <c:formatCode>General</c:formatCode>
                <c:ptCount val="17"/>
                <c:pt idx="0">
                  <c:v>167380.31800000009</c:v>
                </c:pt>
                <c:pt idx="1">
                  <c:v>107532.16099999999</c:v>
                </c:pt>
                <c:pt idx="2">
                  <c:v>27118.791999999954</c:v>
                </c:pt>
                <c:pt idx="3">
                  <c:v>203412.73300000009</c:v>
                </c:pt>
                <c:pt idx="4">
                  <c:v>114879.99629999997</c:v>
                </c:pt>
                <c:pt idx="5">
                  <c:v>328449.10300000076</c:v>
                </c:pt>
                <c:pt idx="6">
                  <c:v>149528.02999999994</c:v>
                </c:pt>
                <c:pt idx="7">
                  <c:v>16476.401999999998</c:v>
                </c:pt>
                <c:pt idx="8">
                  <c:v>3024.2799999999997</c:v>
                </c:pt>
                <c:pt idx="9">
                  <c:v>91705.164000000048</c:v>
                </c:pt>
                <c:pt idx="10">
                  <c:v>12486.312</c:v>
                </c:pt>
                <c:pt idx="11">
                  <c:v>189238.63099999996</c:v>
                </c:pt>
                <c:pt idx="12">
                  <c:v>78479.20600000002</c:v>
                </c:pt>
                <c:pt idx="13">
                  <c:v>330007.05400000012</c:v>
                </c:pt>
                <c:pt idx="14">
                  <c:v>223843.60800000012</c:v>
                </c:pt>
                <c:pt idx="15">
                  <c:v>46673.538000000015</c:v>
                </c:pt>
                <c:pt idx="16">
                  <c:v>206965.53200000009</c:v>
                </c:pt>
              </c:numCache>
            </c:numRef>
          </c:val>
          <c:extLst>
            <c:ext xmlns:c16="http://schemas.microsoft.com/office/drawing/2014/chart" uri="{C3380CC4-5D6E-409C-BE32-E72D297353CC}">
              <c16:uniqueId val="{00000000-C254-4CFA-9598-3630C08309FC}"/>
            </c:ext>
          </c:extLst>
        </c:ser>
        <c:dLbls>
          <c:showLegendKey val="0"/>
          <c:showVal val="0"/>
          <c:showCatName val="0"/>
          <c:showSerName val="0"/>
          <c:showPercent val="0"/>
          <c:showBubbleSize val="0"/>
        </c:dLbls>
        <c:gapWidth val="164"/>
        <c:overlap val="-22"/>
        <c:axId val="123530240"/>
        <c:axId val="123572992"/>
      </c:barChart>
      <c:catAx>
        <c:axId val="123530240"/>
        <c:scaling>
          <c:orientation val="minMax"/>
        </c:scaling>
        <c:delete val="0"/>
        <c:axPos val="b"/>
        <c:numFmt formatCode="General" sourceLinked="0"/>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72992"/>
        <c:crosses val="autoZero"/>
        <c:auto val="1"/>
        <c:lblAlgn val="ctr"/>
        <c:lblOffset val="100"/>
        <c:noMultiLvlLbl val="0"/>
      </c:catAx>
      <c:valAx>
        <c:axId val="123572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3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FC279-CC7B-42F4-8B72-F81CB33E124C}" type="datetimeFigureOut">
              <a:rPr lang="en-IN" smtClean="0"/>
              <a:t>15-06-2024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1B23E-9342-463F-8492-8538E87D130F}" type="slidenum">
              <a:rPr lang="en-IN" smtClean="0"/>
              <a:t>‹#›</a:t>
            </a:fld>
            <a:endParaRPr lang="en-IN"/>
          </a:p>
        </p:txBody>
      </p:sp>
    </p:spTree>
    <p:extLst>
      <p:ext uri="{BB962C8B-B14F-4D97-AF65-F5344CB8AC3E}">
        <p14:creationId xmlns:p14="http://schemas.microsoft.com/office/powerpoint/2010/main" val="387988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0661BB1-1772-4165-A10C-E0FDC0EB73D1}" type="datetimeFigureOut">
              <a:rPr lang="en-IN" smtClean="0"/>
              <a:t>15-06-2024</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205513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7907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82390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902459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1627870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661BB1-1772-4165-A10C-E0FDC0EB73D1}"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534975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661BB1-1772-4165-A10C-E0FDC0EB73D1}" type="datetimeFigureOut">
              <a:rPr lang="en-IN" smtClean="0"/>
              <a:t>15-06-2024</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59187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61BB1-1772-4165-A10C-E0FDC0EB73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15320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61BB1-1772-4165-A10C-E0FDC0EB73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181211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0661BB1-1772-4165-A10C-E0FDC0EB73D1}" type="datetimeFigureOut">
              <a:rPr lang="en-IN" smtClean="0"/>
              <a:t>15-06-2024</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136417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61BB1-1772-4165-A10C-E0FDC0EB73D1}" type="datetimeFigureOut">
              <a:rPr lang="en-IN" smtClean="0"/>
              <a:t>15-06-2024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83388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287077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61BB1-1772-4165-A10C-E0FDC0EB73D1}" type="datetimeFigureOut">
              <a:rPr lang="en-IN" smtClean="0"/>
              <a:t>15-06-2024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48506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61BB1-1772-4165-A10C-E0FDC0EB73D1}" type="datetimeFigureOut">
              <a:rPr lang="en-IN" smtClean="0"/>
              <a:t>15-06-2024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279093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61BB1-1772-4165-A10C-E0FDC0EB73D1}" type="datetimeFigureOut">
              <a:rPr lang="en-IN" smtClean="0"/>
              <a:t>15-06-2024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374218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96366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61BB1-1772-4165-A10C-E0FDC0EB73D1}" type="datetimeFigureOut">
              <a:rPr lang="en-IN" smtClean="0"/>
              <a:t>15-06-2024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7F2621-B8B2-4BC9-88EF-5E35AEB1447F}" type="slidenum">
              <a:rPr lang="en-IN" smtClean="0"/>
              <a:t>‹#›</a:t>
            </a:fld>
            <a:endParaRPr lang="en-IN"/>
          </a:p>
        </p:txBody>
      </p:sp>
    </p:spTree>
    <p:extLst>
      <p:ext uri="{BB962C8B-B14F-4D97-AF65-F5344CB8AC3E}">
        <p14:creationId xmlns:p14="http://schemas.microsoft.com/office/powerpoint/2010/main" val="15252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661BB1-1772-4165-A10C-E0FDC0EB73D1}" type="datetimeFigureOut">
              <a:rPr lang="en-IN" smtClean="0"/>
              <a:t>15-06-2024</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F2621-B8B2-4BC9-88EF-5E35AEB1447F}" type="slidenum">
              <a:rPr lang="en-IN" smtClean="0"/>
              <a:t>‹#›</a:t>
            </a:fld>
            <a:endParaRPr lang="en-IN"/>
          </a:p>
        </p:txBody>
      </p:sp>
    </p:spTree>
    <p:extLst>
      <p:ext uri="{BB962C8B-B14F-4D97-AF65-F5344CB8AC3E}">
        <p14:creationId xmlns:p14="http://schemas.microsoft.com/office/powerpoint/2010/main" val="2538535648"/>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2">
              <a:lumMod val="90000"/>
            </a:schemeClr>
          </a:solidFill>
        </p:spPr>
        <p:txBody>
          <a:bodyPr/>
          <a:lstStyle/>
          <a:p>
            <a:r>
              <a:rPr lang="en-US" dirty="0">
                <a:solidFill>
                  <a:schemeClr val="tx1"/>
                </a:solidFill>
              </a:rPr>
              <a:t>Data  analysis</a:t>
            </a:r>
            <a:endParaRPr lang="en-IN" dirty="0">
              <a:solidFill>
                <a:schemeClr val="tx1"/>
              </a:solidFill>
            </a:endParaRPr>
          </a:p>
        </p:txBody>
      </p:sp>
      <p:sp>
        <p:nvSpPr>
          <p:cNvPr id="3" name="Subtitle 2"/>
          <p:cNvSpPr>
            <a:spLocks noGrp="1"/>
          </p:cNvSpPr>
          <p:nvPr>
            <p:ph type="subTitle" idx="1"/>
          </p:nvPr>
        </p:nvSpPr>
        <p:spPr>
          <a:solidFill>
            <a:schemeClr val="bg2"/>
          </a:solidFill>
        </p:spPr>
        <p:txBody>
          <a:bodyPr>
            <a:normAutofit/>
          </a:bodyPr>
          <a:lstStyle/>
          <a:p>
            <a:r>
              <a:rPr lang="en-US" i="1" dirty="0">
                <a:solidFill>
                  <a:schemeClr val="tx1"/>
                </a:solidFill>
              </a:rPr>
              <a:t>Project Name :- Super store Data</a:t>
            </a:r>
          </a:p>
          <a:p>
            <a:r>
              <a:rPr lang="en-US" i="1" dirty="0">
                <a:solidFill>
                  <a:schemeClr val="tx1"/>
                </a:solidFill>
              </a:rPr>
              <a:t>Present By :- </a:t>
            </a:r>
            <a:r>
              <a:rPr lang="en-US" i="1" dirty="0" err="1">
                <a:solidFill>
                  <a:schemeClr val="tx1"/>
                </a:solidFill>
              </a:rPr>
              <a:t>Sonali</a:t>
            </a:r>
            <a:r>
              <a:rPr lang="en-US" i="1" dirty="0">
                <a:solidFill>
                  <a:schemeClr val="tx1"/>
                </a:solidFill>
              </a:rPr>
              <a:t> M. Devikar</a:t>
            </a:r>
            <a:endParaRPr lang="en-IN" i="1" dirty="0">
              <a:solidFill>
                <a:schemeClr val="tx1"/>
              </a:solidFill>
            </a:endParaRPr>
          </a:p>
        </p:txBody>
      </p:sp>
    </p:spTree>
    <p:extLst>
      <p:ext uri="{BB962C8B-B14F-4D97-AF65-F5344CB8AC3E}">
        <p14:creationId xmlns:p14="http://schemas.microsoft.com/office/powerpoint/2010/main" val="351645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28553-6827-7B33-0C87-5C2FB96723F7}"/>
              </a:ext>
            </a:extLst>
          </p:cNvPr>
          <p:cNvSpPr txBox="1"/>
          <p:nvPr/>
        </p:nvSpPr>
        <p:spPr>
          <a:xfrm>
            <a:off x="323528" y="751344"/>
            <a:ext cx="9036496" cy="3970318"/>
          </a:xfrm>
          <a:prstGeom prst="rect">
            <a:avLst/>
          </a:prstGeom>
          <a:noFill/>
        </p:spPr>
        <p:txBody>
          <a:bodyPr wrap="square">
            <a:spAutoFit/>
          </a:bodyPr>
          <a:lstStyle/>
          <a:p>
            <a:r>
              <a:rPr lang="en-US" b="1" i="1" dirty="0"/>
              <a:t>Analysis:-</a:t>
            </a:r>
          </a:p>
          <a:p>
            <a:r>
              <a:rPr lang="en-US" b="1" i="1" dirty="0"/>
              <a:t>                    </a:t>
            </a:r>
            <a:r>
              <a:rPr lang="en-US" i="1" dirty="0"/>
              <a:t>As</a:t>
            </a:r>
            <a:r>
              <a:rPr lang="en-US" b="1" i="1" dirty="0"/>
              <a:t> </a:t>
            </a:r>
            <a:r>
              <a:rPr lang="en-US" i="1" dirty="0"/>
              <a:t>Per The Graph We Are Analyze Only 30% Of Total City Having A Maximize Sales Remaining 70% City's Are Minimal Sales.</a:t>
            </a:r>
          </a:p>
          <a:p>
            <a:endParaRPr lang="en-US" i="1" dirty="0"/>
          </a:p>
          <a:p>
            <a:endParaRPr lang="en-US" b="1" i="1" dirty="0"/>
          </a:p>
          <a:p>
            <a:r>
              <a:rPr lang="en-US" b="1" i="1" dirty="0"/>
              <a:t>Observation:-</a:t>
            </a:r>
          </a:p>
          <a:p>
            <a:r>
              <a:rPr lang="en-US" b="1" i="1" dirty="0"/>
              <a:t>                           </a:t>
            </a:r>
            <a:r>
              <a:rPr lang="en-US" i="1" dirty="0"/>
              <a:t>We Need Promote Sales In Which City's Having Minimal Sales. The Scope Of Increasing Sales In Those City's Are High.</a:t>
            </a:r>
            <a:endParaRPr lang="en-US" b="1" i="1" dirty="0"/>
          </a:p>
          <a:p>
            <a:endParaRPr lang="en-US" b="1" i="1" dirty="0"/>
          </a:p>
          <a:p>
            <a:endParaRPr lang="en-US" b="1" i="1" dirty="0"/>
          </a:p>
          <a:p>
            <a:r>
              <a:rPr lang="en-US" b="1" i="1" dirty="0"/>
              <a:t>Suggestion:-</a:t>
            </a:r>
          </a:p>
          <a:p>
            <a:r>
              <a:rPr lang="en-US" b="1" i="1" dirty="0"/>
              <a:t>                        </a:t>
            </a:r>
            <a:r>
              <a:rPr lang="en-US" i="1" dirty="0"/>
              <a:t>Need To Advance Advertisement, Study Of Product Demand In Particular Cities, Understand The Consumer Mind Set.</a:t>
            </a:r>
          </a:p>
          <a:p>
            <a:endParaRPr lang="en-US" b="1" i="1" dirty="0"/>
          </a:p>
        </p:txBody>
      </p:sp>
    </p:spTree>
    <p:extLst>
      <p:ext uri="{BB962C8B-B14F-4D97-AF65-F5344CB8AC3E}">
        <p14:creationId xmlns:p14="http://schemas.microsoft.com/office/powerpoint/2010/main" val="320582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634864415"/>
              </p:ext>
            </p:extLst>
          </p:nvPr>
        </p:nvGraphicFramePr>
        <p:xfrm>
          <a:off x="683568" y="644116"/>
          <a:ext cx="7560840" cy="556976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998680" y="188640"/>
            <a:ext cx="2930616" cy="738664"/>
          </a:xfrm>
          <a:prstGeom prst="rect">
            <a:avLst/>
          </a:prstGeom>
          <a:noFill/>
        </p:spPr>
        <p:txBody>
          <a:bodyPr wrap="square" rtlCol="0">
            <a:spAutoFit/>
          </a:bodyPr>
          <a:lstStyle/>
          <a:p>
            <a:r>
              <a:rPr lang="en-US" sz="2400" b="1" dirty="0"/>
              <a:t>5.State wise sales</a:t>
            </a:r>
          </a:p>
          <a:p>
            <a:endParaRPr lang="en-IN" dirty="0"/>
          </a:p>
        </p:txBody>
      </p:sp>
    </p:spTree>
    <p:extLst>
      <p:ext uri="{BB962C8B-B14F-4D97-AF65-F5344CB8AC3E}">
        <p14:creationId xmlns:p14="http://schemas.microsoft.com/office/powerpoint/2010/main" val="290541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BC4EF-83A7-9DCF-40BB-2E0EB5A750A3}"/>
              </a:ext>
            </a:extLst>
          </p:cNvPr>
          <p:cNvSpPr txBox="1"/>
          <p:nvPr/>
        </p:nvSpPr>
        <p:spPr>
          <a:xfrm>
            <a:off x="179512" y="980728"/>
            <a:ext cx="8676456" cy="4801314"/>
          </a:xfrm>
          <a:prstGeom prst="rect">
            <a:avLst/>
          </a:prstGeom>
          <a:noFill/>
        </p:spPr>
        <p:txBody>
          <a:bodyPr wrap="square">
            <a:spAutoFit/>
          </a:bodyPr>
          <a:lstStyle/>
          <a:p>
            <a:r>
              <a:rPr lang="en-US" b="1" i="1" dirty="0"/>
              <a:t>Analysis:-</a:t>
            </a:r>
          </a:p>
          <a:p>
            <a:r>
              <a:rPr lang="en-US" i="1" dirty="0"/>
              <a:t>                        State Wise Sales Analysis Are Indicates The 20% Of States Having A High Level Sales Compare The Other State.</a:t>
            </a:r>
          </a:p>
          <a:p>
            <a:endParaRPr lang="en-US" i="1" dirty="0"/>
          </a:p>
          <a:p>
            <a:endParaRPr lang="en-US" b="1" i="1" dirty="0"/>
          </a:p>
          <a:p>
            <a:endParaRPr lang="en-US" b="1" i="1" dirty="0"/>
          </a:p>
          <a:p>
            <a:endParaRPr lang="en-US" b="1" i="1" dirty="0"/>
          </a:p>
          <a:p>
            <a:r>
              <a:rPr lang="en-US" b="1" i="1" dirty="0"/>
              <a:t>Observation:-</a:t>
            </a:r>
          </a:p>
          <a:p>
            <a:r>
              <a:rPr lang="en-US" b="1" i="1" dirty="0"/>
              <a:t>                         </a:t>
            </a:r>
            <a:r>
              <a:rPr lang="en-US" dirty="0"/>
              <a:t>Most of the states have a low range of sales. We need to study those states.</a:t>
            </a:r>
            <a:endParaRPr lang="en-US" b="1" i="1" dirty="0"/>
          </a:p>
          <a:p>
            <a:endParaRPr lang="en-US" b="1" i="1" dirty="0"/>
          </a:p>
          <a:p>
            <a:endParaRPr lang="en-US" b="1" i="1" dirty="0"/>
          </a:p>
          <a:p>
            <a:r>
              <a:rPr lang="en-US" b="1" i="1" dirty="0"/>
              <a:t>Suggestion:-</a:t>
            </a:r>
          </a:p>
          <a:p>
            <a:r>
              <a:rPr lang="en-US" b="1" i="1" dirty="0"/>
              <a:t>                      </a:t>
            </a:r>
            <a:r>
              <a:rPr lang="en-US" i="1" dirty="0"/>
              <a:t>Find the consumer demands and wants. Need to understand the problems of sales in those states and create a problem solving statements.</a:t>
            </a:r>
          </a:p>
          <a:p>
            <a:endParaRPr lang="en-US" b="1" i="1" dirty="0"/>
          </a:p>
        </p:txBody>
      </p:sp>
    </p:spTree>
    <p:extLst>
      <p:ext uri="{BB962C8B-B14F-4D97-AF65-F5344CB8AC3E}">
        <p14:creationId xmlns:p14="http://schemas.microsoft.com/office/powerpoint/2010/main" val="300732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654758650"/>
              </p:ext>
            </p:extLst>
          </p:nvPr>
        </p:nvGraphicFramePr>
        <p:xfrm>
          <a:off x="107504" y="116632"/>
          <a:ext cx="9036496" cy="50405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051720" y="5373216"/>
            <a:ext cx="4712544" cy="861774"/>
          </a:xfrm>
          <a:prstGeom prst="rect">
            <a:avLst/>
          </a:prstGeom>
          <a:noFill/>
        </p:spPr>
        <p:txBody>
          <a:bodyPr wrap="square" rtlCol="0">
            <a:spAutoFit/>
          </a:bodyPr>
          <a:lstStyle/>
          <a:p>
            <a:r>
              <a:rPr lang="en-US" sz="3200" b="1" dirty="0"/>
              <a:t> 6.Region wise Sales</a:t>
            </a:r>
          </a:p>
          <a:p>
            <a:endParaRPr lang="en-IN" dirty="0"/>
          </a:p>
        </p:txBody>
      </p:sp>
    </p:spTree>
    <p:extLst>
      <p:ext uri="{BB962C8B-B14F-4D97-AF65-F5344CB8AC3E}">
        <p14:creationId xmlns:p14="http://schemas.microsoft.com/office/powerpoint/2010/main" val="29942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2DF75-4BB9-3BF0-6C6E-85097A9EEA4D}"/>
              </a:ext>
            </a:extLst>
          </p:cNvPr>
          <p:cNvSpPr txBox="1"/>
          <p:nvPr/>
        </p:nvSpPr>
        <p:spPr>
          <a:xfrm>
            <a:off x="107504" y="980728"/>
            <a:ext cx="9036496" cy="4247317"/>
          </a:xfrm>
          <a:prstGeom prst="rect">
            <a:avLst/>
          </a:prstGeom>
          <a:noFill/>
        </p:spPr>
        <p:txBody>
          <a:bodyPr wrap="square">
            <a:spAutoFit/>
          </a:bodyPr>
          <a:lstStyle/>
          <a:p>
            <a:r>
              <a:rPr lang="en-US" b="1" i="1" dirty="0"/>
              <a:t>Analysis:- </a:t>
            </a:r>
          </a:p>
          <a:p>
            <a:r>
              <a:rPr lang="en-US" b="1" i="1" dirty="0"/>
              <a:t>                   </a:t>
            </a:r>
            <a:r>
              <a:rPr lang="en-US" dirty="0"/>
              <a:t>We Analyze That Sales Are Going Well In The East And West Regions. The Central Region Performed Quite Well, While The South Has A Low Percentage.</a:t>
            </a:r>
            <a:endParaRPr lang="en-US" b="1" i="1" dirty="0"/>
          </a:p>
          <a:p>
            <a:endParaRPr lang="en-US" b="1" i="1" dirty="0"/>
          </a:p>
          <a:p>
            <a:endParaRPr lang="en-US" b="1" i="1" dirty="0"/>
          </a:p>
          <a:p>
            <a:r>
              <a:rPr lang="en-US" b="1" i="1" dirty="0"/>
              <a:t>Observation:-</a:t>
            </a:r>
          </a:p>
          <a:p>
            <a:r>
              <a:rPr lang="en-US" b="1" i="1" dirty="0"/>
              <a:t>                       </a:t>
            </a:r>
            <a:r>
              <a:rPr lang="en-US" i="1" dirty="0"/>
              <a:t>As Per Observation Need To Find Products Demand Of South Region And need to more impressive planning for  sales.</a:t>
            </a:r>
          </a:p>
          <a:p>
            <a:endParaRPr lang="en-US" b="1" i="1" dirty="0"/>
          </a:p>
          <a:p>
            <a:r>
              <a:rPr lang="en-US" b="1" i="1" dirty="0"/>
              <a:t>Suggestion:- </a:t>
            </a:r>
          </a:p>
          <a:p>
            <a:r>
              <a:rPr lang="en-US" b="1" i="1" dirty="0"/>
              <a:t>                      </a:t>
            </a:r>
            <a:r>
              <a:rPr lang="en-US" i="1" dirty="0"/>
              <a:t>For Improving Sales We Need To Expand Distribution Channels ,</a:t>
            </a:r>
          </a:p>
          <a:p>
            <a:r>
              <a:rPr lang="en-US" i="1" dirty="0"/>
              <a:t>products Innovation And Targeted Marketing Campaigns In South And Central Region.</a:t>
            </a:r>
          </a:p>
          <a:p>
            <a:endParaRPr lang="en-US" b="1" i="1" dirty="0"/>
          </a:p>
        </p:txBody>
      </p:sp>
    </p:spTree>
    <p:extLst>
      <p:ext uri="{BB962C8B-B14F-4D97-AF65-F5344CB8AC3E}">
        <p14:creationId xmlns:p14="http://schemas.microsoft.com/office/powerpoint/2010/main" val="1116570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7465D2B-F82B-EFD3-FFA6-F2E05384B437}"/>
              </a:ext>
            </a:extLst>
          </p:cNvPr>
          <p:cNvGraphicFramePr>
            <a:graphicFrameLocks/>
          </p:cNvGraphicFramePr>
          <p:nvPr>
            <p:extLst>
              <p:ext uri="{D42A27DB-BD31-4B8C-83A1-F6EECF244321}">
                <p14:modId xmlns:p14="http://schemas.microsoft.com/office/powerpoint/2010/main" val="3356031402"/>
              </p:ext>
            </p:extLst>
          </p:nvPr>
        </p:nvGraphicFramePr>
        <p:xfrm>
          <a:off x="251520" y="1556792"/>
          <a:ext cx="8712968" cy="511256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2ACA3AF-61C4-0BE5-0F56-C2B22D2CFCCC}"/>
              </a:ext>
            </a:extLst>
          </p:cNvPr>
          <p:cNvSpPr txBox="1"/>
          <p:nvPr/>
        </p:nvSpPr>
        <p:spPr>
          <a:xfrm>
            <a:off x="509092" y="548679"/>
            <a:ext cx="7632848" cy="1046440"/>
          </a:xfrm>
          <a:prstGeom prst="rect">
            <a:avLst/>
          </a:prstGeom>
          <a:noFill/>
        </p:spPr>
        <p:txBody>
          <a:bodyPr wrap="square" rtlCol="0">
            <a:spAutoFit/>
          </a:bodyPr>
          <a:lstStyle/>
          <a:p>
            <a:r>
              <a:rPr lang="en-US" sz="4400" b="1" dirty="0"/>
              <a:t>       7.Category wise Sales</a:t>
            </a:r>
          </a:p>
          <a:p>
            <a:endParaRPr lang="en-IN" dirty="0"/>
          </a:p>
        </p:txBody>
      </p:sp>
    </p:spTree>
    <p:extLst>
      <p:ext uri="{BB962C8B-B14F-4D97-AF65-F5344CB8AC3E}">
        <p14:creationId xmlns:p14="http://schemas.microsoft.com/office/powerpoint/2010/main" val="166471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E7D3D2-E295-C7B2-0AB3-0DE4171DEC7C}"/>
              </a:ext>
            </a:extLst>
          </p:cNvPr>
          <p:cNvSpPr txBox="1"/>
          <p:nvPr/>
        </p:nvSpPr>
        <p:spPr>
          <a:xfrm>
            <a:off x="395536" y="899840"/>
            <a:ext cx="8735764" cy="4247317"/>
          </a:xfrm>
          <a:prstGeom prst="rect">
            <a:avLst/>
          </a:prstGeom>
          <a:noFill/>
        </p:spPr>
        <p:txBody>
          <a:bodyPr wrap="square">
            <a:spAutoFit/>
          </a:bodyPr>
          <a:lstStyle/>
          <a:p>
            <a:r>
              <a:rPr lang="en-US" b="1" i="1" dirty="0"/>
              <a:t>Analysis:- </a:t>
            </a:r>
          </a:p>
          <a:p>
            <a:r>
              <a:rPr lang="en-US" b="1" i="1" dirty="0"/>
              <a:t>                   </a:t>
            </a:r>
            <a:r>
              <a:rPr lang="en-US" dirty="0"/>
              <a:t>As per category-wise sales analysis, we have found that technology sales on 70%, furniture sales on 20%, and office supplies sales on 10%.</a:t>
            </a:r>
            <a:endParaRPr lang="en-US" b="1" i="1" dirty="0"/>
          </a:p>
          <a:p>
            <a:endParaRPr lang="en-US" b="1" i="1" dirty="0"/>
          </a:p>
          <a:p>
            <a:endParaRPr lang="en-US" b="1" i="1" dirty="0"/>
          </a:p>
          <a:p>
            <a:r>
              <a:rPr lang="en-US" b="1" i="1" dirty="0"/>
              <a:t>Observation:- </a:t>
            </a:r>
          </a:p>
          <a:p>
            <a:r>
              <a:rPr lang="en-US" b="1" i="1" dirty="0"/>
              <a:t>                          </a:t>
            </a:r>
            <a:r>
              <a:rPr lang="en-US" dirty="0"/>
              <a:t>By observing this graph, we are able to understand that office supplies sales are very low, and consumers are attracted to new technologies.</a:t>
            </a:r>
            <a:endParaRPr lang="en-US" b="1" i="1" dirty="0"/>
          </a:p>
          <a:p>
            <a:endParaRPr lang="en-US" b="1" i="1" dirty="0"/>
          </a:p>
          <a:p>
            <a:r>
              <a:rPr lang="en-US" b="1" i="1" dirty="0"/>
              <a:t>Suggestion:-</a:t>
            </a:r>
          </a:p>
          <a:p>
            <a:r>
              <a:rPr lang="en-US" b="1" i="1" dirty="0"/>
              <a:t>                        </a:t>
            </a:r>
            <a:r>
              <a:rPr lang="en-US" dirty="0"/>
              <a:t>We suggest, based on our analysis, adding more advanced options and new styles in furniture, For office supplies, we recommend visiting new offices with the marketing team to convince them about our products.</a:t>
            </a:r>
            <a:r>
              <a:rPr lang="en-US" b="1" i="1" dirty="0"/>
              <a:t>    </a:t>
            </a:r>
          </a:p>
        </p:txBody>
      </p:sp>
    </p:spTree>
    <p:extLst>
      <p:ext uri="{BB962C8B-B14F-4D97-AF65-F5344CB8AC3E}">
        <p14:creationId xmlns:p14="http://schemas.microsoft.com/office/powerpoint/2010/main" val="235336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084479039"/>
              </p:ext>
            </p:extLst>
          </p:nvPr>
        </p:nvGraphicFramePr>
        <p:xfrm>
          <a:off x="198591" y="1221002"/>
          <a:ext cx="8765897" cy="53763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99592" y="188640"/>
            <a:ext cx="7416824" cy="738664"/>
          </a:xfrm>
          <a:prstGeom prst="rect">
            <a:avLst/>
          </a:prstGeom>
          <a:noFill/>
        </p:spPr>
        <p:txBody>
          <a:bodyPr wrap="square" rtlCol="0">
            <a:spAutoFit/>
          </a:bodyPr>
          <a:lstStyle/>
          <a:p>
            <a:r>
              <a:rPr lang="en-US" sz="2400" b="1" dirty="0"/>
              <a:t>8.Presenting Sub Category Wise Sum Of  Sales</a:t>
            </a:r>
            <a:endParaRPr lang="en-IN" sz="2400" b="1" dirty="0"/>
          </a:p>
          <a:p>
            <a:endParaRPr lang="en-IN" dirty="0"/>
          </a:p>
        </p:txBody>
      </p:sp>
      <p:sp>
        <p:nvSpPr>
          <p:cNvPr id="4" name="TextBox 3"/>
          <p:cNvSpPr txBox="1"/>
          <p:nvPr/>
        </p:nvSpPr>
        <p:spPr>
          <a:xfrm>
            <a:off x="20632" y="3324685"/>
            <a:ext cx="184731" cy="923330"/>
          </a:xfrm>
          <a:prstGeom prst="rect">
            <a:avLst/>
          </a:prstGeom>
          <a:noFill/>
        </p:spPr>
        <p:txBody>
          <a:bodyPr wrap="none" rtlCol="0">
            <a:spAutoFit/>
          </a:bodyPr>
          <a:lstStyle/>
          <a:p>
            <a:endParaRPr lang="en-IN" dirty="0"/>
          </a:p>
          <a:p>
            <a:endParaRPr lang="en-IN" dirty="0"/>
          </a:p>
          <a:p>
            <a:endParaRPr lang="en-IN" dirty="0"/>
          </a:p>
        </p:txBody>
      </p:sp>
    </p:spTree>
    <p:extLst>
      <p:ext uri="{BB962C8B-B14F-4D97-AF65-F5344CB8AC3E}">
        <p14:creationId xmlns:p14="http://schemas.microsoft.com/office/powerpoint/2010/main" val="230449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0728"/>
            <a:ext cx="9144000" cy="4247317"/>
          </a:xfrm>
          <a:prstGeom prst="rect">
            <a:avLst/>
          </a:prstGeom>
        </p:spPr>
        <p:txBody>
          <a:bodyPr wrap="square">
            <a:spAutoFit/>
          </a:bodyPr>
          <a:lstStyle/>
          <a:p>
            <a:r>
              <a:rPr lang="en-US" b="1" i="1" dirty="0"/>
              <a:t>Analysis:- </a:t>
            </a:r>
          </a:p>
          <a:p>
            <a:r>
              <a:rPr lang="en-US" dirty="0"/>
              <a:t>                  On the basis of the analysis, phone and chair sales are high compared to others. Arts, envelopes, fasteners, labels, and supplies have very low sales.</a:t>
            </a:r>
            <a:endParaRPr lang="en-US" i="1" dirty="0"/>
          </a:p>
          <a:p>
            <a:r>
              <a:rPr lang="en-US" b="1" i="1" dirty="0"/>
              <a:t>     </a:t>
            </a:r>
            <a:r>
              <a:rPr lang="en-US" dirty="0"/>
              <a:t>Accessories, appliances, binders, bookcases, copiers, furnishing machines, paper storage, and tables were quite good.</a:t>
            </a:r>
            <a:r>
              <a:rPr lang="en-US" b="1" i="1" dirty="0"/>
              <a:t>                </a:t>
            </a:r>
          </a:p>
          <a:p>
            <a:endParaRPr lang="en-US" b="1" i="1" dirty="0"/>
          </a:p>
          <a:p>
            <a:endParaRPr lang="en-US" b="1" i="1" dirty="0"/>
          </a:p>
          <a:p>
            <a:r>
              <a:rPr lang="en-US" b="1" i="1" dirty="0"/>
              <a:t>Observation:- </a:t>
            </a:r>
          </a:p>
          <a:p>
            <a:r>
              <a:rPr lang="en-US" b="1" i="1" dirty="0"/>
              <a:t>                       </a:t>
            </a:r>
            <a:r>
              <a:rPr lang="en-US" dirty="0"/>
              <a:t>We need to focus on art, envelopes, fasteners, labels, and supplies                       </a:t>
            </a:r>
          </a:p>
          <a:p>
            <a:r>
              <a:rPr lang="en-US" dirty="0"/>
              <a:t>sales.</a:t>
            </a:r>
            <a:endParaRPr lang="en-US" b="1" i="1" dirty="0"/>
          </a:p>
          <a:p>
            <a:endParaRPr lang="en-US" b="1" i="1" dirty="0"/>
          </a:p>
          <a:p>
            <a:r>
              <a:rPr lang="en-US" b="1" i="1" dirty="0"/>
              <a:t>Suggestion:-</a:t>
            </a:r>
          </a:p>
          <a:p>
            <a:r>
              <a:rPr lang="en-US" b="1" i="1" dirty="0"/>
              <a:t>                         </a:t>
            </a:r>
            <a:r>
              <a:rPr lang="en-US" i="1" dirty="0"/>
              <a:t>Add Some Art Related Advertisements With  color  full and attractive pictures . Add Some Offers On Fasteners Whole Kit Which Profitable To Both Seller And Buyer.</a:t>
            </a:r>
          </a:p>
        </p:txBody>
      </p:sp>
    </p:spTree>
    <p:extLst>
      <p:ext uri="{BB962C8B-B14F-4D97-AF65-F5344CB8AC3E}">
        <p14:creationId xmlns:p14="http://schemas.microsoft.com/office/powerpoint/2010/main" val="210213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DF57B5-0255-57C6-9A22-BC9B56EAAE54}"/>
              </a:ext>
            </a:extLst>
          </p:cNvPr>
          <p:cNvSpPr txBox="1"/>
          <p:nvPr/>
        </p:nvSpPr>
        <p:spPr>
          <a:xfrm>
            <a:off x="1115616" y="908720"/>
            <a:ext cx="7056784" cy="4154984"/>
          </a:xfrm>
          <a:prstGeom prst="rect">
            <a:avLst/>
          </a:prstGeom>
          <a:noFill/>
        </p:spPr>
        <p:txBody>
          <a:bodyPr wrap="square" rtlCol="0">
            <a:spAutoFit/>
          </a:bodyPr>
          <a:lstStyle/>
          <a:p>
            <a:r>
              <a:rPr lang="en-US" sz="2400" dirty="0"/>
              <a:t>Suggestion For Over All Sales Analysis:-</a:t>
            </a:r>
          </a:p>
          <a:p>
            <a:endParaRPr lang="en-US" sz="2400" dirty="0"/>
          </a:p>
          <a:p>
            <a:r>
              <a:rPr lang="en-US" sz="2400" dirty="0"/>
              <a:t>As per this analysis we are suggest that give some beneficiary offers to sales team so they respond actively on the sales target.</a:t>
            </a:r>
          </a:p>
          <a:p>
            <a:r>
              <a:rPr lang="en-US" sz="2400" dirty="0"/>
              <a:t>Add special offers to attract the customers.</a:t>
            </a:r>
          </a:p>
          <a:p>
            <a:r>
              <a:rPr lang="en-US" sz="2400" dirty="0"/>
              <a:t>Which are the product in loss stop their selling because the sales of this products is already in loss if we stop selling the loss will stop and profit will increase automatically.</a:t>
            </a:r>
          </a:p>
          <a:p>
            <a:r>
              <a:rPr lang="en-US" sz="2400" dirty="0"/>
              <a:t>Increase supply of those products which is in good profit.</a:t>
            </a:r>
            <a:endParaRPr lang="en-IN" dirty="0"/>
          </a:p>
        </p:txBody>
      </p:sp>
      <p:sp>
        <p:nvSpPr>
          <p:cNvPr id="2" name="TextBox 1">
            <a:extLst>
              <a:ext uri="{FF2B5EF4-FFF2-40B4-BE49-F238E27FC236}">
                <a16:creationId xmlns:a16="http://schemas.microsoft.com/office/drawing/2014/main" id="{AFF329C8-E670-4696-D534-26CD5AFD60E9}"/>
              </a:ext>
            </a:extLst>
          </p:cNvPr>
          <p:cNvSpPr txBox="1"/>
          <p:nvPr/>
        </p:nvSpPr>
        <p:spPr>
          <a:xfrm>
            <a:off x="971600" y="5517232"/>
            <a:ext cx="7128792" cy="523220"/>
          </a:xfrm>
          <a:prstGeom prst="rect">
            <a:avLst/>
          </a:prstGeom>
          <a:noFill/>
        </p:spPr>
        <p:txBody>
          <a:bodyPr wrap="square" rtlCol="0">
            <a:spAutoFit/>
          </a:bodyPr>
          <a:lstStyle/>
          <a:p>
            <a:pPr algn="r"/>
            <a:r>
              <a:rPr lang="en-US" sz="2800" dirty="0"/>
              <a:t>Present By Sonali M. Devikar</a:t>
            </a:r>
            <a:endParaRPr lang="en-IN" sz="2800" dirty="0"/>
          </a:p>
        </p:txBody>
      </p:sp>
    </p:spTree>
    <p:extLst>
      <p:ext uri="{BB962C8B-B14F-4D97-AF65-F5344CB8AC3E}">
        <p14:creationId xmlns:p14="http://schemas.microsoft.com/office/powerpoint/2010/main" val="367828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tx1"/>
                </a:solidFill>
              </a:rPr>
              <a:t>Introduction</a:t>
            </a:r>
            <a:endParaRPr lang="en-IN" i="1" dirty="0">
              <a:solidFill>
                <a:schemeClr val="tx1"/>
              </a:solidFill>
            </a:endParaRPr>
          </a:p>
        </p:txBody>
      </p:sp>
      <p:sp>
        <p:nvSpPr>
          <p:cNvPr id="3" name="Content Placeholder 2"/>
          <p:cNvSpPr>
            <a:spLocks noGrp="1"/>
          </p:cNvSpPr>
          <p:nvPr>
            <p:ph idx="1"/>
          </p:nvPr>
        </p:nvSpPr>
        <p:spPr/>
        <p:txBody>
          <a:bodyPr/>
          <a:lstStyle/>
          <a:p>
            <a:pPr marL="0" indent="0">
              <a:buNone/>
            </a:pPr>
            <a:r>
              <a:rPr lang="en-US" dirty="0"/>
              <a:t>The Project Is About The Analyzing Data Of Super Store </a:t>
            </a:r>
          </a:p>
          <a:p>
            <a:pPr marL="0" indent="0">
              <a:buNone/>
            </a:pPr>
            <a:r>
              <a:rPr lang="en-US" dirty="0"/>
              <a:t>Deeply Analyze Sales Column With Other Related Column.</a:t>
            </a:r>
          </a:p>
          <a:p>
            <a:pPr marL="0" indent="0">
              <a:buNone/>
            </a:pPr>
            <a:r>
              <a:rPr lang="en-US" dirty="0"/>
              <a:t>Which Helpful For Business Growth And Suggestion About Sales Increasing Strategy. </a:t>
            </a:r>
          </a:p>
        </p:txBody>
      </p:sp>
    </p:spTree>
    <p:extLst>
      <p:ext uri="{BB962C8B-B14F-4D97-AF65-F5344CB8AC3E}">
        <p14:creationId xmlns:p14="http://schemas.microsoft.com/office/powerpoint/2010/main" val="34890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1680" y="797888"/>
            <a:ext cx="5832647" cy="523220"/>
          </a:xfrm>
          <a:prstGeom prst="rect">
            <a:avLst/>
          </a:prstGeom>
          <a:noFill/>
        </p:spPr>
        <p:txBody>
          <a:bodyPr wrap="square" rtlCol="0">
            <a:spAutoFit/>
          </a:bodyPr>
          <a:lstStyle/>
          <a:p>
            <a:r>
              <a:rPr lang="en-US" sz="2800" b="1" dirty="0"/>
              <a:t>1.Shipping date wise sales</a:t>
            </a:r>
          </a:p>
        </p:txBody>
      </p:sp>
      <p:pic>
        <p:nvPicPr>
          <p:cNvPr id="1026" name="Picture 2">
            <a:extLst>
              <a:ext uri="{FF2B5EF4-FFF2-40B4-BE49-F238E27FC236}">
                <a16:creationId xmlns:a16="http://schemas.microsoft.com/office/drawing/2014/main" id="{CB1797DE-6ACE-A553-9C3D-E7953A09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07716"/>
            <a:ext cx="5064224" cy="3434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A7681D-8B36-4C29-8C9D-54685D0F047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524000" y="1772816"/>
            <a:ext cx="6096000" cy="4133850"/>
          </a:xfrm>
          <a:prstGeom prst="rect">
            <a:avLst/>
          </a:prstGeom>
          <a:noFill/>
        </p:spPr>
      </p:pic>
    </p:spTree>
    <p:extLst>
      <p:ext uri="{BB962C8B-B14F-4D97-AF65-F5344CB8AC3E}">
        <p14:creationId xmlns:p14="http://schemas.microsoft.com/office/powerpoint/2010/main" val="333958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21FB0-1521-1CBF-FCA8-A6EB4A818CF9}"/>
              </a:ext>
            </a:extLst>
          </p:cNvPr>
          <p:cNvSpPr txBox="1"/>
          <p:nvPr/>
        </p:nvSpPr>
        <p:spPr>
          <a:xfrm>
            <a:off x="251520" y="760542"/>
            <a:ext cx="8496944" cy="2000548"/>
          </a:xfrm>
          <a:prstGeom prst="rect">
            <a:avLst/>
          </a:prstGeom>
          <a:noFill/>
        </p:spPr>
        <p:txBody>
          <a:bodyPr wrap="square" rtlCol="0">
            <a:spAutoFit/>
          </a:bodyPr>
          <a:lstStyle/>
          <a:p>
            <a:r>
              <a:rPr lang="en-US" b="1" dirty="0"/>
              <a:t>Analysis:- </a:t>
            </a:r>
          </a:p>
          <a:p>
            <a:r>
              <a:rPr lang="en-US" b="1" dirty="0"/>
              <a:t>                 </a:t>
            </a:r>
            <a:r>
              <a:rPr lang="en-US" dirty="0"/>
              <a:t>As Per The Pie Chart We Are Analyzing The Sales In Last 4 Years. Between 2018 To 2019 The Sales Was Not Going On Well It Was Increased By 0.4%. About 2020 And 2021 The Sales Was Given A Good Performance It Was Increased By 5 To 6%.</a:t>
            </a:r>
          </a:p>
          <a:p>
            <a:endParaRPr lang="en-IN" sz="1600" dirty="0"/>
          </a:p>
          <a:p>
            <a:endParaRPr lang="en-IN" dirty="0"/>
          </a:p>
        </p:txBody>
      </p:sp>
      <p:sp>
        <p:nvSpPr>
          <p:cNvPr id="3" name="TextBox 2">
            <a:extLst>
              <a:ext uri="{FF2B5EF4-FFF2-40B4-BE49-F238E27FC236}">
                <a16:creationId xmlns:a16="http://schemas.microsoft.com/office/drawing/2014/main" id="{D369C9E7-3E24-709F-4900-DB6A1FE03AB7}"/>
              </a:ext>
            </a:extLst>
          </p:cNvPr>
          <p:cNvSpPr txBox="1"/>
          <p:nvPr/>
        </p:nvSpPr>
        <p:spPr>
          <a:xfrm>
            <a:off x="251520" y="2470655"/>
            <a:ext cx="8352928" cy="1200329"/>
          </a:xfrm>
          <a:prstGeom prst="rect">
            <a:avLst/>
          </a:prstGeom>
          <a:noFill/>
        </p:spPr>
        <p:txBody>
          <a:bodyPr wrap="square" rtlCol="0">
            <a:spAutoFit/>
          </a:bodyPr>
          <a:lstStyle/>
          <a:p>
            <a:r>
              <a:rPr lang="en-US" b="1" dirty="0"/>
              <a:t>Observation:-</a:t>
            </a:r>
          </a:p>
          <a:p>
            <a:r>
              <a:rPr lang="en-US" dirty="0"/>
              <a:t>                       Observation About Sales In Last Four Years, The Growth </a:t>
            </a:r>
          </a:p>
          <a:p>
            <a:r>
              <a:rPr lang="en-US" dirty="0"/>
              <a:t>Of Sales Was Quite Slow. The Percentage Of Increasing Sales Same As Previous Year.</a:t>
            </a:r>
            <a:endParaRPr lang="en-IN" dirty="0"/>
          </a:p>
        </p:txBody>
      </p:sp>
      <p:sp>
        <p:nvSpPr>
          <p:cNvPr id="4" name="TextBox 3">
            <a:extLst>
              <a:ext uri="{FF2B5EF4-FFF2-40B4-BE49-F238E27FC236}">
                <a16:creationId xmlns:a16="http://schemas.microsoft.com/office/drawing/2014/main" id="{98DBF358-2401-26E9-ACCA-AC9816ADAC27}"/>
              </a:ext>
            </a:extLst>
          </p:cNvPr>
          <p:cNvSpPr txBox="1"/>
          <p:nvPr/>
        </p:nvSpPr>
        <p:spPr>
          <a:xfrm>
            <a:off x="147551" y="4096910"/>
            <a:ext cx="8848897" cy="923330"/>
          </a:xfrm>
          <a:prstGeom prst="rect">
            <a:avLst/>
          </a:prstGeom>
          <a:noFill/>
        </p:spPr>
        <p:txBody>
          <a:bodyPr wrap="none" rtlCol="0">
            <a:spAutoFit/>
          </a:bodyPr>
          <a:lstStyle/>
          <a:p>
            <a:r>
              <a:rPr lang="en-US" sz="1800" b="1" i="1" dirty="0"/>
              <a:t>Conclusion:-</a:t>
            </a:r>
          </a:p>
          <a:p>
            <a:r>
              <a:rPr lang="en-US" dirty="0"/>
              <a:t>                     We Need To Improve Sales Strategies And Focus On Sales Growth</a:t>
            </a:r>
          </a:p>
          <a:p>
            <a:r>
              <a:rPr lang="en-US" dirty="0"/>
              <a:t> By Increasing Its Percentage.</a:t>
            </a:r>
            <a:endParaRPr lang="en-IN" dirty="0"/>
          </a:p>
        </p:txBody>
      </p:sp>
      <p:sp>
        <p:nvSpPr>
          <p:cNvPr id="5" name="TextBox 4">
            <a:extLst>
              <a:ext uri="{FF2B5EF4-FFF2-40B4-BE49-F238E27FC236}">
                <a16:creationId xmlns:a16="http://schemas.microsoft.com/office/drawing/2014/main" id="{84195C7F-7122-ECBA-D7E9-67DD3C98C298}"/>
              </a:ext>
            </a:extLst>
          </p:cNvPr>
          <p:cNvSpPr txBox="1"/>
          <p:nvPr/>
        </p:nvSpPr>
        <p:spPr>
          <a:xfrm>
            <a:off x="196443" y="5457998"/>
            <a:ext cx="8919429" cy="1200329"/>
          </a:xfrm>
          <a:prstGeom prst="rect">
            <a:avLst/>
          </a:prstGeom>
          <a:noFill/>
        </p:spPr>
        <p:txBody>
          <a:bodyPr wrap="none" rtlCol="0">
            <a:spAutoFit/>
          </a:bodyPr>
          <a:lstStyle/>
          <a:p>
            <a:r>
              <a:rPr lang="en-US" sz="1800" b="1" i="1" dirty="0"/>
              <a:t>Suggestion:-</a:t>
            </a:r>
          </a:p>
          <a:p>
            <a:r>
              <a:rPr lang="en-US" dirty="0"/>
              <a:t>                       We Want To Add More Creativeness In Marketing Which Attracts </a:t>
            </a:r>
          </a:p>
          <a:p>
            <a:r>
              <a:rPr lang="en-US" dirty="0"/>
              <a:t>customers. Add Some Offers In Off Season. Achieving High Level Customer </a:t>
            </a:r>
          </a:p>
          <a:p>
            <a:r>
              <a:rPr lang="en-US" dirty="0"/>
              <a:t>Satisfaction.</a:t>
            </a:r>
            <a:endParaRPr lang="en-IN" dirty="0"/>
          </a:p>
        </p:txBody>
      </p:sp>
    </p:spTree>
    <p:extLst>
      <p:ext uri="{BB962C8B-B14F-4D97-AF65-F5344CB8AC3E}">
        <p14:creationId xmlns:p14="http://schemas.microsoft.com/office/powerpoint/2010/main" val="386948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447209976"/>
              </p:ext>
            </p:extLst>
          </p:nvPr>
        </p:nvGraphicFramePr>
        <p:xfrm>
          <a:off x="107504" y="830544"/>
          <a:ext cx="8928992" cy="389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635896" y="116632"/>
            <a:ext cx="4531630" cy="400110"/>
          </a:xfrm>
          <a:prstGeom prst="rect">
            <a:avLst/>
          </a:prstGeom>
          <a:noFill/>
        </p:spPr>
        <p:txBody>
          <a:bodyPr wrap="square" rtlCol="0">
            <a:spAutoFit/>
          </a:bodyPr>
          <a:lstStyle/>
          <a:p>
            <a:pPr algn="ctr"/>
            <a:r>
              <a:rPr lang="en-US" sz="2000" b="1" dirty="0"/>
              <a:t>2. Ship mode wise sales</a:t>
            </a:r>
          </a:p>
        </p:txBody>
      </p:sp>
    </p:spTree>
    <p:extLst>
      <p:ext uri="{BB962C8B-B14F-4D97-AF65-F5344CB8AC3E}">
        <p14:creationId xmlns:p14="http://schemas.microsoft.com/office/powerpoint/2010/main" val="189641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7A77F1-57C4-1DC2-AA4B-50C5006439CE}"/>
              </a:ext>
            </a:extLst>
          </p:cNvPr>
          <p:cNvSpPr txBox="1"/>
          <p:nvPr/>
        </p:nvSpPr>
        <p:spPr>
          <a:xfrm>
            <a:off x="107504" y="908720"/>
            <a:ext cx="8784976" cy="6401753"/>
          </a:xfrm>
          <a:prstGeom prst="rect">
            <a:avLst/>
          </a:prstGeom>
          <a:noFill/>
        </p:spPr>
        <p:txBody>
          <a:bodyPr wrap="square">
            <a:spAutoFit/>
          </a:bodyPr>
          <a:lstStyle/>
          <a:p>
            <a:r>
              <a:rPr lang="en-US" b="1" i="1" dirty="0"/>
              <a:t>Analysis:-  </a:t>
            </a:r>
          </a:p>
          <a:p>
            <a:r>
              <a:rPr lang="en-US" sz="1400" b="1" i="1" dirty="0"/>
              <a:t>                      </a:t>
            </a:r>
            <a:r>
              <a:rPr lang="en-US" i="1" dirty="0"/>
              <a:t>As Per The Above Graph Information Sales Of Standard Class Is High Difference Compare With Other Class. The Percentage Is 59% Of A Standard Class. First Class And Second Class Not Much Have Difference.</a:t>
            </a:r>
          </a:p>
          <a:p>
            <a:endParaRPr lang="en-US" i="1" dirty="0"/>
          </a:p>
          <a:p>
            <a:endParaRPr lang="en-US" b="1" i="1" dirty="0"/>
          </a:p>
          <a:p>
            <a:r>
              <a:rPr lang="en-US" b="1" i="1" dirty="0"/>
              <a:t>Observation:- </a:t>
            </a:r>
          </a:p>
          <a:p>
            <a:r>
              <a:rPr lang="en-US" sz="1800" b="1" i="1" dirty="0"/>
              <a:t>                       </a:t>
            </a:r>
            <a:r>
              <a:rPr lang="en-US" i="1" dirty="0"/>
              <a:t>Same Day Delivery Percentage Is Very Low 5.6%. Customers  Are  Preferred The Standard Class.  </a:t>
            </a:r>
          </a:p>
          <a:p>
            <a:endParaRPr lang="en-US" b="1" i="1" dirty="0"/>
          </a:p>
          <a:p>
            <a:endParaRPr lang="en-US" b="1" i="1" dirty="0"/>
          </a:p>
          <a:p>
            <a:r>
              <a:rPr lang="en-US" b="1" i="1" dirty="0"/>
              <a:t>Conclusion:- </a:t>
            </a:r>
          </a:p>
          <a:p>
            <a:r>
              <a:rPr lang="en-US" i="1" dirty="0"/>
              <a:t>                        We Need To Focused On Same Day Delivery And Other Class Also</a:t>
            </a:r>
            <a:r>
              <a:rPr lang="en-US" sz="1600" b="1" i="1" dirty="0"/>
              <a:t>.</a:t>
            </a:r>
          </a:p>
          <a:p>
            <a:endParaRPr lang="en-US" sz="1600" b="1" i="1" dirty="0"/>
          </a:p>
          <a:p>
            <a:endParaRPr lang="en-US" sz="1600" b="1" i="1" dirty="0"/>
          </a:p>
          <a:p>
            <a:r>
              <a:rPr lang="en-US" b="1" i="1" dirty="0"/>
              <a:t>Suggestion:-</a:t>
            </a:r>
          </a:p>
          <a:p>
            <a:r>
              <a:rPr lang="en-US" i="1" dirty="0"/>
              <a:t>                      wants to give attention on product availability and transport </a:t>
            </a:r>
          </a:p>
          <a:p>
            <a:r>
              <a:rPr lang="en-US" i="1" dirty="0"/>
              <a:t>to improve same day delivery. add some employee to delivered products on time. create some advertisement on one day delivery to fill up the time demand.</a:t>
            </a:r>
          </a:p>
          <a:p>
            <a:endParaRPr lang="en-US" b="1" i="1" dirty="0"/>
          </a:p>
          <a:p>
            <a:r>
              <a:rPr lang="en-US" b="1" i="1" dirty="0"/>
              <a:t>                       </a:t>
            </a:r>
          </a:p>
        </p:txBody>
      </p:sp>
    </p:spTree>
    <p:extLst>
      <p:ext uri="{BB962C8B-B14F-4D97-AF65-F5344CB8AC3E}">
        <p14:creationId xmlns:p14="http://schemas.microsoft.com/office/powerpoint/2010/main" val="188059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A97A3FA-E930-1902-F324-43EAC8E1616F}"/>
              </a:ext>
            </a:extLst>
          </p:cNvPr>
          <p:cNvGraphicFramePr>
            <a:graphicFrameLocks/>
          </p:cNvGraphicFramePr>
          <p:nvPr>
            <p:extLst>
              <p:ext uri="{D42A27DB-BD31-4B8C-83A1-F6EECF244321}">
                <p14:modId xmlns:p14="http://schemas.microsoft.com/office/powerpoint/2010/main" val="3311336150"/>
              </p:ext>
            </p:extLst>
          </p:nvPr>
        </p:nvGraphicFramePr>
        <p:xfrm>
          <a:off x="467544" y="764704"/>
          <a:ext cx="8424935" cy="388843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150F000-CDE4-72EF-1839-8CD73167B438}"/>
              </a:ext>
            </a:extLst>
          </p:cNvPr>
          <p:cNvSpPr txBox="1"/>
          <p:nvPr/>
        </p:nvSpPr>
        <p:spPr>
          <a:xfrm>
            <a:off x="539552" y="4869160"/>
            <a:ext cx="8136904" cy="861774"/>
          </a:xfrm>
          <a:prstGeom prst="rect">
            <a:avLst/>
          </a:prstGeom>
          <a:noFill/>
        </p:spPr>
        <p:txBody>
          <a:bodyPr wrap="square" rtlCol="0">
            <a:spAutoFit/>
          </a:bodyPr>
          <a:lstStyle/>
          <a:p>
            <a:pPr algn="ctr"/>
            <a:r>
              <a:rPr lang="en-US" sz="3200" b="1" dirty="0"/>
              <a:t>3.segment wise sales</a:t>
            </a:r>
          </a:p>
          <a:p>
            <a:endParaRPr lang="en-IN" dirty="0"/>
          </a:p>
        </p:txBody>
      </p:sp>
    </p:spTree>
    <p:extLst>
      <p:ext uri="{BB962C8B-B14F-4D97-AF65-F5344CB8AC3E}">
        <p14:creationId xmlns:p14="http://schemas.microsoft.com/office/powerpoint/2010/main" val="425117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8928992" cy="5078313"/>
          </a:xfrm>
          <a:prstGeom prst="rect">
            <a:avLst/>
          </a:prstGeom>
          <a:noFill/>
        </p:spPr>
        <p:txBody>
          <a:bodyPr wrap="square" rtlCol="0">
            <a:spAutoFit/>
          </a:bodyPr>
          <a:lstStyle/>
          <a:p>
            <a:r>
              <a:rPr lang="en-US" b="1" i="1" dirty="0"/>
              <a:t>Analysis:-</a:t>
            </a:r>
          </a:p>
          <a:p>
            <a:r>
              <a:rPr lang="en-US" b="1" i="1" dirty="0"/>
              <a:t>                    </a:t>
            </a:r>
            <a:r>
              <a:rPr lang="en-US" i="1" dirty="0"/>
              <a:t>As Per Segment Wise Sales Indicates The Consumer Part Is Very High Compare To Corporate And Home Office.</a:t>
            </a:r>
          </a:p>
          <a:p>
            <a:endParaRPr lang="en-US" i="1" dirty="0"/>
          </a:p>
          <a:p>
            <a:endParaRPr lang="en-US" i="1" dirty="0"/>
          </a:p>
          <a:p>
            <a:endParaRPr lang="en-US" b="1" i="1" dirty="0"/>
          </a:p>
          <a:p>
            <a:r>
              <a:rPr lang="en-US" b="1" i="1" dirty="0"/>
              <a:t>Observation:- </a:t>
            </a:r>
          </a:p>
          <a:p>
            <a:r>
              <a:rPr lang="en-US" b="1" i="1" dirty="0"/>
              <a:t>                          </a:t>
            </a:r>
            <a:r>
              <a:rPr lang="en-US" i="1" dirty="0"/>
              <a:t>Segment Wise Sales The 70% Sales Are Come From Consumer And 20% From Corporate And Remaining 10% From Home Office. </a:t>
            </a:r>
            <a:endParaRPr lang="en-US" b="1" i="1" dirty="0"/>
          </a:p>
          <a:p>
            <a:endParaRPr lang="en-US" b="1" i="1" dirty="0"/>
          </a:p>
          <a:p>
            <a:endParaRPr lang="en-US" b="1" i="1" dirty="0"/>
          </a:p>
          <a:p>
            <a:r>
              <a:rPr lang="en-US" b="1" i="1" dirty="0"/>
              <a:t>Suggestion:-</a:t>
            </a:r>
          </a:p>
          <a:p>
            <a:r>
              <a:rPr lang="en-US" b="1" i="1" dirty="0"/>
              <a:t>                        </a:t>
            </a:r>
            <a:r>
              <a:rPr lang="en-US" i="1" dirty="0"/>
              <a:t>We Need To Add Some Special Offers To Corporate Level.</a:t>
            </a:r>
          </a:p>
          <a:p>
            <a:r>
              <a:rPr lang="en-US" i="1" dirty="0"/>
              <a:t>Want To Create Additional Policies To Home Office.</a:t>
            </a:r>
          </a:p>
          <a:p>
            <a:endParaRPr lang="en-US" i="1" dirty="0"/>
          </a:p>
          <a:p>
            <a:endParaRPr lang="en-US" b="1" i="1" dirty="0"/>
          </a:p>
          <a:p>
            <a:endParaRPr lang="en-US" b="1" i="1" dirty="0"/>
          </a:p>
          <a:p>
            <a:endParaRPr lang="en-IN" b="1" i="1" dirty="0"/>
          </a:p>
        </p:txBody>
      </p:sp>
    </p:spTree>
    <p:extLst>
      <p:ext uri="{BB962C8B-B14F-4D97-AF65-F5344CB8AC3E}">
        <p14:creationId xmlns:p14="http://schemas.microsoft.com/office/powerpoint/2010/main" val="143968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405294430"/>
              </p:ext>
            </p:extLst>
          </p:nvPr>
        </p:nvGraphicFramePr>
        <p:xfrm>
          <a:off x="107504" y="116632"/>
          <a:ext cx="9145016" cy="674136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195736" y="-99392"/>
            <a:ext cx="4752528" cy="1046440"/>
          </a:xfrm>
          <a:prstGeom prst="rect">
            <a:avLst/>
          </a:prstGeom>
          <a:noFill/>
        </p:spPr>
        <p:txBody>
          <a:bodyPr wrap="square" rtlCol="0">
            <a:spAutoFit/>
          </a:bodyPr>
          <a:lstStyle/>
          <a:p>
            <a:r>
              <a:rPr lang="en-US" sz="4400" b="1" dirty="0"/>
              <a:t>4.City wise Sales</a:t>
            </a:r>
          </a:p>
          <a:p>
            <a:endParaRPr lang="en-IN" dirty="0"/>
          </a:p>
        </p:txBody>
      </p:sp>
      <p:sp>
        <p:nvSpPr>
          <p:cNvPr id="9" name="TextBox 8"/>
          <p:cNvSpPr txBox="1"/>
          <p:nvPr/>
        </p:nvSpPr>
        <p:spPr>
          <a:xfrm>
            <a:off x="17200" y="3419856"/>
            <a:ext cx="5112568" cy="1200329"/>
          </a:xfrm>
          <a:prstGeom prst="rect">
            <a:avLst/>
          </a:prstGeom>
          <a:noFill/>
        </p:spPr>
        <p:txBody>
          <a:bodyPr wrap="square" rtlCol="0">
            <a:spAutoFit/>
          </a:bodyPr>
          <a:lstStyle/>
          <a:p>
            <a:endParaRPr lang="en-US" b="1" i="1" dirty="0"/>
          </a:p>
          <a:p>
            <a:endParaRPr lang="en-US" b="1" i="1" dirty="0"/>
          </a:p>
          <a:p>
            <a:endParaRPr lang="en-IN" b="1" i="1" dirty="0"/>
          </a:p>
          <a:p>
            <a:endParaRPr lang="en-IN" dirty="0"/>
          </a:p>
        </p:txBody>
      </p:sp>
    </p:spTree>
    <p:extLst>
      <p:ext uri="{BB962C8B-B14F-4D97-AF65-F5344CB8AC3E}">
        <p14:creationId xmlns:p14="http://schemas.microsoft.com/office/powerpoint/2010/main" val="895372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1203</TotalTime>
  <Words>947</Words>
  <Application>Microsoft Office PowerPoint</Application>
  <PresentationFormat>On-screen Show (4:3)</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Data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akshay adchitre</cp:lastModifiedBy>
  <cp:revision>70</cp:revision>
  <dcterms:created xsi:type="dcterms:W3CDTF">2024-04-13T04:57:18Z</dcterms:created>
  <dcterms:modified xsi:type="dcterms:W3CDTF">2024-06-15T10:12:32Z</dcterms:modified>
</cp:coreProperties>
</file>