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3" r:id="rId8"/>
    <p:sldId id="262" r:id="rId9"/>
    <p:sldId id="264" r:id="rId10"/>
    <p:sldId id="265" r:id="rId11"/>
    <p:sldId id="270" r:id="rId12"/>
    <p:sldId id="266" r:id="rId13"/>
    <p:sldId id="267" r:id="rId14"/>
    <p:sldId id="268" r:id="rId15"/>
    <p:sldId id="269" r:id="rId16"/>
  </p:sldIdLst>
  <p:sldSz cx="9144000" cy="5143500" type="screen16x9"/>
  <p:notesSz cx="6858000" cy="9144000"/>
  <p:embeddedFontLst>
    <p:embeddedFont>
      <p:font typeface="Merriweather" panose="020B0604020202020204" charset="0"/>
      <p:regular r:id="rId18"/>
      <p:bold r:id="rId19"/>
      <p:italic r:id="rId20"/>
      <p:boldItalic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38A575-851A-4756-82EC-7BBDA8FFDB6E}">
  <a:tblStyle styleId="{1C38A575-851A-4756-82EC-7BBDA8FFDB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capterra.com/business-intelligence-software/compare/155288-176586-77260/Dundas-BI-vs-Power-BI-vs-Tableau"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07f9dce98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07f9dce9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07f9dce9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07f9dce9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561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7f9dce98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7f9dce9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07f9dce98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07f9dce9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07f9dce9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07f9dce9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07f9dce98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07f9dce98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07f9dce9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07f9dce9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07f9dce9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07f9dce9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07f9dce9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07f9dce9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07f9dce9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07f9dce9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07f9dce98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07f9dce9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07f9dce9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07f9dce9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07f9dce9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07f9dce9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https://www.capterra.com/business-intelligence-software/compare/155288-176586-77260/Dundas-BI-vs-Power-BI-vs-Tableau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07f9dce98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07f9dce98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g2.com/google-buys-looker-salesforce-buys-tableau"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Tableau_Dashboard.twb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PoweBI_Dashboard.pbi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localhost:8000/Dashboard/5232b83e-e104-441e-a07f-5db35fde9e30?e=false&amp;vo=non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3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University Spend Analysis and Dashboards using three different BI Applications</a:t>
            </a:r>
            <a:endParaRPr/>
          </a:p>
        </p:txBody>
      </p:sp>
      <p:sp>
        <p:nvSpPr>
          <p:cNvPr id="65" name="Google Shape;65;p13"/>
          <p:cNvSpPr txBox="1">
            <a:spLocks noGrp="1"/>
          </p:cNvSpPr>
          <p:nvPr>
            <p:ph type="subTitle" idx="1"/>
          </p:nvPr>
        </p:nvSpPr>
        <p:spPr>
          <a:xfrm>
            <a:off x="1665150" y="4081950"/>
            <a:ext cx="7356300" cy="81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FFFFFF"/>
                </a:solidFill>
              </a:rPr>
              <a:t>Team Members:</a:t>
            </a:r>
            <a:r>
              <a:rPr lang="en">
                <a:solidFill>
                  <a:srgbClr val="FFFFFF"/>
                </a:solidFill>
              </a:rPr>
              <a:t> </a:t>
            </a:r>
            <a:endParaRPr>
              <a:solidFill>
                <a:srgbClr val="FFFFFF"/>
              </a:solidFill>
            </a:endParaRPr>
          </a:p>
          <a:p>
            <a:pPr marL="0" lvl="0" indent="0" algn="l" rtl="0">
              <a:spcBef>
                <a:spcPts val="0"/>
              </a:spcBef>
              <a:spcAft>
                <a:spcPts val="0"/>
              </a:spcAft>
              <a:buNone/>
            </a:pPr>
            <a:r>
              <a:rPr lang="en">
                <a:solidFill>
                  <a:srgbClr val="FFFFFF"/>
                </a:solidFill>
              </a:rPr>
              <a:t>Adeola Enegbeyi, Sonali Fulzele, Rajinder Gill, Julia Nalyvaiko, Maggie Obryk</a:t>
            </a:r>
            <a:endParaRPr>
              <a:solidFill>
                <a:srgbClr val="FFFFFF"/>
              </a:solidFill>
            </a:endParaRPr>
          </a:p>
        </p:txBody>
      </p:sp>
      <p:sp>
        <p:nvSpPr>
          <p:cNvPr id="66" name="Google Shape;66;p13"/>
          <p:cNvSpPr txBox="1"/>
          <p:nvPr/>
        </p:nvSpPr>
        <p:spPr>
          <a:xfrm>
            <a:off x="473650" y="2397825"/>
            <a:ext cx="14727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October 2019</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Source: Google (</a:t>
            </a:r>
            <a:r>
              <a:rPr lang="en" sz="1100" u="sng">
                <a:solidFill>
                  <a:schemeClr val="hlink"/>
                </a:solidFill>
                <a:latin typeface="Arial"/>
                <a:ea typeface="Arial"/>
                <a:cs typeface="Arial"/>
                <a:sym typeface="Arial"/>
                <a:hlinkClick r:id="rId3"/>
              </a:rPr>
              <a:t>https://learn.g2.com/google-buys-looker-salesforce-buys-tableau</a:t>
            </a:r>
            <a:r>
              <a:rPr lang="en"/>
              <a:t>)</a:t>
            </a:r>
            <a:endParaRPr/>
          </a:p>
        </p:txBody>
      </p:sp>
      <p:pic>
        <p:nvPicPr>
          <p:cNvPr id="129" name="Google Shape;129;p22"/>
          <p:cNvPicPr preferRelativeResize="0"/>
          <p:nvPr/>
        </p:nvPicPr>
        <p:blipFill>
          <a:blip r:embed="rId4">
            <a:alphaModFix/>
          </a:blip>
          <a:stretch>
            <a:fillRect/>
          </a:stretch>
        </p:blipFill>
        <p:spPr>
          <a:xfrm>
            <a:off x="1935975" y="93175"/>
            <a:ext cx="4369598" cy="4216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50" y="831175"/>
            <a:ext cx="53349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Survey</a:t>
            </a:r>
            <a:endParaRPr dirty="0"/>
          </a:p>
        </p:txBody>
      </p:sp>
      <p:sp>
        <p:nvSpPr>
          <p:cNvPr id="117" name="Google Shape;117;p20"/>
          <p:cNvSpPr txBox="1">
            <a:spLocks noGrp="1"/>
          </p:cNvSpPr>
          <p:nvPr>
            <p:ph type="body" idx="1"/>
          </p:nvPr>
        </p:nvSpPr>
        <p:spPr>
          <a:xfrm>
            <a:off x="311700" y="2121425"/>
            <a:ext cx="5334900" cy="178134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Which of the three visualizations do you prefer best?</a:t>
            </a:r>
          </a:p>
          <a:p>
            <a:pPr marL="0" lvl="0" indent="0" algn="l" rtl="0">
              <a:spcBef>
                <a:spcPts val="0"/>
              </a:spcBef>
              <a:spcAft>
                <a:spcPts val="1600"/>
              </a:spcAft>
              <a:buNone/>
            </a:pPr>
            <a:r>
              <a:rPr lang="en" dirty="0"/>
              <a:t>Dundas BI;  Power BI;  Tableau </a:t>
            </a:r>
            <a:endParaRPr dirty="0"/>
          </a:p>
        </p:txBody>
      </p:sp>
    </p:spTree>
    <p:extLst>
      <p:ext uri="{BB962C8B-B14F-4D97-AF65-F5344CB8AC3E}">
        <p14:creationId xmlns:p14="http://schemas.microsoft.com/office/powerpoint/2010/main" val="217470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35" name="Google Shape;135;p23"/>
          <p:cNvSpPr txBox="1"/>
          <p:nvPr/>
        </p:nvSpPr>
        <p:spPr>
          <a:xfrm>
            <a:off x="392250" y="1439700"/>
            <a:ext cx="8370300" cy="32181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Font typeface="Roboto"/>
              <a:buChar char="●"/>
            </a:pPr>
            <a:r>
              <a:rPr lang="en" sz="1700">
                <a:latin typeface="Roboto"/>
                <a:ea typeface="Roboto"/>
                <a:cs typeface="Roboto"/>
                <a:sym typeface="Roboto"/>
              </a:rPr>
              <a:t>Based on our hands-on experience, we concluded that each and every tool that we worked on is capable of delivering the expected results. However, the flexibility of the BI application determines the extent of customization of users’ needs. </a:t>
            </a:r>
            <a:endParaRPr sz="1700">
              <a:latin typeface="Roboto"/>
              <a:ea typeface="Roboto"/>
              <a:cs typeface="Roboto"/>
              <a:sym typeface="Roboto"/>
            </a:endParaRPr>
          </a:p>
          <a:p>
            <a:pPr marL="457200" lvl="0" indent="-336550" algn="l" rtl="0">
              <a:spcBef>
                <a:spcPts val="0"/>
              </a:spcBef>
              <a:spcAft>
                <a:spcPts val="0"/>
              </a:spcAft>
              <a:buSzPts val="1700"/>
              <a:buFont typeface="Roboto"/>
              <a:buChar char="●"/>
            </a:pPr>
            <a:r>
              <a:rPr lang="en" sz="1700">
                <a:latin typeface="Roboto"/>
                <a:ea typeface="Roboto"/>
                <a:cs typeface="Roboto"/>
                <a:sym typeface="Roboto"/>
              </a:rPr>
              <a:t>We found that Tableau is somewhat limited; not as flexible as both Microsoft Power BI and Dundas BI.</a:t>
            </a:r>
            <a:endParaRPr sz="1700">
              <a:latin typeface="Roboto"/>
              <a:ea typeface="Roboto"/>
              <a:cs typeface="Roboto"/>
              <a:sym typeface="Roboto"/>
            </a:endParaRPr>
          </a:p>
          <a:p>
            <a:pPr marL="457200" lvl="0" indent="-336550" algn="l" rtl="0">
              <a:spcBef>
                <a:spcPts val="0"/>
              </a:spcBef>
              <a:spcAft>
                <a:spcPts val="0"/>
              </a:spcAft>
              <a:buSzPts val="1700"/>
              <a:buFont typeface="Roboto"/>
              <a:buChar char="●"/>
            </a:pPr>
            <a:r>
              <a:rPr lang="en" sz="1700">
                <a:latin typeface="Roboto"/>
                <a:ea typeface="Roboto"/>
                <a:cs typeface="Roboto"/>
                <a:sym typeface="Roboto"/>
              </a:rPr>
              <a:t>Dundas BI software is a comprehensive BI tool that can be accessed via any browser. It offers customization features for reporting and dashboards. Although, it requires some programing knowledge, it’s flexible and easy to use.</a:t>
            </a:r>
            <a:endParaRPr sz="1700">
              <a:latin typeface="Roboto"/>
              <a:ea typeface="Roboto"/>
              <a:cs typeface="Roboto"/>
              <a:sym typeface="Roboto"/>
            </a:endParaRPr>
          </a:p>
          <a:p>
            <a:pPr marL="457200" lvl="0" indent="-336550" algn="l" rtl="0">
              <a:lnSpc>
                <a:spcPct val="100000"/>
              </a:lnSpc>
              <a:spcBef>
                <a:spcPts val="0"/>
              </a:spcBef>
              <a:spcAft>
                <a:spcPts val="0"/>
              </a:spcAft>
              <a:buSzPts val="1700"/>
              <a:buFont typeface="Roboto"/>
              <a:buChar char="●"/>
            </a:pPr>
            <a:r>
              <a:rPr lang="en" sz="1700">
                <a:latin typeface="Roboto"/>
                <a:ea typeface="Roboto"/>
                <a:cs typeface="Roboto"/>
                <a:sym typeface="Roboto"/>
              </a:rPr>
              <a:t>Overall, Power BI is a great tool for doing data analysis. The pros outweigh the cons. Anyone who does pivot tables, charts, and simple formulas in Excel can start using Power BI to quickly turn data into visuals.</a:t>
            </a:r>
            <a:endParaRPr sz="1700">
              <a:latin typeface="Roboto"/>
              <a:ea typeface="Roboto"/>
              <a:cs typeface="Roboto"/>
              <a:sym typeface="Roboto"/>
            </a:endParaRPr>
          </a:p>
          <a:p>
            <a:pPr marL="3200400" lvl="0" indent="457200" algn="l" rtl="0">
              <a:lnSpc>
                <a:spcPct val="115000"/>
              </a:lnSpc>
              <a:spcBef>
                <a:spcPts val="2300"/>
              </a:spcBef>
              <a:spcAft>
                <a:spcPts val="0"/>
              </a:spcAft>
              <a:buNone/>
            </a:pPr>
            <a:r>
              <a:rPr lang="en" sz="900" b="1">
                <a:solidFill>
                  <a:schemeClr val="dk2"/>
                </a:solidFill>
                <a:latin typeface="Roboto"/>
                <a:ea typeface="Roboto"/>
                <a:cs typeface="Roboto"/>
                <a:sym typeface="Roboto"/>
              </a:rPr>
              <a:t>Data Science BootCamp (C) 2019. All Rights Reserved.</a:t>
            </a:r>
            <a:endParaRPr sz="900" b="1">
              <a:latin typeface="Roboto"/>
              <a:ea typeface="Roboto"/>
              <a:cs typeface="Roboto"/>
              <a:sym typeface="Roboto"/>
            </a:endParaRPr>
          </a:p>
          <a:p>
            <a:pPr marL="0" lvl="0" indent="0" algn="l" rtl="0">
              <a:spcBef>
                <a:spcPts val="1600"/>
              </a:spcBef>
              <a:spcAft>
                <a:spcPts val="0"/>
              </a:spcAft>
              <a:buNone/>
            </a:pP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sp>
        <p:nvSpPr>
          <p:cNvPr id="141" name="Google Shape;141;p24"/>
          <p:cNvSpPr txBox="1"/>
          <p:nvPr/>
        </p:nvSpPr>
        <p:spPr>
          <a:xfrm>
            <a:off x="4644675" y="4549900"/>
            <a:ext cx="3868800" cy="4974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1600"/>
              </a:spcAft>
              <a:buNone/>
            </a:pPr>
            <a:r>
              <a:rPr lang="en" sz="900" b="1">
                <a:solidFill>
                  <a:schemeClr val="dk2"/>
                </a:solidFill>
                <a:latin typeface="Roboto"/>
                <a:ea typeface="Roboto"/>
                <a:cs typeface="Roboto"/>
                <a:sym typeface="Roboto"/>
              </a:rPr>
              <a:t>Data Science BootCamp (C) 2019. All Rights Reserved.</a:t>
            </a:r>
            <a:endParaRPr sz="900" b="1">
              <a:latin typeface="Roboto"/>
              <a:ea typeface="Roboto"/>
              <a:cs typeface="Roboto"/>
              <a:sym typeface="Roboto"/>
            </a:endParaRPr>
          </a:p>
        </p:txBody>
      </p:sp>
      <p:sp>
        <p:nvSpPr>
          <p:cNvPr id="142" name="Google Shape;142;p24"/>
          <p:cNvSpPr txBox="1"/>
          <p:nvPr/>
        </p:nvSpPr>
        <p:spPr>
          <a:xfrm>
            <a:off x="932500" y="1472750"/>
            <a:ext cx="6682800" cy="28566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Roboto"/>
              <a:buChar char="●"/>
            </a:pPr>
            <a:r>
              <a:rPr lang="en" sz="1700">
                <a:latin typeface="Roboto"/>
                <a:ea typeface="Roboto"/>
                <a:cs typeface="Roboto"/>
                <a:sym typeface="Roboto"/>
              </a:rPr>
              <a:t>Large Data Files</a:t>
            </a:r>
            <a:r>
              <a:rPr lang="en">
                <a:solidFill>
                  <a:schemeClr val="accent1"/>
                </a:solidFill>
                <a:latin typeface="Merriweather"/>
                <a:ea typeface="Merriweather"/>
                <a:cs typeface="Merriweather"/>
                <a:sym typeface="Merriweather"/>
              </a:rPr>
              <a:t> </a:t>
            </a:r>
            <a:endParaRPr>
              <a:solidFill>
                <a:schemeClr val="accent1"/>
              </a:solidFill>
              <a:latin typeface="Merriweather"/>
              <a:ea typeface="Merriweather"/>
              <a:cs typeface="Merriweather"/>
              <a:sym typeface="Merriweather"/>
            </a:endParaRPr>
          </a:p>
          <a:p>
            <a:pPr marL="914400" lvl="1" indent="-336550" algn="l" rtl="0">
              <a:lnSpc>
                <a:spcPct val="115000"/>
              </a:lnSpc>
              <a:spcBef>
                <a:spcPts val="0"/>
              </a:spcBef>
              <a:spcAft>
                <a:spcPts val="0"/>
              </a:spcAft>
              <a:buSzPts val="1700"/>
              <a:buFont typeface="Roboto"/>
              <a:buChar char="○"/>
            </a:pPr>
            <a:r>
              <a:rPr lang="en">
                <a:solidFill>
                  <a:schemeClr val="accent1"/>
                </a:solidFill>
                <a:latin typeface="Merriweather"/>
                <a:ea typeface="Merriweather"/>
                <a:cs typeface="Merriweather"/>
                <a:sym typeface="Merriweather"/>
              </a:rPr>
              <a:t>Jupyter Notebook has 20K rows limit</a:t>
            </a:r>
            <a:endParaRPr sz="1800">
              <a:solidFill>
                <a:schemeClr val="accent1"/>
              </a:solidFill>
              <a:latin typeface="Merriweather"/>
              <a:ea typeface="Merriweather"/>
              <a:cs typeface="Merriweather"/>
              <a:sym typeface="Merriweather"/>
            </a:endParaRPr>
          </a:p>
          <a:p>
            <a:pPr marL="914400" lvl="1" indent="-317500" algn="l" rtl="0">
              <a:lnSpc>
                <a:spcPct val="115000"/>
              </a:lnSpc>
              <a:spcBef>
                <a:spcPts val="0"/>
              </a:spcBef>
              <a:spcAft>
                <a:spcPts val="0"/>
              </a:spcAft>
              <a:buSzPts val="1400"/>
              <a:buFont typeface="Roboto"/>
              <a:buChar char="○"/>
            </a:pPr>
            <a:r>
              <a:rPr lang="en">
                <a:solidFill>
                  <a:schemeClr val="accent1"/>
                </a:solidFill>
                <a:latin typeface="Merriweather"/>
                <a:ea typeface="Merriweather"/>
                <a:cs typeface="Merriweather"/>
                <a:sym typeface="Merriweather"/>
              </a:rPr>
              <a:t>Zepl has maximum file size of 20MB</a:t>
            </a:r>
            <a:endParaRPr>
              <a:latin typeface="Roboto"/>
              <a:ea typeface="Roboto"/>
              <a:cs typeface="Roboto"/>
              <a:sym typeface="Roboto"/>
            </a:endParaRPr>
          </a:p>
          <a:p>
            <a:pPr marL="457200" lvl="0" indent="-336550" algn="l" rtl="0">
              <a:lnSpc>
                <a:spcPct val="115000"/>
              </a:lnSpc>
              <a:spcBef>
                <a:spcPts val="1600"/>
              </a:spcBef>
              <a:spcAft>
                <a:spcPts val="0"/>
              </a:spcAft>
              <a:buSzPts val="1700"/>
              <a:buFont typeface="Roboto"/>
              <a:buChar char="●"/>
            </a:pPr>
            <a:r>
              <a:rPr lang="en" sz="1700">
                <a:latin typeface="Roboto"/>
                <a:ea typeface="Roboto"/>
                <a:cs typeface="Roboto"/>
                <a:sym typeface="Roboto"/>
              </a:rPr>
              <a:t>Importing data in Postgres</a:t>
            </a:r>
            <a:endParaRPr sz="1700">
              <a:latin typeface="Roboto"/>
              <a:ea typeface="Roboto"/>
              <a:cs typeface="Roboto"/>
              <a:sym typeface="Roboto"/>
            </a:endParaRPr>
          </a:p>
          <a:p>
            <a:pPr marL="457200" lvl="0" indent="-336550" algn="l" rtl="0">
              <a:lnSpc>
                <a:spcPct val="115000"/>
              </a:lnSpc>
              <a:spcBef>
                <a:spcPts val="0"/>
              </a:spcBef>
              <a:spcAft>
                <a:spcPts val="0"/>
              </a:spcAft>
              <a:buSzPts val="1700"/>
              <a:buFont typeface="Roboto"/>
              <a:buChar char="●"/>
            </a:pPr>
            <a:r>
              <a:rPr lang="en" sz="1700">
                <a:latin typeface="Roboto"/>
                <a:ea typeface="Roboto"/>
                <a:cs typeface="Roboto"/>
                <a:sym typeface="Roboto"/>
              </a:rPr>
              <a:t>Converting CSV file format from UTF to ASCII</a:t>
            </a:r>
            <a:endParaRPr sz="1700">
              <a:latin typeface="Roboto"/>
              <a:ea typeface="Roboto"/>
              <a:cs typeface="Roboto"/>
              <a:sym typeface="Roboto"/>
            </a:endParaRPr>
          </a:p>
          <a:p>
            <a:pPr marL="914400" lvl="1" indent="-317500" algn="l" rtl="0">
              <a:lnSpc>
                <a:spcPct val="115000"/>
              </a:lnSpc>
              <a:spcBef>
                <a:spcPts val="0"/>
              </a:spcBef>
              <a:spcAft>
                <a:spcPts val="0"/>
              </a:spcAft>
              <a:buSzPts val="1400"/>
              <a:buFont typeface="Roboto"/>
              <a:buChar char="○"/>
            </a:pPr>
            <a:r>
              <a:rPr lang="en" sz="1700">
                <a:latin typeface="Roboto"/>
                <a:ea typeface="Roboto"/>
                <a:cs typeface="Roboto"/>
                <a:sym typeface="Roboto"/>
              </a:rPr>
              <a:t> </a:t>
            </a:r>
            <a:r>
              <a:rPr lang="en">
                <a:latin typeface="Roboto"/>
                <a:ea typeface="Roboto"/>
                <a:cs typeface="Roboto"/>
                <a:sym typeface="Roboto"/>
              </a:rPr>
              <a:t>iconv -c -f utf-8 -t ascii input_file.csv -o output_file.csv</a:t>
            </a:r>
            <a:endParaRPr>
              <a:latin typeface="Roboto"/>
              <a:ea typeface="Roboto"/>
              <a:cs typeface="Roboto"/>
              <a:sym typeface="Roboto"/>
            </a:endParaRPr>
          </a:p>
          <a:p>
            <a:pPr marL="457200" lvl="0" indent="-336550" algn="l" rtl="0">
              <a:lnSpc>
                <a:spcPct val="115000"/>
              </a:lnSpc>
              <a:spcBef>
                <a:spcPts val="0"/>
              </a:spcBef>
              <a:spcAft>
                <a:spcPts val="0"/>
              </a:spcAft>
              <a:buSzPts val="1700"/>
              <a:buFont typeface="Roboto"/>
              <a:buChar char="●"/>
            </a:pPr>
            <a:r>
              <a:rPr lang="en" sz="1700">
                <a:latin typeface="Roboto"/>
                <a:ea typeface="Roboto"/>
                <a:cs typeface="Roboto"/>
                <a:sym typeface="Roboto"/>
              </a:rPr>
              <a:t>What helped?</a:t>
            </a:r>
            <a:endParaRPr sz="1700">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Macro</a:t>
            </a:r>
            <a:endParaRPr/>
          </a:p>
        </p:txBody>
      </p:sp>
      <p:sp>
        <p:nvSpPr>
          <p:cNvPr id="148" name="Google Shape;148;p25"/>
          <p:cNvSpPr txBox="1"/>
          <p:nvPr/>
        </p:nvSpPr>
        <p:spPr>
          <a:xfrm>
            <a:off x="4644675" y="4549900"/>
            <a:ext cx="3868800" cy="4974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1600"/>
              </a:spcAft>
              <a:buNone/>
            </a:pPr>
            <a:r>
              <a:rPr lang="en" sz="900" b="1">
                <a:solidFill>
                  <a:schemeClr val="dk2"/>
                </a:solidFill>
                <a:latin typeface="Roboto"/>
                <a:ea typeface="Roboto"/>
                <a:cs typeface="Roboto"/>
                <a:sym typeface="Roboto"/>
              </a:rPr>
              <a:t>Data Science BootCamp (C) 2019. All Rights Reserved.</a:t>
            </a:r>
            <a:endParaRPr sz="900" b="1">
              <a:latin typeface="Roboto"/>
              <a:ea typeface="Roboto"/>
              <a:cs typeface="Roboto"/>
              <a:sym typeface="Roboto"/>
            </a:endParaRPr>
          </a:p>
        </p:txBody>
      </p:sp>
      <p:pic>
        <p:nvPicPr>
          <p:cNvPr id="149" name="Google Shape;149;p25"/>
          <p:cNvPicPr preferRelativeResize="0"/>
          <p:nvPr/>
        </p:nvPicPr>
        <p:blipFill>
          <a:blip r:embed="rId3">
            <a:alphaModFix/>
          </a:blip>
          <a:stretch>
            <a:fillRect/>
          </a:stretch>
        </p:blipFill>
        <p:spPr>
          <a:xfrm>
            <a:off x="1543750" y="1358450"/>
            <a:ext cx="5349385" cy="3120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50" y="248375"/>
            <a:ext cx="7873500" cy="182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Q&amp;A</a:t>
            </a:r>
            <a:endParaRPr/>
          </a:p>
        </p:txBody>
      </p:sp>
      <p:sp>
        <p:nvSpPr>
          <p:cNvPr id="155" name="Google Shape;155;p26"/>
          <p:cNvSpPr txBox="1">
            <a:spLocks noGrp="1"/>
          </p:cNvSpPr>
          <p:nvPr>
            <p:ph type="body" idx="1"/>
          </p:nvPr>
        </p:nvSpPr>
        <p:spPr>
          <a:xfrm>
            <a:off x="1806625" y="2100450"/>
            <a:ext cx="5334900" cy="94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400"/>
              <a:t>Thank You</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771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Overview</a:t>
            </a:r>
            <a:endParaRPr/>
          </a:p>
        </p:txBody>
      </p:sp>
      <p:sp>
        <p:nvSpPr>
          <p:cNvPr id="72" name="Google Shape;72;p14"/>
          <p:cNvSpPr txBox="1">
            <a:spLocks noGrp="1"/>
          </p:cNvSpPr>
          <p:nvPr>
            <p:ph type="body" idx="1"/>
          </p:nvPr>
        </p:nvSpPr>
        <p:spPr>
          <a:xfrm>
            <a:off x="4644675" y="1110100"/>
            <a:ext cx="4166400" cy="34893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000000"/>
              </a:buClr>
              <a:buSzPts val="1300"/>
              <a:buChar char="●"/>
            </a:pPr>
            <a:r>
              <a:rPr lang="en">
                <a:solidFill>
                  <a:srgbClr val="000000"/>
                </a:solidFill>
              </a:rPr>
              <a:t>The idea for the project came from one of the BIG10 Universities which is looking into purchasing a more sophisticated BI platform </a:t>
            </a:r>
            <a:endParaRPr>
              <a:solidFill>
                <a:srgbClr val="000000"/>
              </a:solidFill>
            </a:endParaRPr>
          </a:p>
          <a:p>
            <a:pPr marL="457200" lvl="0" indent="-311150" algn="l" rtl="0">
              <a:lnSpc>
                <a:spcPct val="150000"/>
              </a:lnSpc>
              <a:spcBef>
                <a:spcPts val="0"/>
              </a:spcBef>
              <a:spcAft>
                <a:spcPts val="0"/>
              </a:spcAft>
              <a:buClr>
                <a:srgbClr val="000000"/>
              </a:buClr>
              <a:buSzPts val="1300"/>
              <a:buChar char="●"/>
            </a:pPr>
            <a:r>
              <a:rPr lang="en">
                <a:solidFill>
                  <a:srgbClr val="000000"/>
                </a:solidFill>
              </a:rPr>
              <a:t>The University is currently using Tableau as their go to BI tool, but is open to other options</a:t>
            </a:r>
            <a:endParaRPr>
              <a:solidFill>
                <a:srgbClr val="000000"/>
              </a:solidFill>
            </a:endParaRPr>
          </a:p>
          <a:p>
            <a:pPr marL="457200" lvl="0" indent="-311150" algn="l" rtl="0">
              <a:lnSpc>
                <a:spcPct val="150000"/>
              </a:lnSpc>
              <a:spcBef>
                <a:spcPts val="0"/>
              </a:spcBef>
              <a:spcAft>
                <a:spcPts val="0"/>
              </a:spcAft>
              <a:buClr>
                <a:srgbClr val="000000"/>
              </a:buClr>
              <a:buSzPts val="1300"/>
              <a:buChar char="●"/>
            </a:pPr>
            <a:r>
              <a:rPr lang="en">
                <a:solidFill>
                  <a:srgbClr val="000000"/>
                </a:solidFill>
              </a:rPr>
              <a:t>The Team decided to utilize the knowledge learned during a 6 month program in order to research &amp; explore at least 3 different BI tools</a:t>
            </a:r>
            <a:endParaRPr>
              <a:solidFill>
                <a:srgbClr val="000000"/>
              </a:solidFill>
            </a:endParaRPr>
          </a:p>
          <a:p>
            <a:pPr marL="914400" lvl="1" indent="-298450" algn="l" rtl="0">
              <a:lnSpc>
                <a:spcPct val="150000"/>
              </a:lnSpc>
              <a:spcBef>
                <a:spcPts val="0"/>
              </a:spcBef>
              <a:spcAft>
                <a:spcPts val="0"/>
              </a:spcAft>
              <a:buClr>
                <a:srgbClr val="000000"/>
              </a:buClr>
              <a:buSzPts val="1100"/>
              <a:buChar char="○"/>
            </a:pPr>
            <a:r>
              <a:rPr lang="en">
                <a:solidFill>
                  <a:srgbClr val="000000"/>
                </a:solidFill>
              </a:rPr>
              <a:t>Two of the BI tools are leaders in the BI market</a:t>
            </a:r>
            <a:endParaRPr>
              <a:solidFill>
                <a:srgbClr val="000000"/>
              </a:solidFill>
            </a:endParaRPr>
          </a:p>
          <a:p>
            <a:pPr marL="914400" lvl="1" indent="-298450" algn="l" rtl="0">
              <a:lnSpc>
                <a:spcPct val="150000"/>
              </a:lnSpc>
              <a:spcBef>
                <a:spcPts val="0"/>
              </a:spcBef>
              <a:spcAft>
                <a:spcPts val="0"/>
              </a:spcAft>
              <a:buClr>
                <a:srgbClr val="000000"/>
              </a:buClr>
              <a:buSzPts val="1100"/>
              <a:buChar char="○"/>
            </a:pPr>
            <a:r>
              <a:rPr lang="en">
                <a:solidFill>
                  <a:srgbClr val="000000"/>
                </a:solidFill>
              </a:rPr>
              <a:t>The other BI application is not so popular</a:t>
            </a:r>
            <a:endParaRPr>
              <a:solidFill>
                <a:srgbClr val="000000"/>
              </a:solidFill>
            </a:endParaRPr>
          </a:p>
          <a:p>
            <a:pPr marL="457200" lvl="0" indent="0" algn="l" rtl="0">
              <a:spcBef>
                <a:spcPts val="1600"/>
              </a:spcBef>
              <a:spcAft>
                <a:spcPts val="0"/>
              </a:spcAft>
              <a:buNone/>
            </a:pPr>
            <a:endParaRPr sz="1100">
              <a:solidFill>
                <a:srgbClr val="000000"/>
              </a:solidFill>
              <a:latin typeface="Arial"/>
              <a:ea typeface="Arial"/>
              <a:cs typeface="Arial"/>
              <a:sym typeface="Arial"/>
            </a:endParaRPr>
          </a:p>
          <a:p>
            <a:pPr marL="457200" lvl="0" indent="0" algn="l" rtl="0">
              <a:spcBef>
                <a:spcPts val="1600"/>
              </a:spcBef>
              <a:spcAft>
                <a:spcPts val="0"/>
              </a:spcAft>
              <a:buNone/>
            </a:pPr>
            <a:endParaRPr sz="1100">
              <a:solidFill>
                <a:srgbClr val="000000"/>
              </a:solidFill>
              <a:latin typeface="Arial"/>
              <a:ea typeface="Arial"/>
              <a:cs typeface="Arial"/>
              <a:sym typeface="Arial"/>
            </a:endParaRPr>
          </a:p>
          <a:p>
            <a:pPr marL="457200" lvl="0" indent="0" algn="l" rtl="0">
              <a:spcBef>
                <a:spcPts val="1600"/>
              </a:spcBef>
              <a:spcAft>
                <a:spcPts val="0"/>
              </a:spcAft>
              <a:buNone/>
            </a:pPr>
            <a:endParaRPr/>
          </a:p>
          <a:p>
            <a:pPr marL="0" lvl="0" indent="0" algn="l" rtl="0">
              <a:spcBef>
                <a:spcPts val="1600"/>
              </a:spcBef>
              <a:spcAft>
                <a:spcPts val="1600"/>
              </a:spcAft>
              <a:buNone/>
            </a:pPr>
            <a:endParaRPr/>
          </a:p>
        </p:txBody>
      </p:sp>
      <p:sp>
        <p:nvSpPr>
          <p:cNvPr id="73" name="Google Shape;73;p14"/>
          <p:cNvSpPr txBox="1"/>
          <p:nvPr/>
        </p:nvSpPr>
        <p:spPr>
          <a:xfrm>
            <a:off x="4644675" y="4549900"/>
            <a:ext cx="3868800" cy="4974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1600"/>
              </a:spcAft>
              <a:buNone/>
            </a:pPr>
            <a:r>
              <a:rPr lang="en" sz="900" b="1">
                <a:solidFill>
                  <a:schemeClr val="dk2"/>
                </a:solidFill>
                <a:latin typeface="Roboto"/>
                <a:ea typeface="Roboto"/>
                <a:cs typeface="Roboto"/>
                <a:sym typeface="Roboto"/>
              </a:rPr>
              <a:t>Data Science BootCamp (C) 2019. All Rights Reserved.</a:t>
            </a:r>
            <a:endParaRPr sz="900"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Tools Used</a:t>
            </a:r>
            <a:endParaRPr sz="3000"/>
          </a:p>
        </p:txBody>
      </p:sp>
      <p:sp>
        <p:nvSpPr>
          <p:cNvPr id="79" name="Google Shape;79;p15"/>
          <p:cNvSpPr txBox="1">
            <a:spLocks noGrp="1"/>
          </p:cNvSpPr>
          <p:nvPr>
            <p:ph type="body" idx="1"/>
          </p:nvPr>
        </p:nvSpPr>
        <p:spPr>
          <a:xfrm>
            <a:off x="4144400" y="537025"/>
            <a:ext cx="4460400" cy="419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000000"/>
                </a:solidFill>
                <a:latin typeface="Merriweather"/>
                <a:ea typeface="Merriweather"/>
                <a:cs typeface="Merriweather"/>
                <a:sym typeface="Merriweather"/>
              </a:rPr>
              <a:t>Excel Macros</a:t>
            </a:r>
            <a:endParaRPr sz="1800" dirty="0">
              <a:solidFill>
                <a:srgbClr val="000000"/>
              </a:solidFill>
              <a:latin typeface="Merriweather"/>
              <a:ea typeface="Merriweather"/>
              <a:cs typeface="Merriweather"/>
              <a:sym typeface="Merriweather"/>
            </a:endParaRPr>
          </a:p>
          <a:p>
            <a:pPr marL="0" lvl="0" indent="0" algn="l" rtl="0">
              <a:spcBef>
                <a:spcPts val="1600"/>
              </a:spcBef>
              <a:spcAft>
                <a:spcPts val="0"/>
              </a:spcAft>
              <a:buNone/>
            </a:pPr>
            <a:r>
              <a:rPr lang="en" sz="1800" dirty="0">
                <a:solidFill>
                  <a:srgbClr val="000000"/>
                </a:solidFill>
                <a:latin typeface="Merriweather"/>
                <a:ea typeface="Merriweather"/>
                <a:cs typeface="Merriweather"/>
                <a:sym typeface="Merriweather"/>
              </a:rPr>
              <a:t>JavaScript</a:t>
            </a:r>
            <a:endParaRPr sz="1800" dirty="0">
              <a:solidFill>
                <a:srgbClr val="000000"/>
              </a:solidFill>
              <a:latin typeface="Merriweather"/>
              <a:ea typeface="Merriweather"/>
              <a:cs typeface="Merriweather"/>
              <a:sym typeface="Merriweather"/>
            </a:endParaRPr>
          </a:p>
          <a:p>
            <a:pPr marL="0" lvl="0" indent="0" algn="l" rtl="0">
              <a:spcBef>
                <a:spcPts val="1600"/>
              </a:spcBef>
              <a:spcAft>
                <a:spcPts val="0"/>
              </a:spcAft>
              <a:buNone/>
            </a:pPr>
            <a:r>
              <a:rPr lang="en" sz="1800" dirty="0">
                <a:solidFill>
                  <a:srgbClr val="000000"/>
                </a:solidFill>
                <a:latin typeface="Merriweather"/>
                <a:ea typeface="Merriweather"/>
                <a:cs typeface="Merriweather"/>
                <a:sym typeface="Merriweather"/>
              </a:rPr>
              <a:t>Jupyter Notebook (*20K rows limit)</a:t>
            </a:r>
            <a:endParaRPr sz="1800" dirty="0">
              <a:solidFill>
                <a:srgbClr val="000000"/>
              </a:solidFill>
              <a:latin typeface="Merriweather"/>
              <a:ea typeface="Merriweather"/>
              <a:cs typeface="Merriweather"/>
              <a:sym typeface="Merriweather"/>
            </a:endParaRPr>
          </a:p>
          <a:p>
            <a:pPr marL="0" lvl="0" indent="0" algn="l" rtl="0">
              <a:spcBef>
                <a:spcPts val="1600"/>
              </a:spcBef>
              <a:spcAft>
                <a:spcPts val="0"/>
              </a:spcAft>
              <a:buNone/>
            </a:pPr>
            <a:r>
              <a:rPr lang="en" sz="1800" dirty="0">
                <a:solidFill>
                  <a:srgbClr val="000000"/>
                </a:solidFill>
                <a:latin typeface="Merriweather"/>
                <a:ea typeface="Merriweather"/>
                <a:cs typeface="Merriweather"/>
                <a:sym typeface="Merriweather"/>
              </a:rPr>
              <a:t>Pandas</a:t>
            </a:r>
            <a:endParaRPr sz="1800" dirty="0">
              <a:solidFill>
                <a:srgbClr val="000000"/>
              </a:solidFill>
              <a:latin typeface="Merriweather"/>
              <a:ea typeface="Merriweather"/>
              <a:cs typeface="Merriweather"/>
              <a:sym typeface="Merriweather"/>
            </a:endParaRPr>
          </a:p>
          <a:p>
            <a:pPr marL="0" lvl="0" indent="0" algn="l" rtl="0">
              <a:spcBef>
                <a:spcPts val="1600"/>
              </a:spcBef>
              <a:spcAft>
                <a:spcPts val="0"/>
              </a:spcAft>
              <a:buNone/>
            </a:pPr>
            <a:r>
              <a:rPr lang="en" sz="1800" dirty="0">
                <a:solidFill>
                  <a:srgbClr val="000000"/>
                </a:solidFill>
                <a:latin typeface="Merriweather"/>
                <a:ea typeface="Merriweather"/>
                <a:cs typeface="Merriweather"/>
                <a:sym typeface="Merriweather"/>
              </a:rPr>
              <a:t>Python</a:t>
            </a:r>
            <a:endParaRPr sz="1800" dirty="0">
              <a:solidFill>
                <a:srgbClr val="000000"/>
              </a:solidFill>
              <a:latin typeface="Merriweather"/>
              <a:ea typeface="Merriweather"/>
              <a:cs typeface="Merriweather"/>
              <a:sym typeface="Merriweather"/>
            </a:endParaRPr>
          </a:p>
          <a:p>
            <a:pPr marL="0" lvl="0" indent="0" algn="l" rtl="0">
              <a:spcBef>
                <a:spcPts val="1600"/>
              </a:spcBef>
              <a:spcAft>
                <a:spcPts val="0"/>
              </a:spcAft>
              <a:buNone/>
            </a:pPr>
            <a:r>
              <a:rPr lang="en" sz="1800" dirty="0">
                <a:solidFill>
                  <a:srgbClr val="000000"/>
                </a:solidFill>
                <a:latin typeface="Merriweather"/>
                <a:ea typeface="Merriweather"/>
                <a:cs typeface="Merriweather"/>
                <a:sym typeface="Merriweather"/>
              </a:rPr>
              <a:t>Postgres</a:t>
            </a:r>
            <a:endParaRPr sz="1800" dirty="0">
              <a:solidFill>
                <a:srgbClr val="000000"/>
              </a:solidFill>
              <a:latin typeface="Merriweather"/>
              <a:ea typeface="Merriweather"/>
              <a:cs typeface="Merriweather"/>
              <a:sym typeface="Merriweather"/>
            </a:endParaRPr>
          </a:p>
          <a:p>
            <a:pPr marL="0" lvl="0" indent="0" algn="l" rtl="0">
              <a:spcBef>
                <a:spcPts val="1600"/>
              </a:spcBef>
              <a:spcAft>
                <a:spcPts val="0"/>
              </a:spcAft>
              <a:buNone/>
            </a:pPr>
            <a:r>
              <a:rPr lang="en" sz="1800" dirty="0">
                <a:solidFill>
                  <a:srgbClr val="000000"/>
                </a:solidFill>
                <a:latin typeface="Merriweather"/>
                <a:ea typeface="Merriweather"/>
                <a:cs typeface="Merriweather"/>
                <a:sym typeface="Merriweather"/>
              </a:rPr>
              <a:t>Tableau, Power BI, Dundas BI</a:t>
            </a:r>
            <a:endParaRPr sz="1800" dirty="0">
              <a:solidFill>
                <a:srgbClr val="000000"/>
              </a:solidFill>
              <a:latin typeface="Merriweather"/>
              <a:ea typeface="Merriweather"/>
              <a:cs typeface="Merriweather"/>
              <a:sym typeface="Merriweather"/>
            </a:endParaRPr>
          </a:p>
          <a:p>
            <a:pPr marL="457200" lvl="0" indent="0" algn="l" rtl="0">
              <a:spcBef>
                <a:spcPts val="1600"/>
              </a:spcBef>
              <a:spcAft>
                <a:spcPts val="0"/>
              </a:spcAft>
              <a:buNone/>
            </a:pPr>
            <a:endParaRPr lang="en" sz="900" b="1" dirty="0">
              <a:solidFill>
                <a:schemeClr val="dk2"/>
              </a:solidFill>
            </a:endParaRPr>
          </a:p>
          <a:p>
            <a:pPr marL="457200" lvl="0" indent="0" algn="l" rtl="0">
              <a:spcBef>
                <a:spcPts val="1600"/>
              </a:spcBef>
              <a:spcAft>
                <a:spcPts val="0"/>
              </a:spcAft>
              <a:buNone/>
            </a:pPr>
            <a:endParaRPr lang="en" sz="900" b="1" dirty="0">
              <a:solidFill>
                <a:schemeClr val="dk2"/>
              </a:solidFill>
            </a:endParaRPr>
          </a:p>
          <a:p>
            <a:pPr marL="457200" lvl="0" indent="0" algn="l" rtl="0">
              <a:spcBef>
                <a:spcPts val="1600"/>
              </a:spcBef>
              <a:spcAft>
                <a:spcPts val="0"/>
              </a:spcAft>
              <a:buNone/>
            </a:pPr>
            <a:r>
              <a:rPr lang="en" sz="900" b="1" dirty="0">
                <a:solidFill>
                  <a:schemeClr val="dk2"/>
                </a:solidFill>
              </a:rPr>
              <a:t>Data Science BootCamp (C) 2019. All Rights Reserved.</a:t>
            </a:r>
            <a:endParaRPr sz="900" b="1" dirty="0">
              <a:solidFill>
                <a:srgbClr val="000000"/>
              </a:solidFill>
            </a:endParaRPr>
          </a:p>
          <a:p>
            <a:pPr marL="0" lvl="0" indent="0" algn="l" rtl="0">
              <a:spcBef>
                <a:spcPts val="1600"/>
              </a:spcBef>
              <a:spcAft>
                <a:spcPts val="1600"/>
              </a:spcAft>
              <a:buNone/>
            </a:pPr>
            <a:endParaRPr sz="1800" dirty="0">
              <a:solidFill>
                <a:schemeClr val="accent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50" y="831175"/>
            <a:ext cx="80733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a:t>Tableau Demo</a:t>
            </a:r>
            <a:endParaRPr sz="7200"/>
          </a:p>
        </p:txBody>
      </p:sp>
      <p:sp>
        <p:nvSpPr>
          <p:cNvPr id="85" name="Google Shape;85;p16"/>
          <p:cNvSpPr txBox="1"/>
          <p:nvPr/>
        </p:nvSpPr>
        <p:spPr>
          <a:xfrm>
            <a:off x="4810450" y="4646100"/>
            <a:ext cx="3868800" cy="4974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1600"/>
              </a:spcAft>
              <a:buNone/>
            </a:pPr>
            <a:r>
              <a:rPr lang="en" sz="900" b="1">
                <a:solidFill>
                  <a:srgbClr val="FFFFFF"/>
                </a:solidFill>
                <a:latin typeface="Roboto"/>
                <a:ea typeface="Roboto"/>
                <a:cs typeface="Roboto"/>
                <a:sym typeface="Roboto"/>
              </a:rPr>
              <a:t>Data Science BootCamp (C) 2019. All Rights Reserved.</a:t>
            </a:r>
            <a:endParaRPr sz="900" b="1">
              <a:solidFill>
                <a:srgbClr val="FFFFFF"/>
              </a:solidFill>
              <a:latin typeface="Roboto"/>
              <a:ea typeface="Roboto"/>
              <a:cs typeface="Roboto"/>
              <a:sym typeface="Roboto"/>
            </a:endParaRPr>
          </a:p>
        </p:txBody>
      </p:sp>
      <p:pic>
        <p:nvPicPr>
          <p:cNvPr id="86" name="Google Shape;86;p16"/>
          <p:cNvPicPr preferRelativeResize="0"/>
          <p:nvPr/>
        </p:nvPicPr>
        <p:blipFill>
          <a:blip r:embed="rId3">
            <a:alphaModFix/>
          </a:blip>
          <a:stretch>
            <a:fillRect/>
          </a:stretch>
        </p:blipFill>
        <p:spPr>
          <a:xfrm>
            <a:off x="2069175" y="1887175"/>
            <a:ext cx="4834101" cy="2804875"/>
          </a:xfrm>
          <a:prstGeom prst="rect">
            <a:avLst/>
          </a:prstGeom>
          <a:noFill/>
          <a:ln>
            <a:noFill/>
          </a:ln>
        </p:spPr>
      </p:pic>
      <p:sp>
        <p:nvSpPr>
          <p:cNvPr id="6" name="Google Shape;77;p15">
            <a:extLst>
              <a:ext uri="{FF2B5EF4-FFF2-40B4-BE49-F238E27FC236}">
                <a16:creationId xmlns:a16="http://schemas.microsoft.com/office/drawing/2014/main" id="{57745624-8061-40D0-B065-6B334C550271}"/>
              </a:ext>
            </a:extLst>
          </p:cNvPr>
          <p:cNvSpPr txBox="1">
            <a:spLocks noGrp="1"/>
          </p:cNvSpPr>
          <p:nvPr>
            <p:ph type="body" idx="1"/>
          </p:nvPr>
        </p:nvSpPr>
        <p:spPr>
          <a:xfrm>
            <a:off x="311750" y="4151051"/>
            <a:ext cx="1354818" cy="540999"/>
          </a:xfrm>
          <a:prstGeom prst="rect">
            <a:avLst/>
          </a:prstGeom>
        </p:spPr>
        <p:txBody>
          <a:bodyPr spcFirstLastPara="1" wrap="square" lIns="91425" tIns="91425" rIns="91425" bIns="91425" anchor="t" anchorCtr="0">
            <a:noAutofit/>
          </a:bodyPr>
          <a:lstStyle/>
          <a:p>
            <a:pPr marL="0" lvl="0" indent="0" algn="ctr" rtl="0">
              <a:spcBef>
                <a:spcPts val="1600"/>
              </a:spcBef>
              <a:spcAft>
                <a:spcPts val="0"/>
              </a:spcAft>
              <a:buNone/>
            </a:pPr>
            <a:r>
              <a:rPr lang="en-US" sz="1400" u="sng" dirty="0">
                <a:solidFill>
                  <a:schemeClr val="bg1">
                    <a:lumMod val="65000"/>
                  </a:schemeClr>
                </a:solidFill>
                <a:latin typeface="Merriweather"/>
                <a:ea typeface="Merriweather"/>
                <a:cs typeface="Merriweather"/>
                <a:sym typeface="Merriweather"/>
                <a:hlinkClick r:id="rId4" action="ppaction://hlinkfile">
                  <a:extLst>
                    <a:ext uri="{A12FA001-AC4F-418D-AE19-62706E023703}">
                      <ahyp:hlinkClr xmlns:ahyp="http://schemas.microsoft.com/office/drawing/2018/hyperlinkcolor" val="tx"/>
                    </a:ext>
                  </a:extLst>
                </a:hlinkClick>
              </a:rPr>
              <a:t>Dashboard</a:t>
            </a:r>
            <a:endParaRPr sz="1800" u="sng" dirty="0">
              <a:solidFill>
                <a:schemeClr val="bg1">
                  <a:lumMod val="65000"/>
                </a:schemeClr>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50" y="831175"/>
            <a:ext cx="80733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a:t>Power BI Demo</a:t>
            </a:r>
            <a:endParaRPr sz="7200"/>
          </a:p>
        </p:txBody>
      </p:sp>
      <p:pic>
        <p:nvPicPr>
          <p:cNvPr id="92" name="Google Shape;92;p17"/>
          <p:cNvPicPr preferRelativeResize="0"/>
          <p:nvPr/>
        </p:nvPicPr>
        <p:blipFill>
          <a:blip r:embed="rId3">
            <a:alphaModFix/>
          </a:blip>
          <a:stretch>
            <a:fillRect/>
          </a:stretch>
        </p:blipFill>
        <p:spPr>
          <a:xfrm>
            <a:off x="2093725" y="1925975"/>
            <a:ext cx="4956549" cy="2807249"/>
          </a:xfrm>
          <a:prstGeom prst="rect">
            <a:avLst/>
          </a:prstGeom>
          <a:noFill/>
          <a:ln>
            <a:noFill/>
          </a:ln>
        </p:spPr>
      </p:pic>
      <p:sp>
        <p:nvSpPr>
          <p:cNvPr id="93" name="Google Shape;93;p17"/>
          <p:cNvSpPr txBox="1"/>
          <p:nvPr/>
        </p:nvSpPr>
        <p:spPr>
          <a:xfrm>
            <a:off x="4825250" y="4646100"/>
            <a:ext cx="3868800" cy="4974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1600"/>
              </a:spcAft>
              <a:buNone/>
            </a:pPr>
            <a:r>
              <a:rPr lang="en" sz="900" b="1">
                <a:solidFill>
                  <a:srgbClr val="FFFFFF"/>
                </a:solidFill>
                <a:latin typeface="Roboto"/>
                <a:ea typeface="Roboto"/>
                <a:cs typeface="Roboto"/>
                <a:sym typeface="Roboto"/>
              </a:rPr>
              <a:t>Data Science BootCamp (C) 2019. All Rights Reserved.</a:t>
            </a:r>
            <a:endParaRPr sz="900" b="1">
              <a:solidFill>
                <a:srgbClr val="FFFFFF"/>
              </a:solidFill>
              <a:latin typeface="Roboto"/>
              <a:ea typeface="Roboto"/>
              <a:cs typeface="Roboto"/>
              <a:sym typeface="Roboto"/>
            </a:endParaRPr>
          </a:p>
        </p:txBody>
      </p:sp>
      <p:sp>
        <p:nvSpPr>
          <p:cNvPr id="5" name="Google Shape;77;p15">
            <a:extLst>
              <a:ext uri="{FF2B5EF4-FFF2-40B4-BE49-F238E27FC236}">
                <a16:creationId xmlns:a16="http://schemas.microsoft.com/office/drawing/2014/main" id="{AA4CB6CC-DF22-4A30-9CC9-66E35487F0FE}"/>
              </a:ext>
            </a:extLst>
          </p:cNvPr>
          <p:cNvSpPr txBox="1">
            <a:spLocks noGrp="1"/>
          </p:cNvSpPr>
          <p:nvPr>
            <p:ph type="body" idx="1"/>
          </p:nvPr>
        </p:nvSpPr>
        <p:spPr>
          <a:xfrm>
            <a:off x="242423" y="4192225"/>
            <a:ext cx="1354818" cy="540999"/>
          </a:xfrm>
          <a:prstGeom prst="rect">
            <a:avLst/>
          </a:prstGeom>
        </p:spPr>
        <p:txBody>
          <a:bodyPr spcFirstLastPara="1" wrap="square" lIns="91425" tIns="91425" rIns="91425" bIns="91425" anchor="t" anchorCtr="0">
            <a:noAutofit/>
          </a:bodyPr>
          <a:lstStyle/>
          <a:p>
            <a:pPr marL="0" lvl="0" indent="0" algn="ctr" rtl="0">
              <a:spcBef>
                <a:spcPts val="1600"/>
              </a:spcBef>
              <a:spcAft>
                <a:spcPts val="0"/>
              </a:spcAft>
              <a:buNone/>
            </a:pPr>
            <a:r>
              <a:rPr lang="en-US" sz="1400" u="sng" dirty="0">
                <a:solidFill>
                  <a:schemeClr val="bg1">
                    <a:lumMod val="65000"/>
                  </a:schemeClr>
                </a:solidFill>
                <a:latin typeface="Merriweather"/>
                <a:ea typeface="Merriweather"/>
                <a:cs typeface="Merriweather"/>
                <a:sym typeface="Merriweather"/>
                <a:hlinkClick r:id="rId4" action="ppaction://hlinkfile">
                  <a:extLst>
                    <a:ext uri="{A12FA001-AC4F-418D-AE19-62706E023703}">
                      <ahyp:hlinkClr xmlns:ahyp="http://schemas.microsoft.com/office/drawing/2018/hyperlinkcolor" val="tx"/>
                    </a:ext>
                  </a:extLst>
                </a:hlinkClick>
              </a:rPr>
              <a:t>Dashboard</a:t>
            </a:r>
            <a:endParaRPr sz="1800" u="sng" dirty="0">
              <a:solidFill>
                <a:schemeClr val="bg1">
                  <a:lumMod val="65000"/>
                </a:schemeClr>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50" y="831175"/>
            <a:ext cx="80733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a:t>Dundas BI Demo</a:t>
            </a:r>
            <a:endParaRPr sz="7200"/>
          </a:p>
        </p:txBody>
      </p:sp>
      <p:sp>
        <p:nvSpPr>
          <p:cNvPr id="100" name="Google Shape;100;p18"/>
          <p:cNvSpPr txBox="1"/>
          <p:nvPr/>
        </p:nvSpPr>
        <p:spPr>
          <a:xfrm>
            <a:off x="5655744" y="4894800"/>
            <a:ext cx="3868800" cy="4974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1600"/>
              </a:spcAft>
              <a:buNone/>
            </a:pPr>
            <a:r>
              <a:rPr lang="en" sz="900" b="1" dirty="0">
                <a:solidFill>
                  <a:srgbClr val="FFFFFF"/>
                </a:solidFill>
                <a:latin typeface="Roboto"/>
                <a:ea typeface="Roboto"/>
                <a:cs typeface="Roboto"/>
                <a:sym typeface="Roboto"/>
              </a:rPr>
              <a:t>Data Science BootCamp (C) 2019. All Rights Reserved.</a:t>
            </a:r>
            <a:endParaRPr sz="900" b="1" dirty="0">
              <a:solidFill>
                <a:srgbClr val="FFFFFF"/>
              </a:solidFill>
              <a:latin typeface="Roboto"/>
              <a:ea typeface="Roboto"/>
              <a:cs typeface="Roboto"/>
              <a:sym typeface="Roboto"/>
            </a:endParaRPr>
          </a:p>
        </p:txBody>
      </p:sp>
      <p:pic>
        <p:nvPicPr>
          <p:cNvPr id="5" name="Picture 4">
            <a:extLst>
              <a:ext uri="{FF2B5EF4-FFF2-40B4-BE49-F238E27FC236}">
                <a16:creationId xmlns:a16="http://schemas.microsoft.com/office/drawing/2014/main" id="{7CBAEB55-50FE-4E00-9AC5-35E4C99803DB}"/>
              </a:ext>
            </a:extLst>
          </p:cNvPr>
          <p:cNvPicPr>
            <a:picLocks noChangeAspect="1"/>
          </p:cNvPicPr>
          <p:nvPr/>
        </p:nvPicPr>
        <p:blipFill>
          <a:blip r:embed="rId3"/>
          <a:stretch>
            <a:fillRect/>
          </a:stretch>
        </p:blipFill>
        <p:spPr>
          <a:xfrm>
            <a:off x="2128838" y="1976536"/>
            <a:ext cx="4993481" cy="3002658"/>
          </a:xfrm>
          <a:prstGeom prst="rect">
            <a:avLst/>
          </a:prstGeom>
        </p:spPr>
      </p:pic>
      <p:sp>
        <p:nvSpPr>
          <p:cNvPr id="6" name="Google Shape;77;p15">
            <a:extLst>
              <a:ext uri="{FF2B5EF4-FFF2-40B4-BE49-F238E27FC236}">
                <a16:creationId xmlns:a16="http://schemas.microsoft.com/office/drawing/2014/main" id="{4508E91D-9505-45E4-8342-13B5C2A33CB9}"/>
              </a:ext>
            </a:extLst>
          </p:cNvPr>
          <p:cNvSpPr txBox="1">
            <a:spLocks noGrp="1"/>
          </p:cNvSpPr>
          <p:nvPr>
            <p:ph type="body" idx="1"/>
          </p:nvPr>
        </p:nvSpPr>
        <p:spPr>
          <a:xfrm>
            <a:off x="311750" y="4438195"/>
            <a:ext cx="1354818" cy="540999"/>
          </a:xfrm>
          <a:prstGeom prst="rect">
            <a:avLst/>
          </a:prstGeom>
        </p:spPr>
        <p:txBody>
          <a:bodyPr spcFirstLastPara="1" wrap="square" lIns="91425" tIns="91425" rIns="91425" bIns="91425" anchor="t" anchorCtr="0">
            <a:noAutofit/>
          </a:bodyPr>
          <a:lstStyle/>
          <a:p>
            <a:pPr marL="0" lvl="0" indent="0" algn="ctr" rtl="0">
              <a:spcBef>
                <a:spcPts val="1600"/>
              </a:spcBef>
              <a:spcAft>
                <a:spcPts val="0"/>
              </a:spcAft>
              <a:buNone/>
            </a:pPr>
            <a:r>
              <a:rPr lang="en-US" sz="1400" u="sng" dirty="0">
                <a:solidFill>
                  <a:schemeClr val="bg1">
                    <a:lumMod val="65000"/>
                  </a:schemeClr>
                </a:solidFill>
                <a:latin typeface="Merriweather"/>
                <a:ea typeface="Merriweather"/>
                <a:cs typeface="Merriweather"/>
                <a:sym typeface="Merriweather"/>
                <a:hlinkClick r:id="rId4">
                  <a:extLst>
                    <a:ext uri="{A12FA001-AC4F-418D-AE19-62706E023703}">
                      <ahyp:hlinkClr xmlns:ahyp="http://schemas.microsoft.com/office/drawing/2018/hyperlinkcolor" val="tx"/>
                    </a:ext>
                  </a:extLst>
                </a:hlinkClick>
              </a:rPr>
              <a:t>Dashboard</a:t>
            </a:r>
            <a:endParaRPr sz="1800" u="sng" dirty="0">
              <a:solidFill>
                <a:schemeClr val="bg1">
                  <a:lumMod val="65000"/>
                </a:schemeClr>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50" y="831175"/>
            <a:ext cx="53349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Survey</a:t>
            </a:r>
            <a:endParaRPr dirty="0"/>
          </a:p>
        </p:txBody>
      </p:sp>
      <p:sp>
        <p:nvSpPr>
          <p:cNvPr id="117" name="Google Shape;117;p20"/>
          <p:cNvSpPr txBox="1">
            <a:spLocks noGrp="1"/>
          </p:cNvSpPr>
          <p:nvPr>
            <p:ph type="body" idx="1"/>
          </p:nvPr>
        </p:nvSpPr>
        <p:spPr>
          <a:xfrm>
            <a:off x="311700" y="2121425"/>
            <a:ext cx="5334900" cy="178134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Which of the three visualizations do you prefer best?</a:t>
            </a:r>
          </a:p>
          <a:p>
            <a:pPr marL="0" lvl="0" indent="0" algn="l" rtl="0">
              <a:spcBef>
                <a:spcPts val="0"/>
              </a:spcBef>
              <a:spcAft>
                <a:spcPts val="1600"/>
              </a:spcAft>
              <a:buNone/>
            </a:pPr>
            <a:r>
              <a:rPr lang="en" dirty="0"/>
              <a:t>Dundas BI;  Power BI;  Tableau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BI Applications Pros and Cons </a:t>
            </a:r>
            <a:endParaRPr/>
          </a:p>
        </p:txBody>
      </p:sp>
      <p:sp>
        <p:nvSpPr>
          <p:cNvPr id="106" name="Google Shape;106;p19"/>
          <p:cNvSpPr txBox="1">
            <a:spLocks noGrp="1"/>
          </p:cNvSpPr>
          <p:nvPr>
            <p:ph type="body" idx="1"/>
          </p:nvPr>
        </p:nvSpPr>
        <p:spPr>
          <a:xfrm>
            <a:off x="66325" y="1505700"/>
            <a:ext cx="2953200" cy="3597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u="sng"/>
              <a:t>Dundas BI</a:t>
            </a:r>
            <a:endParaRPr b="1" u="sng"/>
          </a:p>
        </p:txBody>
      </p:sp>
      <p:sp>
        <p:nvSpPr>
          <p:cNvPr id="107" name="Google Shape;107;p19"/>
          <p:cNvSpPr txBox="1">
            <a:spLocks noGrp="1"/>
          </p:cNvSpPr>
          <p:nvPr>
            <p:ph type="body" idx="2"/>
          </p:nvPr>
        </p:nvSpPr>
        <p:spPr>
          <a:xfrm>
            <a:off x="6249925" y="1505700"/>
            <a:ext cx="2894100" cy="377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Tableau</a:t>
            </a:r>
            <a:endParaRPr b="1" u="sng"/>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08" name="Google Shape;108;p19"/>
          <p:cNvSpPr txBox="1">
            <a:spLocks noGrp="1"/>
          </p:cNvSpPr>
          <p:nvPr>
            <p:ph type="body" idx="1"/>
          </p:nvPr>
        </p:nvSpPr>
        <p:spPr>
          <a:xfrm>
            <a:off x="3098750" y="1474125"/>
            <a:ext cx="2953200" cy="377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Microsoft Power BI</a:t>
            </a:r>
            <a:endParaRPr b="1" u="sng"/>
          </a:p>
          <a:p>
            <a:pPr marL="0" marR="190500" lvl="0" indent="0" algn="l" rtl="0">
              <a:lnSpc>
                <a:spcPct val="104347"/>
              </a:lnSpc>
              <a:spcBef>
                <a:spcPts val="1600"/>
              </a:spcBef>
              <a:spcAft>
                <a:spcPts val="0"/>
              </a:spcAft>
              <a:buNone/>
            </a:pPr>
            <a:endParaRPr sz="1150">
              <a:solidFill>
                <a:srgbClr val="1D1C1D"/>
              </a:solidFill>
              <a:highlight>
                <a:srgbClr val="FFFFFF"/>
              </a:highlight>
              <a:latin typeface="Arial"/>
              <a:ea typeface="Arial"/>
              <a:cs typeface="Arial"/>
              <a:sym typeface="Arial"/>
            </a:endParaRPr>
          </a:p>
          <a:p>
            <a:pPr marL="0" marR="190500" lvl="0" indent="0" algn="l" rtl="0">
              <a:lnSpc>
                <a:spcPct val="104347"/>
              </a:lnSpc>
              <a:spcBef>
                <a:spcPts val="1200"/>
              </a:spcBef>
              <a:spcAft>
                <a:spcPts val="0"/>
              </a:spcAft>
              <a:buNone/>
            </a:pPr>
            <a:endParaRPr sz="1150">
              <a:solidFill>
                <a:srgbClr val="1D1C1D"/>
              </a:solidFill>
              <a:highlight>
                <a:srgbClr val="FFFFFF"/>
              </a:highlight>
              <a:latin typeface="Arial"/>
              <a:ea typeface="Arial"/>
              <a:cs typeface="Arial"/>
              <a:sym typeface="Arial"/>
            </a:endParaRPr>
          </a:p>
          <a:p>
            <a:pPr marL="0" lvl="0" indent="0" algn="l" rtl="0">
              <a:spcBef>
                <a:spcPts val="1200"/>
              </a:spcBef>
              <a:spcAft>
                <a:spcPts val="1600"/>
              </a:spcAft>
              <a:buNone/>
            </a:pPr>
            <a:endParaRPr/>
          </a:p>
        </p:txBody>
      </p:sp>
      <p:graphicFrame>
        <p:nvGraphicFramePr>
          <p:cNvPr id="109" name="Google Shape;109;p19"/>
          <p:cNvGraphicFramePr/>
          <p:nvPr/>
        </p:nvGraphicFramePr>
        <p:xfrm>
          <a:off x="6208925" y="1845300"/>
          <a:ext cx="2935100" cy="3338010"/>
        </p:xfrm>
        <a:graphic>
          <a:graphicData uri="http://schemas.openxmlformats.org/drawingml/2006/table">
            <a:tbl>
              <a:tblPr>
                <a:noFill/>
                <a:tableStyleId>{1C38A575-851A-4756-82EC-7BBDA8FFDB6E}</a:tableStyleId>
              </a:tblPr>
              <a:tblGrid>
                <a:gridCol w="1414100">
                  <a:extLst>
                    <a:ext uri="{9D8B030D-6E8A-4147-A177-3AD203B41FA5}">
                      <a16:colId xmlns:a16="http://schemas.microsoft.com/office/drawing/2014/main" val="20000"/>
                    </a:ext>
                  </a:extLst>
                </a:gridCol>
                <a:gridCol w="1521000">
                  <a:extLst>
                    <a:ext uri="{9D8B030D-6E8A-4147-A177-3AD203B41FA5}">
                      <a16:colId xmlns:a16="http://schemas.microsoft.com/office/drawing/2014/main" val="20001"/>
                    </a:ext>
                  </a:extLst>
                </a:gridCol>
              </a:tblGrid>
              <a:tr h="351150">
                <a:tc>
                  <a:txBody>
                    <a:bodyPr/>
                    <a:lstStyle/>
                    <a:p>
                      <a:pPr marL="0" lvl="0" indent="0" algn="l" rtl="0">
                        <a:spcBef>
                          <a:spcPts val="0"/>
                        </a:spcBef>
                        <a:spcAft>
                          <a:spcPts val="0"/>
                        </a:spcAft>
                        <a:buNone/>
                      </a:pPr>
                      <a:r>
                        <a:rPr lang="en" b="1"/>
                        <a:t>PROS</a:t>
                      </a:r>
                      <a:endParaRPr b="1"/>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b="1"/>
                        <a:t>CONS</a:t>
                      </a:r>
                      <a:endParaRPr b="1"/>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51150">
                <a:tc>
                  <a:txBody>
                    <a:bodyPr/>
                    <a:lstStyle/>
                    <a:p>
                      <a:pPr marL="0" lvl="0" indent="0" algn="l" rtl="0">
                        <a:spcBef>
                          <a:spcPts val="0"/>
                        </a:spcBef>
                        <a:spcAft>
                          <a:spcPts val="0"/>
                        </a:spcAft>
                        <a:buNone/>
                      </a:pPr>
                      <a:r>
                        <a:rPr lang="en" sz="1000"/>
                        <a:t>Easy Implementation</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00"/>
                        <a:t>No Custom Visuals</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51150">
                <a:tc>
                  <a:txBody>
                    <a:bodyPr/>
                    <a:lstStyle/>
                    <a:p>
                      <a:pPr marL="0" lvl="0" indent="0" algn="l" rtl="0">
                        <a:spcBef>
                          <a:spcPts val="0"/>
                        </a:spcBef>
                        <a:spcAft>
                          <a:spcPts val="0"/>
                        </a:spcAft>
                        <a:buNone/>
                      </a:pPr>
                      <a:r>
                        <a:rPr lang="en" sz="1000"/>
                        <a:t>Easy to Use</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00"/>
                        <a:t>No Scheduling Features for data refresh</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51150">
                <a:tc>
                  <a:txBody>
                    <a:bodyPr/>
                    <a:lstStyle/>
                    <a:p>
                      <a:pPr marL="0" lvl="0" indent="0" algn="l" rtl="0">
                        <a:spcBef>
                          <a:spcPts val="0"/>
                        </a:spcBef>
                        <a:spcAft>
                          <a:spcPts val="0"/>
                        </a:spcAft>
                        <a:buNone/>
                      </a:pPr>
                      <a:r>
                        <a:rPr lang="en" sz="1000"/>
                        <a:t>Easy to Upgrade</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00"/>
                        <a:t>Limited Custom Formatting</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51150">
                <a:tc>
                  <a:txBody>
                    <a:bodyPr/>
                    <a:lstStyle/>
                    <a:p>
                      <a:pPr marL="0" lvl="0" indent="0" algn="l" rtl="0">
                        <a:spcBef>
                          <a:spcPts val="0"/>
                        </a:spcBef>
                        <a:spcAft>
                          <a:spcPts val="0"/>
                        </a:spcAft>
                        <a:buNone/>
                      </a:pPr>
                      <a:r>
                        <a:rPr lang="en" sz="1000"/>
                        <a:t>Interactive visualizations</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00"/>
                        <a:t>Static and single value parameters</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51150">
                <a:tc>
                  <a:txBody>
                    <a:bodyPr/>
                    <a:lstStyle/>
                    <a:p>
                      <a:pPr marL="0" lvl="0" indent="0" algn="l" rtl="0">
                        <a:spcBef>
                          <a:spcPts val="0"/>
                        </a:spcBef>
                        <a:spcAft>
                          <a:spcPts val="0"/>
                        </a:spcAft>
                        <a:buNone/>
                      </a:pPr>
                      <a:r>
                        <a:rPr lang="en" sz="1000"/>
                        <a:t>Excellent Mobile Support</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00"/>
                        <a:t>Limited screen resolution (mobile)</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351150">
                <a:tc>
                  <a:txBody>
                    <a:bodyPr/>
                    <a:lstStyle/>
                    <a:p>
                      <a:pPr marL="0" lvl="0" indent="0" algn="l" rtl="0">
                        <a:spcBef>
                          <a:spcPts val="0"/>
                        </a:spcBef>
                        <a:spcAft>
                          <a:spcPts val="0"/>
                        </a:spcAft>
                        <a:buNone/>
                      </a:pPr>
                      <a:r>
                        <a:rPr lang="en" sz="1000"/>
                        <a:t>Connects to limited Data Sources</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00"/>
                        <a:t>Cost not provided ($?)</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110" name="Google Shape;110;p19"/>
          <p:cNvGraphicFramePr/>
          <p:nvPr/>
        </p:nvGraphicFramePr>
        <p:xfrm>
          <a:off x="3098750" y="1845300"/>
          <a:ext cx="2986375" cy="3322110"/>
        </p:xfrm>
        <a:graphic>
          <a:graphicData uri="http://schemas.openxmlformats.org/drawingml/2006/table">
            <a:tbl>
              <a:tblPr>
                <a:noFill/>
                <a:tableStyleId>{1C38A575-851A-4756-82EC-7BBDA8FFDB6E}</a:tableStyleId>
              </a:tblPr>
              <a:tblGrid>
                <a:gridCol w="1394975">
                  <a:extLst>
                    <a:ext uri="{9D8B030D-6E8A-4147-A177-3AD203B41FA5}">
                      <a16:colId xmlns:a16="http://schemas.microsoft.com/office/drawing/2014/main" val="20000"/>
                    </a:ext>
                  </a:extLst>
                </a:gridCol>
                <a:gridCol w="1591400">
                  <a:extLst>
                    <a:ext uri="{9D8B030D-6E8A-4147-A177-3AD203B41FA5}">
                      <a16:colId xmlns:a16="http://schemas.microsoft.com/office/drawing/2014/main" val="20001"/>
                    </a:ext>
                  </a:extLst>
                </a:gridCol>
              </a:tblGrid>
              <a:tr h="296825">
                <a:tc>
                  <a:txBody>
                    <a:bodyPr/>
                    <a:lstStyle/>
                    <a:p>
                      <a:pPr marL="0" lvl="0" indent="0" algn="l" rtl="0">
                        <a:spcBef>
                          <a:spcPts val="0"/>
                        </a:spcBef>
                        <a:spcAft>
                          <a:spcPts val="0"/>
                        </a:spcAft>
                        <a:buNone/>
                      </a:pPr>
                      <a:r>
                        <a:rPr lang="en" b="1"/>
                        <a:t>PROS</a:t>
                      </a:r>
                      <a:endParaRPr b="1"/>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b="1"/>
                        <a:t>CONS</a:t>
                      </a:r>
                      <a:endParaRPr b="1"/>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51150">
                <a:tc>
                  <a:txBody>
                    <a:bodyPr/>
                    <a:lstStyle/>
                    <a:p>
                      <a:pPr marL="0" lvl="0" indent="0" algn="l" rtl="0">
                        <a:spcBef>
                          <a:spcPts val="0"/>
                        </a:spcBef>
                        <a:spcAft>
                          <a:spcPts val="0"/>
                        </a:spcAft>
                        <a:buNone/>
                      </a:pPr>
                      <a:r>
                        <a:rPr lang="en" sz="1000"/>
                        <a:t>Easy &amp; Inexpensive Implementation</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00"/>
                        <a:t>Bulky User Interface (Sidebar blocks views)</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51150">
                <a:tc>
                  <a:txBody>
                    <a:bodyPr/>
                    <a:lstStyle/>
                    <a:p>
                      <a:pPr marL="0" lvl="0" indent="0" algn="l" rtl="0">
                        <a:spcBef>
                          <a:spcPts val="0"/>
                        </a:spcBef>
                        <a:spcAft>
                          <a:spcPts val="0"/>
                        </a:spcAft>
                        <a:buNone/>
                      </a:pPr>
                      <a:r>
                        <a:rPr lang="en" sz="1000"/>
                        <a:t>Easy to Use (basically Excel)</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00"/>
                        <a:t>Limited Visuals Config</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51150">
                <a:tc>
                  <a:txBody>
                    <a:bodyPr/>
                    <a:lstStyle/>
                    <a:p>
                      <a:pPr marL="0" lvl="0" indent="0" algn="l" rtl="0">
                        <a:spcBef>
                          <a:spcPts val="0"/>
                        </a:spcBef>
                        <a:spcAft>
                          <a:spcPts val="0"/>
                        </a:spcAft>
                        <a:buNone/>
                      </a:pPr>
                      <a:r>
                        <a:rPr lang="en" sz="1000"/>
                        <a:t>Easy to Save Data in Excel</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00"/>
                        <a:t>Inability to work with huge files (2GB limit)</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51150">
                <a:tc>
                  <a:txBody>
                    <a:bodyPr/>
                    <a:lstStyle/>
                    <a:p>
                      <a:pPr marL="0" lvl="0" indent="0" algn="l" rtl="0">
                        <a:spcBef>
                          <a:spcPts val="0"/>
                        </a:spcBef>
                        <a:spcAft>
                          <a:spcPts val="0"/>
                        </a:spcAft>
                        <a:buNone/>
                      </a:pPr>
                      <a:r>
                        <a:rPr lang="en" sz="1000"/>
                        <a:t>Easy to Upgrade (weekly updates)</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00"/>
                        <a:t>Changes done weekly might be hard to keep up</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51150">
                <a:tc>
                  <a:txBody>
                    <a:bodyPr/>
                    <a:lstStyle/>
                    <a:p>
                      <a:pPr marL="0" lvl="0" indent="0" algn="l" rtl="0">
                        <a:spcBef>
                          <a:spcPts val="0"/>
                        </a:spcBef>
                        <a:spcAft>
                          <a:spcPts val="0"/>
                        </a:spcAft>
                        <a:buNone/>
                      </a:pPr>
                      <a:r>
                        <a:rPr lang="en" sz="1000"/>
                        <a:t>Interactive/Custom visualizations</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00"/>
                        <a:t>Real time connections to DB can be a hassle</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351150">
                <a:tc>
                  <a:txBody>
                    <a:bodyPr/>
                    <a:lstStyle/>
                    <a:p>
                      <a:pPr marL="0" lvl="0" indent="0" algn="l" rtl="0">
                        <a:spcBef>
                          <a:spcPts val="0"/>
                        </a:spcBef>
                        <a:spcAft>
                          <a:spcPts val="0"/>
                        </a:spcAft>
                        <a:buNone/>
                      </a:pPr>
                      <a:r>
                        <a:rPr lang="en" sz="1000"/>
                        <a:t>Connects to multiple Data Sources</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111" name="Google Shape;111;p19"/>
          <p:cNvGraphicFramePr/>
          <p:nvPr/>
        </p:nvGraphicFramePr>
        <p:xfrm>
          <a:off x="32875" y="1845300"/>
          <a:ext cx="2894100" cy="3338010"/>
        </p:xfrm>
        <a:graphic>
          <a:graphicData uri="http://schemas.openxmlformats.org/drawingml/2006/table">
            <a:tbl>
              <a:tblPr>
                <a:noFill/>
                <a:tableStyleId>{1C38A575-851A-4756-82EC-7BBDA8FFDB6E}</a:tableStyleId>
              </a:tblPr>
              <a:tblGrid>
                <a:gridCol w="1255425">
                  <a:extLst>
                    <a:ext uri="{9D8B030D-6E8A-4147-A177-3AD203B41FA5}">
                      <a16:colId xmlns:a16="http://schemas.microsoft.com/office/drawing/2014/main" val="20000"/>
                    </a:ext>
                  </a:extLst>
                </a:gridCol>
                <a:gridCol w="1638675">
                  <a:extLst>
                    <a:ext uri="{9D8B030D-6E8A-4147-A177-3AD203B41FA5}">
                      <a16:colId xmlns:a16="http://schemas.microsoft.com/office/drawing/2014/main" val="20001"/>
                    </a:ext>
                  </a:extLst>
                </a:gridCol>
              </a:tblGrid>
              <a:tr h="286200">
                <a:tc>
                  <a:txBody>
                    <a:bodyPr/>
                    <a:lstStyle/>
                    <a:p>
                      <a:pPr marL="0" lvl="0" indent="0" algn="l" rtl="0">
                        <a:spcBef>
                          <a:spcPts val="0"/>
                        </a:spcBef>
                        <a:spcAft>
                          <a:spcPts val="0"/>
                        </a:spcAft>
                        <a:buNone/>
                      </a:pPr>
                      <a:r>
                        <a:rPr lang="en" b="1"/>
                        <a:t>PROS</a:t>
                      </a:r>
                      <a:endParaRPr b="1"/>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b="1"/>
                        <a:t>CONS</a:t>
                      </a:r>
                      <a:endParaRPr b="1"/>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51150">
                <a:tc>
                  <a:txBody>
                    <a:bodyPr/>
                    <a:lstStyle/>
                    <a:p>
                      <a:pPr marL="0" lvl="0" indent="0" algn="l" rtl="0">
                        <a:spcBef>
                          <a:spcPts val="0"/>
                        </a:spcBef>
                        <a:spcAft>
                          <a:spcPts val="0"/>
                        </a:spcAft>
                        <a:buNone/>
                      </a:pPr>
                      <a:r>
                        <a:rPr lang="en" sz="1000"/>
                        <a:t>Easy Implementation</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00"/>
                        <a:t>Need programing knowledge</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51150">
                <a:tc>
                  <a:txBody>
                    <a:bodyPr/>
                    <a:lstStyle/>
                    <a:p>
                      <a:pPr marL="0" lvl="0" indent="0" algn="l" rtl="0">
                        <a:spcBef>
                          <a:spcPts val="0"/>
                        </a:spcBef>
                        <a:spcAft>
                          <a:spcPts val="0"/>
                        </a:spcAft>
                        <a:buNone/>
                      </a:pPr>
                      <a:r>
                        <a:rPr lang="en" sz="1000"/>
                        <a:t>Completely web based</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00"/>
                        <a:t>Need technical knowledge to connect to data source</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51150">
                <a:tc>
                  <a:txBody>
                    <a:bodyPr/>
                    <a:lstStyle/>
                    <a:p>
                      <a:pPr marL="0" lvl="0" indent="0" algn="l" rtl="0">
                        <a:spcBef>
                          <a:spcPts val="0"/>
                        </a:spcBef>
                        <a:spcAft>
                          <a:spcPts val="0"/>
                        </a:spcAft>
                        <a:buNone/>
                      </a:pPr>
                      <a:r>
                        <a:rPr lang="en" sz="1000"/>
                        <a:t>Easy to Use</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00"/>
                        <a:t>Cost not provided ($?)</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51150">
                <a:tc>
                  <a:txBody>
                    <a:bodyPr/>
                    <a:lstStyle/>
                    <a:p>
                      <a:pPr marL="0" lvl="0" indent="0" algn="l" rtl="0">
                        <a:spcBef>
                          <a:spcPts val="0"/>
                        </a:spcBef>
                        <a:spcAft>
                          <a:spcPts val="0"/>
                        </a:spcAft>
                        <a:buNone/>
                      </a:pPr>
                      <a:r>
                        <a:rPr lang="en" sz="1000"/>
                        <a:t>Interactive visualizations</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51150">
                <a:tc>
                  <a:txBody>
                    <a:bodyPr/>
                    <a:lstStyle/>
                    <a:p>
                      <a:pPr marL="0" lvl="0" indent="0" algn="l" rtl="0">
                        <a:spcBef>
                          <a:spcPts val="0"/>
                        </a:spcBef>
                        <a:spcAft>
                          <a:spcPts val="0"/>
                        </a:spcAft>
                        <a:buNone/>
                      </a:pPr>
                      <a:r>
                        <a:rPr lang="en" sz="1000"/>
                        <a:t>Endless Customization</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351150">
                <a:tc>
                  <a:txBody>
                    <a:bodyPr/>
                    <a:lstStyle/>
                    <a:p>
                      <a:pPr marL="0" lvl="0" indent="0" algn="l" rtl="0">
                        <a:spcBef>
                          <a:spcPts val="0"/>
                        </a:spcBef>
                        <a:spcAft>
                          <a:spcPts val="0"/>
                        </a:spcAft>
                        <a:buNone/>
                      </a:pPr>
                      <a:r>
                        <a:rPr lang="en" sz="1000"/>
                        <a:t>Connects to any Data Sources</a:t>
                      </a: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Source: Gartner’s Report; “</a:t>
            </a:r>
            <a:r>
              <a:rPr lang="en" i="1"/>
              <a:t>Analytics and BI Platforms’ Leaders”</a:t>
            </a:r>
            <a:endParaRPr i="1"/>
          </a:p>
        </p:txBody>
      </p:sp>
      <p:pic>
        <p:nvPicPr>
          <p:cNvPr id="123" name="Google Shape;123;p21"/>
          <p:cNvPicPr preferRelativeResize="0"/>
          <p:nvPr/>
        </p:nvPicPr>
        <p:blipFill>
          <a:blip r:embed="rId3">
            <a:alphaModFix/>
          </a:blip>
          <a:stretch>
            <a:fillRect/>
          </a:stretch>
        </p:blipFill>
        <p:spPr>
          <a:xfrm>
            <a:off x="725900" y="109900"/>
            <a:ext cx="7503689" cy="421660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699</Words>
  <Application>Microsoft Office PowerPoint</Application>
  <PresentationFormat>On-screen Show (16:9)</PresentationFormat>
  <Paragraphs>104</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Merriweather</vt:lpstr>
      <vt:lpstr>Roboto</vt:lpstr>
      <vt:lpstr>Arial</vt:lpstr>
      <vt:lpstr>Paradigm</vt:lpstr>
      <vt:lpstr>University Spend Analysis and Dashboards using three different BI Applications</vt:lpstr>
      <vt:lpstr>Project Overview</vt:lpstr>
      <vt:lpstr>Tools Used</vt:lpstr>
      <vt:lpstr>Tableau Demo</vt:lpstr>
      <vt:lpstr>Power BI Demo</vt:lpstr>
      <vt:lpstr>Dundas BI Demo</vt:lpstr>
      <vt:lpstr>Survey</vt:lpstr>
      <vt:lpstr>Research: BI Applications Pros and Cons </vt:lpstr>
      <vt:lpstr>PowerPoint Presentation</vt:lpstr>
      <vt:lpstr>PowerPoint Presentation</vt:lpstr>
      <vt:lpstr>Survey</vt:lpstr>
      <vt:lpstr>Conclusion</vt:lpstr>
      <vt:lpstr>Challenges</vt:lpstr>
      <vt:lpstr>Macro</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Spend Analysis and Dashboards using three different BI Applications</dc:title>
  <dc:creator>Maggie Obryk</dc:creator>
  <cp:lastModifiedBy>Sonali Fulzele</cp:lastModifiedBy>
  <cp:revision>5</cp:revision>
  <dcterms:modified xsi:type="dcterms:W3CDTF">2019-10-30T23:07:01Z</dcterms:modified>
</cp:coreProperties>
</file>