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7"/>
  </p:notesMasterIdLst>
  <p:sldIdLst>
    <p:sldId id="265" r:id="rId2"/>
    <p:sldId id="257" r:id="rId3"/>
    <p:sldId id="269" r:id="rId4"/>
    <p:sldId id="267" r:id="rId5"/>
    <p:sldId id="259" r:id="rId6"/>
    <p:sldId id="260" r:id="rId7"/>
    <p:sldId id="268" r:id="rId8"/>
    <p:sldId id="263" r:id="rId9"/>
    <p:sldId id="272" r:id="rId10"/>
    <p:sldId id="273" r:id="rId11"/>
    <p:sldId id="274" r:id="rId12"/>
    <p:sldId id="270" r:id="rId13"/>
    <p:sldId id="266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50C5-781F-4592-AA93-419511ED3E2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D9E0-F9E2-452B-9880-C08C0D70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884E-A176-4ED9-BC70-1E2D551210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825E39-F0D6-40D6-AD24-42FA292E256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DBD60D-FBCE-411F-B7BF-AEC0CF0C9D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ML/New%20folder/Use%20Case.pdf" TargetMode="External"/><Relationship Id="rId2" Type="http://schemas.openxmlformats.org/officeDocument/2006/relationships/hyperlink" Target="UML/New%20folder/clas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UML/New%20folder/activity.pdf" TargetMode="External"/><Relationship Id="rId5" Type="http://schemas.openxmlformats.org/officeDocument/2006/relationships/hyperlink" Target="UML/New%20folder/state.pdf" TargetMode="External"/><Relationship Id="rId4" Type="http://schemas.openxmlformats.org/officeDocument/2006/relationships/hyperlink" Target="UML/New%20folder/sequenc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9" y="1"/>
            <a:ext cx="8741391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Sinhgad College of Engineering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00B0F0"/>
                </a:solidFill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358" y="1558343"/>
            <a:ext cx="7696200" cy="101610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Project Title : </a:t>
            </a:r>
            <a:r>
              <a:rPr lang="en-US" sz="2400" dirty="0"/>
              <a:t>“ Sentiment Analysis and Opinion Mining 		Using Natural Language Processing and      		Machine Learning”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23861" y="538786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800" dirty="0"/>
              <a:t>Mrs</a:t>
            </a:r>
            <a:r>
              <a:rPr lang="en-US" sz="2800" b="1" dirty="0"/>
              <a:t>. </a:t>
            </a:r>
            <a:r>
              <a:rPr lang="en-US" sz="2800" dirty="0"/>
              <a:t>K.S.KORABU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en-US" sz="22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1" y="5867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828" y="2882996"/>
            <a:ext cx="4486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Ghorpade Pratik Vinod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Gaykhe</a:t>
            </a:r>
            <a:r>
              <a:rPr lang="en-US" sz="2000" b="1" dirty="0"/>
              <a:t> </a:t>
            </a:r>
            <a:r>
              <a:rPr lang="en-US" sz="2000" b="1" dirty="0" err="1"/>
              <a:t>Sonali</a:t>
            </a:r>
            <a:r>
              <a:rPr lang="en-US" sz="2000" b="1" dirty="0"/>
              <a:t> </a:t>
            </a:r>
            <a:r>
              <a:rPr lang="en-US" sz="2000" b="1" dirty="0" err="1"/>
              <a:t>Laxman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Gosavi Sachin Anil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Gade</a:t>
            </a:r>
            <a:r>
              <a:rPr lang="en-US" sz="2000" b="1" dirty="0"/>
              <a:t> Shantanu </a:t>
            </a:r>
            <a:r>
              <a:rPr lang="en-US" sz="2000" b="1" dirty="0" err="1"/>
              <a:t>Dattatraya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34685" y="2896370"/>
            <a:ext cx="47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Domain</a:t>
            </a:r>
            <a:r>
              <a:rPr lang="en-US" sz="2800" dirty="0"/>
              <a:t>  :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40594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6CF218-FFF7-485B-8248-D8D80244D057}"/>
              </a:ext>
            </a:extLst>
          </p:cNvPr>
          <p:cNvSpPr/>
          <p:nvPr/>
        </p:nvSpPr>
        <p:spPr>
          <a:xfrm>
            <a:off x="2067339" y="212036"/>
            <a:ext cx="24781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Extraction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A4381-D4BE-465B-856C-90581F9C6133}"/>
              </a:ext>
            </a:extLst>
          </p:cNvPr>
          <p:cNvSpPr/>
          <p:nvPr/>
        </p:nvSpPr>
        <p:spPr>
          <a:xfrm>
            <a:off x="2067339" y="1275523"/>
            <a:ext cx="24781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Tokenization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9C76B-F669-409B-A115-C99E66170436}"/>
              </a:ext>
            </a:extLst>
          </p:cNvPr>
          <p:cNvSpPr/>
          <p:nvPr/>
        </p:nvSpPr>
        <p:spPr>
          <a:xfrm>
            <a:off x="2067339" y="2415209"/>
            <a:ext cx="24781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GB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9AF70D9-22D4-48F4-AEC4-6E873A7459C4}"/>
              </a:ext>
            </a:extLst>
          </p:cNvPr>
          <p:cNvSpPr/>
          <p:nvPr/>
        </p:nvSpPr>
        <p:spPr>
          <a:xfrm>
            <a:off x="2623930" y="3554895"/>
            <a:ext cx="1364974" cy="12523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Positive / Negative</a:t>
            </a:r>
          </a:p>
          <a:p>
            <a:pPr algn="ctr"/>
            <a:r>
              <a:rPr lang="en-IN" sz="1000" dirty="0"/>
              <a:t>/</a:t>
            </a:r>
          </a:p>
          <a:p>
            <a:pPr algn="ctr"/>
            <a:r>
              <a:rPr lang="en-IN" sz="1000" dirty="0"/>
              <a:t>Mixed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16196-BA14-4AD7-9CD5-CD1F050328AB}"/>
              </a:ext>
            </a:extLst>
          </p:cNvPr>
          <p:cNvSpPr/>
          <p:nvPr/>
        </p:nvSpPr>
        <p:spPr>
          <a:xfrm>
            <a:off x="7089913" y="212037"/>
            <a:ext cx="21336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Pickle Formation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07AC8-8BF6-458E-AA33-71C1C1360A2F}"/>
              </a:ext>
            </a:extLst>
          </p:cNvPr>
          <p:cNvSpPr/>
          <p:nvPr/>
        </p:nvSpPr>
        <p:spPr>
          <a:xfrm>
            <a:off x="7089913" y="1275523"/>
            <a:ext cx="21336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Pickles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3F8F2-E839-45D5-A3EA-C62289CDFF54}"/>
              </a:ext>
            </a:extLst>
          </p:cNvPr>
          <p:cNvSpPr/>
          <p:nvPr/>
        </p:nvSpPr>
        <p:spPr>
          <a:xfrm>
            <a:off x="7089913" y="2415209"/>
            <a:ext cx="21336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Autocorrection</a:t>
            </a:r>
            <a:endParaRPr lang="en-GB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F620EA-B7AB-419A-8A28-D0C0E83C1D2D}"/>
              </a:ext>
            </a:extLst>
          </p:cNvPr>
          <p:cNvSpPr/>
          <p:nvPr/>
        </p:nvSpPr>
        <p:spPr>
          <a:xfrm>
            <a:off x="3064101" y="824949"/>
            <a:ext cx="484632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24CEE39-D659-4026-953D-3279C7329965}"/>
              </a:ext>
            </a:extLst>
          </p:cNvPr>
          <p:cNvSpPr/>
          <p:nvPr/>
        </p:nvSpPr>
        <p:spPr>
          <a:xfrm>
            <a:off x="3064101" y="1918253"/>
            <a:ext cx="484632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54CCCE4-3DA9-4FB9-B0A3-2D44CC774426}"/>
              </a:ext>
            </a:extLst>
          </p:cNvPr>
          <p:cNvSpPr/>
          <p:nvPr/>
        </p:nvSpPr>
        <p:spPr>
          <a:xfrm>
            <a:off x="7914397" y="828264"/>
            <a:ext cx="484632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E2D4D96-4721-46D3-B72A-D1F5768ED997}"/>
              </a:ext>
            </a:extLst>
          </p:cNvPr>
          <p:cNvSpPr/>
          <p:nvPr/>
        </p:nvSpPr>
        <p:spPr>
          <a:xfrm>
            <a:off x="7914397" y="1918253"/>
            <a:ext cx="484632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8E86C2C-837F-494F-9589-0B176ACA70DB}"/>
              </a:ext>
            </a:extLst>
          </p:cNvPr>
          <p:cNvSpPr/>
          <p:nvPr/>
        </p:nvSpPr>
        <p:spPr>
          <a:xfrm>
            <a:off x="3064101" y="3077817"/>
            <a:ext cx="484632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B91545-5A00-46BF-BF5B-46161F7251A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88904" y="2713383"/>
            <a:ext cx="3101009" cy="1467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9BC34B-911C-4B70-B14B-20B0DB76CD6E}"/>
              </a:ext>
            </a:extLst>
          </p:cNvPr>
          <p:cNvSpPr/>
          <p:nvPr/>
        </p:nvSpPr>
        <p:spPr>
          <a:xfrm>
            <a:off x="9753599" y="3856382"/>
            <a:ext cx="21336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NewWord</a:t>
            </a:r>
            <a:r>
              <a:rPr lang="en-IN" dirty="0"/>
              <a:t> Addition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65FC96-7D95-4183-B458-FD8C7D242312}"/>
              </a:ext>
            </a:extLst>
          </p:cNvPr>
          <p:cNvSpPr/>
          <p:nvPr/>
        </p:nvSpPr>
        <p:spPr>
          <a:xfrm>
            <a:off x="9753599" y="4989443"/>
            <a:ext cx="2133600" cy="57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WordNet</a:t>
            </a:r>
            <a:endParaRPr lang="en-GB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EF9D29C3-5301-481F-BFAF-F41FD60902A3}"/>
              </a:ext>
            </a:extLst>
          </p:cNvPr>
          <p:cNvSpPr/>
          <p:nvPr/>
        </p:nvSpPr>
        <p:spPr>
          <a:xfrm>
            <a:off x="10578083" y="4444708"/>
            <a:ext cx="484632" cy="5140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DCD27D-5D83-44AE-9C35-8545D42323FA}"/>
              </a:ext>
            </a:extLst>
          </p:cNvPr>
          <p:cNvSpPr txBox="1"/>
          <p:nvPr/>
        </p:nvSpPr>
        <p:spPr>
          <a:xfrm>
            <a:off x="4279350" y="3771445"/>
            <a:ext cx="94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Flag=0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568D8-9AE9-4381-8F7F-EFBE28879E71}"/>
              </a:ext>
            </a:extLst>
          </p:cNvPr>
          <p:cNvSpPr txBox="1"/>
          <p:nvPr/>
        </p:nvSpPr>
        <p:spPr>
          <a:xfrm>
            <a:off x="3683878" y="888762"/>
            <a:ext cx="12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Reviews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5BDB2F-55AE-4208-B0CF-A6876760C956}"/>
              </a:ext>
            </a:extLst>
          </p:cNvPr>
          <p:cNvSpPr txBox="1"/>
          <p:nvPr/>
        </p:nvSpPr>
        <p:spPr>
          <a:xfrm>
            <a:off x="3723633" y="1999495"/>
            <a:ext cx="9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words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848881-8941-4644-B8C8-9722DF7DAC8B}"/>
              </a:ext>
            </a:extLst>
          </p:cNvPr>
          <p:cNvSpPr/>
          <p:nvPr/>
        </p:nvSpPr>
        <p:spPr>
          <a:xfrm>
            <a:off x="3588794" y="306836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words</a:t>
            </a:r>
            <a:endParaRPr lang="en-GB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F2D7D210-FB98-415E-B78F-97296DA52DA5}"/>
              </a:ext>
            </a:extLst>
          </p:cNvPr>
          <p:cNvSpPr/>
          <p:nvPr/>
        </p:nvSpPr>
        <p:spPr>
          <a:xfrm>
            <a:off x="7474226" y="3528391"/>
            <a:ext cx="1364974" cy="12523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Positive / Negative</a:t>
            </a:r>
          </a:p>
          <a:p>
            <a:pPr algn="ctr"/>
            <a:r>
              <a:rPr lang="en-IN" sz="1000" dirty="0"/>
              <a:t>/</a:t>
            </a:r>
          </a:p>
          <a:p>
            <a:pPr algn="ctr"/>
            <a:r>
              <a:rPr lang="en-IN" sz="1000" dirty="0"/>
              <a:t>Mixed</a:t>
            </a:r>
            <a:endParaRPr lang="en-GB" sz="1000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ACD0FAF4-02D5-4E9C-9FE6-F11BD2BA99F5}"/>
              </a:ext>
            </a:extLst>
          </p:cNvPr>
          <p:cNvSpPr/>
          <p:nvPr/>
        </p:nvSpPr>
        <p:spPr>
          <a:xfrm>
            <a:off x="7914397" y="3002890"/>
            <a:ext cx="484632" cy="593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9766E6-4F23-4E51-B378-38F7E3F0428D}"/>
              </a:ext>
            </a:extLst>
          </p:cNvPr>
          <p:cNvSpPr/>
          <p:nvPr/>
        </p:nvSpPr>
        <p:spPr>
          <a:xfrm>
            <a:off x="5227981" y="5422396"/>
            <a:ext cx="1027044" cy="57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Classify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4E4CC-6257-43F0-B13A-1FEABC4D2497}"/>
              </a:ext>
            </a:extLst>
          </p:cNvPr>
          <p:cNvSpPr txBox="1"/>
          <p:nvPr/>
        </p:nvSpPr>
        <p:spPr>
          <a:xfrm>
            <a:off x="4148764" y="53426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Flag=1</a:t>
            </a:r>
            <a:endParaRPr lang="en-GB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54E4C61-E514-4816-BBD1-AF93D019E21D}"/>
              </a:ext>
            </a:extLst>
          </p:cNvPr>
          <p:cNvCxnSpPr>
            <a:cxnSpLocks/>
            <a:stCxn id="8" idx="2"/>
            <a:endCxn id="59" idx="1"/>
          </p:cNvCxnSpPr>
          <p:nvPr/>
        </p:nvCxnSpPr>
        <p:spPr>
          <a:xfrm rot="16200000" flipH="1">
            <a:off x="3814801" y="4298841"/>
            <a:ext cx="904797" cy="1921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39A68F3-50F0-4AA0-ADB6-78C7F626579B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6255025" y="4749510"/>
            <a:ext cx="1941340" cy="962512"/>
          </a:xfrm>
          <a:prstGeom prst="bentConnector3">
            <a:avLst>
              <a:gd name="adj1" fmla="val 2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D4A4F-CCB8-40C8-B2BB-CFC8971DA0C5}"/>
              </a:ext>
            </a:extLst>
          </p:cNvPr>
          <p:cNvCxnSpPr>
            <a:stCxn id="56" idx="3"/>
            <a:endCxn id="40" idx="1"/>
          </p:cNvCxnSpPr>
          <p:nvPr/>
        </p:nvCxnSpPr>
        <p:spPr>
          <a:xfrm>
            <a:off x="8839200" y="4154556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015ADE5-872B-4ACF-938F-33CC72DE5EA2}"/>
              </a:ext>
            </a:extLst>
          </p:cNvPr>
          <p:cNvSpPr txBox="1"/>
          <p:nvPr/>
        </p:nvSpPr>
        <p:spPr>
          <a:xfrm>
            <a:off x="8983704" y="3735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6C8E20-DE5C-4547-BCDA-E7C43249571E}"/>
              </a:ext>
            </a:extLst>
          </p:cNvPr>
          <p:cNvSpPr txBox="1"/>
          <p:nvPr/>
        </p:nvSpPr>
        <p:spPr>
          <a:xfrm>
            <a:off x="7202356" y="53133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11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CCBF3-DEAE-46C1-B3D0-6A48FD1B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" y="1"/>
            <a:ext cx="12194976" cy="6856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268AC-4B85-4F98-862D-EACC3D55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6D92C-4586-43D8-AFD1-BDC99B4C45ED}"/>
              </a:ext>
            </a:extLst>
          </p:cNvPr>
          <p:cNvSpPr txBox="1"/>
          <p:nvPr/>
        </p:nvSpPr>
        <p:spPr>
          <a:xfrm>
            <a:off x="4106686" y="1179443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Test Results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6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Prediction</a:t>
            </a:r>
          </a:p>
          <a:p>
            <a:endParaRPr lang="en-US" dirty="0"/>
          </a:p>
          <a:p>
            <a:r>
              <a:rPr lang="en-US" dirty="0"/>
              <a:t>Sarcasm Detection</a:t>
            </a:r>
          </a:p>
          <a:p>
            <a:endParaRPr lang="en-US" dirty="0"/>
          </a:p>
          <a:p>
            <a:r>
              <a:rPr lang="en-US" dirty="0"/>
              <a:t>Generalization for other applications.</a:t>
            </a:r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2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/>
              <a:t>The project basically deals with Sentiment Analysis using Natural Language Processing and Price Prediction using Machine Learning algorithm. Data extraction is done by using Beautiful Soup Library provided by python . Featured based analysis is also achieved by using NLP .</a:t>
            </a:r>
          </a:p>
          <a:p>
            <a:pPr marL="36576" indent="0">
              <a:buNone/>
            </a:pPr>
            <a:r>
              <a:rPr lang="en-US" dirty="0"/>
              <a:t>All the processed data is stored in MySQL database . Computation can be done on different machines to reduce the execution time and increase efficiency . Website also provides comparative analysis between different products which leads to easy decision making .</a:t>
            </a:r>
          </a:p>
          <a:p>
            <a:pPr marL="36576" indent="0">
              <a:buNone/>
            </a:pPr>
            <a:r>
              <a:rPr lang="en-US" dirty="0"/>
              <a:t> </a:t>
            </a:r>
          </a:p>
          <a:p>
            <a:pPr marL="36576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378039"/>
            <a:ext cx="10740980" cy="5190185"/>
          </a:xfrm>
        </p:spPr>
        <p:txBody>
          <a:bodyPr>
            <a:normAutofit/>
          </a:bodyPr>
          <a:lstStyle/>
          <a:p>
            <a:r>
              <a:rPr lang="en-US" sz="2000" dirty="0"/>
              <a:t>Shiliang Sun , Chen Luo, Junyu Chen,” A review of natural language processing techniques for opinion mining systems“ [1]. </a:t>
            </a:r>
            <a:r>
              <a:rPr lang="en-US" sz="2000" i="1" dirty="0"/>
              <a:t>Department of Computer Science and Technology, East China Normal University, 500 </a:t>
            </a:r>
            <a:r>
              <a:rPr lang="en-US" sz="2000" i="1" dirty="0" err="1"/>
              <a:t>Dongchuan</a:t>
            </a:r>
            <a:r>
              <a:rPr lang="en-US" sz="2000" i="1" dirty="0"/>
              <a:t> Road, Shanghai, 200241, PR China .</a:t>
            </a:r>
            <a:endParaRPr lang="en-US" sz="2000" dirty="0"/>
          </a:p>
          <a:p>
            <a:r>
              <a:rPr lang="en-US" sz="2000" dirty="0" err="1"/>
              <a:t>Dhanalakshmi</a:t>
            </a:r>
            <a:r>
              <a:rPr lang="en-US" sz="2000" dirty="0"/>
              <a:t> V., </a:t>
            </a:r>
            <a:r>
              <a:rPr lang="en-US" sz="2000" dirty="0" err="1"/>
              <a:t>Dhivya</a:t>
            </a:r>
            <a:r>
              <a:rPr lang="en-US" sz="2000" dirty="0"/>
              <a:t> </a:t>
            </a:r>
            <a:r>
              <a:rPr lang="en-US" sz="2000" dirty="0" err="1"/>
              <a:t>Bino</a:t>
            </a:r>
            <a:r>
              <a:rPr lang="en-US" sz="2000" dirty="0"/>
              <a:t>, Faculty, </a:t>
            </a:r>
            <a:r>
              <a:rPr lang="en-US" sz="2000" dirty="0" err="1"/>
              <a:t>Saravanan</a:t>
            </a:r>
            <a:r>
              <a:rPr lang="en-US" sz="2000" dirty="0"/>
              <a:t> A. M” Opinion mining from student feedback data using supervised learning algorithms ”[2]. 2016 3rd MEC International Conference on Big Data and Smart City</a:t>
            </a:r>
          </a:p>
          <a:p>
            <a:r>
              <a:rPr lang="en-US" sz="2000" dirty="0"/>
              <a:t>Vijay B. </a:t>
            </a:r>
            <a:r>
              <a:rPr lang="en-US" sz="2000" dirty="0" err="1"/>
              <a:t>Raut</a:t>
            </a:r>
            <a:r>
              <a:rPr lang="en-US" sz="2000" dirty="0"/>
              <a:t>, D.D. </a:t>
            </a:r>
            <a:r>
              <a:rPr lang="en-US" sz="2000" dirty="0" err="1"/>
              <a:t>Londhe</a:t>
            </a:r>
            <a:r>
              <a:rPr lang="en-US" sz="2000" dirty="0"/>
              <a:t> “Opinion Mining and Summarization of Hotel Reviews ” [3],2014 Sixth International Conference on Computational Intelligence and Communication Networks</a:t>
            </a:r>
          </a:p>
          <a:p>
            <a:r>
              <a:rPr lang="en-US" sz="2000" dirty="0" err="1"/>
              <a:t>Setra</a:t>
            </a:r>
            <a:r>
              <a:rPr lang="en-US" sz="2000" dirty="0"/>
              <a:t> Genyang </a:t>
            </a:r>
            <a:r>
              <a:rPr lang="en-US" sz="2000" dirty="0" err="1"/>
              <a:t>Wicana</a:t>
            </a:r>
            <a:r>
              <a:rPr lang="en-US" sz="2000" dirty="0"/>
              <a:t>, </a:t>
            </a:r>
            <a:r>
              <a:rPr lang="en-US" sz="2000" dirty="0" err="1"/>
              <a:t>Taha</a:t>
            </a:r>
            <a:r>
              <a:rPr lang="en-US" sz="2000" dirty="0"/>
              <a:t> </a:t>
            </a:r>
            <a:r>
              <a:rPr lang="en-US" sz="2000" dirty="0" err="1"/>
              <a:t>Yasin</a:t>
            </a:r>
            <a:r>
              <a:rPr lang="en-US" sz="2000" dirty="0"/>
              <a:t> </a:t>
            </a:r>
            <a:r>
              <a:rPr lang="en-US" sz="2000" dirty="0" err="1"/>
              <a:t>İbisoglu</a:t>
            </a:r>
            <a:r>
              <a:rPr lang="en-US" sz="2000" dirty="0"/>
              <a:t> , </a:t>
            </a:r>
            <a:r>
              <a:rPr lang="en-US" sz="2000" dirty="0" err="1"/>
              <a:t>Uraz</a:t>
            </a:r>
            <a:r>
              <a:rPr lang="en-US" sz="2000" dirty="0"/>
              <a:t> </a:t>
            </a:r>
            <a:r>
              <a:rPr lang="en-US" sz="2000" dirty="0" err="1"/>
              <a:t>Yavanoglu</a:t>
            </a:r>
            <a:r>
              <a:rPr lang="en-US" sz="2000" dirty="0"/>
              <a:t>  “A Review on Sarcasm Detection from  Machine-Learning Perspective ”[4], 2017 IEEE 11th International Conference on Semantic Computing.</a:t>
            </a:r>
          </a:p>
        </p:txBody>
      </p:sp>
    </p:spTree>
    <p:extLst>
      <p:ext uri="{BB962C8B-B14F-4D97-AF65-F5344CB8AC3E}">
        <p14:creationId xmlns:p14="http://schemas.microsoft.com/office/powerpoint/2010/main" val="11071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8336" y="2481369"/>
            <a:ext cx="6414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>
                <a:solidFill>
                  <a:srgbClr val="FFC000"/>
                </a:solidFill>
              </a:rPr>
              <a:t>Thank You...</a:t>
            </a:r>
          </a:p>
        </p:txBody>
      </p:sp>
    </p:spTree>
    <p:extLst>
      <p:ext uri="{BB962C8B-B14F-4D97-AF65-F5344CB8AC3E}">
        <p14:creationId xmlns:p14="http://schemas.microsoft.com/office/powerpoint/2010/main" val="2783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3" y="313275"/>
            <a:ext cx="9956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" y="1576988"/>
            <a:ext cx="11573256" cy="46563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Aim</a:t>
            </a:r>
            <a:r>
              <a:rPr lang="en-US" sz="2000" dirty="0"/>
              <a:t> : To analyze reviews of different products on various e-commerce sites  and give polarity as 	     positive or negative.</a:t>
            </a:r>
          </a:p>
          <a:p>
            <a:pPr marL="36576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Objective</a:t>
            </a:r>
            <a:r>
              <a:rPr lang="en-US" sz="2400" b="1" dirty="0"/>
              <a:t>:</a:t>
            </a:r>
            <a:r>
              <a:rPr lang="en-US" sz="2000" dirty="0"/>
              <a:t> 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To use Natural Language Processing (NLP) to tokenize, for  POS tagging, Stemming, Dependency parsing and analyzing the sentiment.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 To build supervised machine learning model using linear classifiers such as Support Vector Machine(SVM), Neural Network(NN) and K-Nearest Neighbor(KNN).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To use probabilistic algorithm as Naïve Bayes (NB), Maximum Entropy</a:t>
            </a:r>
          </a:p>
          <a:p>
            <a:pPr marL="0" indent="0">
              <a:buNone/>
            </a:pPr>
            <a:r>
              <a:rPr lang="en-US" sz="2000" dirty="0"/>
              <a:t> 	Using Tools:  Rapid Miner , NLTK, WEKA, Tensor Flow, H2o.</a:t>
            </a:r>
          </a:p>
        </p:txBody>
      </p:sp>
    </p:spTree>
    <p:extLst>
      <p:ext uri="{BB962C8B-B14F-4D97-AF65-F5344CB8AC3E}">
        <p14:creationId xmlns:p14="http://schemas.microsoft.com/office/powerpoint/2010/main" val="28657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C000"/>
                </a:solidFill>
              </a:rPr>
              <a:t>Natural Language Processing :</a:t>
            </a:r>
            <a:r>
              <a:rPr lang="en-US" sz="2800" dirty="0"/>
              <a:t> </a:t>
            </a:r>
            <a:r>
              <a:rPr lang="en-US" sz="2400" dirty="0"/>
              <a:t>It is the application of computational techniques to the analysis and synthesis of natural language and speech.</a:t>
            </a:r>
            <a:endParaRPr lang="en-US" sz="2200" dirty="0">
              <a:solidFill>
                <a:srgbClr val="FFC000"/>
              </a:solidFill>
            </a:endParaRPr>
          </a:p>
          <a:p>
            <a:pPr marL="36576" indent="0">
              <a:buNone/>
            </a:pPr>
            <a:endParaRPr lang="en-US" sz="22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Sentiment Analysis And Opinion Mining : </a:t>
            </a:r>
          </a:p>
          <a:p>
            <a:pPr marL="36576" indent="0">
              <a:buNone/>
            </a:pPr>
            <a:r>
              <a:rPr lang="en-US" sz="2000" dirty="0"/>
              <a:t>		</a:t>
            </a:r>
            <a:r>
              <a:rPr lang="en-US" sz="2400" dirty="0"/>
              <a:t>It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is the process of computationally identifying and categorizing opinions expressed in a piece of text, especially in order to determine whether the writer's attitude towards a particular topic, product, etc. is positive, negative, or neutral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0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6122"/>
            <a:ext cx="9956800" cy="11430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67" y="672922"/>
            <a:ext cx="11277601" cy="5753636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US" sz="2400" dirty="0"/>
          </a:p>
          <a:p>
            <a:r>
              <a:rPr lang="en-US" sz="2400" dirty="0"/>
              <a:t>Basically Our Application focuses on the E-commerce websites. </a:t>
            </a:r>
          </a:p>
          <a:p>
            <a:endParaRPr lang="en-US" sz="2400" dirty="0"/>
          </a:p>
          <a:p>
            <a:r>
              <a:rPr lang="en-US" sz="2400" dirty="0"/>
              <a:t>It is very time consuming to visit all the website and there are thousands of reviews on each website .</a:t>
            </a:r>
          </a:p>
          <a:p>
            <a:pPr marL="36576" indent="0">
              <a:buNone/>
            </a:pPr>
            <a:endParaRPr lang="en-US" sz="2400" dirty="0"/>
          </a:p>
          <a:p>
            <a:r>
              <a:rPr lang="en-US" sz="2400" dirty="0"/>
              <a:t>graph or pie chart which will give the  idea about product . </a:t>
            </a:r>
          </a:p>
          <a:p>
            <a:endParaRPr lang="en-US" sz="2400" dirty="0"/>
          </a:p>
          <a:p>
            <a:r>
              <a:rPr lang="en-US" sz="2400" dirty="0"/>
              <a:t>In addition User will be able to see the specifications of the products .</a:t>
            </a:r>
          </a:p>
          <a:p>
            <a:endParaRPr lang="en-US" sz="2400" dirty="0"/>
          </a:p>
          <a:p>
            <a:r>
              <a:rPr lang="en-US" sz="2400" dirty="0"/>
              <a:t> User will have the privilege to compare the products.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52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22" y="0"/>
            <a:ext cx="9956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22" y="1149440"/>
            <a:ext cx="9956800" cy="522560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 Shiliang Sun , Chen Luo, Junyu Chen,” A review of natural language processing techniques for opinion mining systems“ [1].Describes  review of natural language processing techniques for opinion mining systems, investigate the approaches of opinion mining for different levels and </a:t>
            </a:r>
            <a:r>
              <a:rPr lang="en-US" sz="2000" dirty="0" err="1"/>
              <a:t>situations.Introduce</a:t>
            </a:r>
            <a:r>
              <a:rPr lang="en-US" sz="2000" dirty="0"/>
              <a:t> comparative opinion mining and deep learning approaches for opinion mining</a:t>
            </a:r>
          </a:p>
          <a:p>
            <a:endParaRPr lang="en-US" sz="2000" dirty="0"/>
          </a:p>
          <a:p>
            <a:r>
              <a:rPr lang="en-US" sz="2000" dirty="0" err="1"/>
              <a:t>Dhanalakshmi</a:t>
            </a:r>
            <a:r>
              <a:rPr lang="en-US" sz="2000" dirty="0"/>
              <a:t> V., </a:t>
            </a:r>
            <a:r>
              <a:rPr lang="en-US" sz="2000" dirty="0" err="1"/>
              <a:t>Dhivya</a:t>
            </a:r>
            <a:r>
              <a:rPr lang="en-US" sz="2000" dirty="0"/>
              <a:t> </a:t>
            </a:r>
            <a:r>
              <a:rPr lang="en-US" sz="2000" dirty="0" err="1"/>
              <a:t>Bino</a:t>
            </a:r>
            <a:r>
              <a:rPr lang="en-US" sz="2000" dirty="0"/>
              <a:t>, Faculty, </a:t>
            </a:r>
            <a:r>
              <a:rPr lang="en-US" sz="2000" dirty="0" err="1"/>
              <a:t>Saravanan</a:t>
            </a:r>
            <a:r>
              <a:rPr lang="en-US" sz="2000" dirty="0"/>
              <a:t> A. M” Opinion mining from student feedback data using supervised learning algorithms ” [2]describes opinion mining using supervised learning algorithms to find the polarity of the student feedback, paper also presents a comparative performance study of the algorithms like SVM, Naïve Bayes, K Nearest Neighbor and Neural Network classifier.</a:t>
            </a:r>
          </a:p>
          <a:p>
            <a:pPr marL="36576" indent="0">
              <a:buNone/>
            </a:pPr>
            <a:endParaRPr lang="en-US" sz="2000" dirty="0"/>
          </a:p>
          <a:p>
            <a:r>
              <a:rPr lang="en-US" sz="2000" dirty="0"/>
              <a:t>Vijay B. </a:t>
            </a:r>
            <a:r>
              <a:rPr lang="en-US" sz="2000" dirty="0" err="1"/>
              <a:t>Raut</a:t>
            </a:r>
            <a:r>
              <a:rPr lang="en-US" sz="2000" dirty="0"/>
              <a:t>, D.D. </a:t>
            </a:r>
            <a:r>
              <a:rPr lang="en-US" sz="2000" dirty="0" err="1"/>
              <a:t>Londhe</a:t>
            </a:r>
            <a:r>
              <a:rPr lang="en-US" sz="2000" dirty="0"/>
              <a:t> “Opinion Mining and Summarization of Hotel Reviews ” [3]</a:t>
            </a:r>
            <a:r>
              <a:rPr lang="en-US" sz="2000" dirty="0" err="1"/>
              <a:t>decribes</a:t>
            </a:r>
            <a:r>
              <a:rPr lang="en-US" sz="2000" dirty="0"/>
              <a:t> machine learning and </a:t>
            </a:r>
            <a:r>
              <a:rPr lang="en-US" sz="2000" dirty="0" err="1"/>
              <a:t>SentiWordNet</a:t>
            </a:r>
            <a:r>
              <a:rPr lang="en-US" sz="2000" dirty="0"/>
              <a:t> based method for opinion mining.</a:t>
            </a:r>
          </a:p>
          <a:p>
            <a:pPr marL="36576" indent="0">
              <a:buNone/>
            </a:pPr>
            <a:endParaRPr lang="en-US" sz="2000" dirty="0"/>
          </a:p>
          <a:p>
            <a:r>
              <a:rPr lang="en-US" sz="2000" dirty="0" err="1"/>
              <a:t>Setra</a:t>
            </a:r>
            <a:r>
              <a:rPr lang="en-US" sz="2000" dirty="0"/>
              <a:t> Genyang </a:t>
            </a:r>
            <a:r>
              <a:rPr lang="en-US" sz="2000" dirty="0" err="1"/>
              <a:t>Wicana</a:t>
            </a:r>
            <a:r>
              <a:rPr lang="en-US" sz="2000" dirty="0"/>
              <a:t>, </a:t>
            </a:r>
            <a:r>
              <a:rPr lang="en-US" sz="2000" dirty="0" err="1"/>
              <a:t>Taha</a:t>
            </a:r>
            <a:r>
              <a:rPr lang="en-US" sz="2000" dirty="0"/>
              <a:t> </a:t>
            </a:r>
            <a:r>
              <a:rPr lang="en-US" sz="2000" dirty="0" err="1"/>
              <a:t>Yasin</a:t>
            </a:r>
            <a:r>
              <a:rPr lang="en-US" sz="2000" dirty="0"/>
              <a:t> </a:t>
            </a:r>
            <a:r>
              <a:rPr lang="en-US" sz="2000" dirty="0" err="1"/>
              <a:t>İbisoglu</a:t>
            </a:r>
            <a:r>
              <a:rPr lang="en-US" sz="2000" dirty="0"/>
              <a:t> , </a:t>
            </a:r>
            <a:r>
              <a:rPr lang="en-US" sz="2000" dirty="0" err="1"/>
              <a:t>Uraz</a:t>
            </a:r>
            <a:r>
              <a:rPr lang="en-US" sz="2000" dirty="0"/>
              <a:t> </a:t>
            </a:r>
            <a:r>
              <a:rPr lang="en-US" sz="2000" dirty="0" err="1"/>
              <a:t>Yavanoglu</a:t>
            </a:r>
            <a:r>
              <a:rPr lang="en-US" sz="2000" dirty="0"/>
              <a:t>  “A Review on Sarcasm Detection from  Machine-Learning Perspective ” [4]explains current mostly used method to detect  sarcasm.</a:t>
            </a:r>
          </a:p>
        </p:txBody>
      </p:sp>
    </p:spTree>
    <p:extLst>
      <p:ext uri="{BB962C8B-B14F-4D97-AF65-F5344CB8AC3E}">
        <p14:creationId xmlns:p14="http://schemas.microsoft.com/office/powerpoint/2010/main" val="319876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21" y="0"/>
            <a:ext cx="9956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1249252"/>
            <a:ext cx="11578107" cy="540912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</a:rPr>
              <a:t>The Consumers’ Perspective :</a:t>
            </a:r>
          </a:p>
          <a:p>
            <a:pPr marL="870966" lvl="2" indent="-285750" algn="just">
              <a:buFont typeface="Wingdings" pitchFamily="2" charset="2"/>
              <a:buChar char="v"/>
            </a:pPr>
            <a:r>
              <a:rPr lang="en-US" sz="2000" dirty="0"/>
              <a:t>Need of a system that diﬀerentiates between good reviews and bad reviews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870966" lvl="2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Easy Comparison between products.</a:t>
            </a:r>
          </a:p>
          <a:p>
            <a:pPr marL="870966" lvl="2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For Quick Decision Making.</a:t>
            </a:r>
          </a:p>
          <a:p>
            <a:pPr marL="870966" lvl="2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Everything at one place .</a:t>
            </a:r>
          </a:p>
          <a:p>
            <a:pPr marL="585216" lvl="2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FFC000"/>
                </a:solidFill>
              </a:rPr>
              <a:t>The Producers’ Perspective : </a:t>
            </a:r>
          </a:p>
          <a:p>
            <a:pPr lvl="2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Identify Issues and strengths of product.</a:t>
            </a:r>
          </a:p>
          <a:p>
            <a:pPr lvl="2" algn="just">
              <a:buFont typeface="Wingdings" pitchFamily="2" charset="2"/>
              <a:buChar char="v"/>
            </a:pPr>
            <a:r>
              <a:rPr lang="en-US" sz="2000" dirty="0"/>
              <a:t>Need of a system that can identify trends in customer reviews .</a:t>
            </a:r>
          </a:p>
          <a:p>
            <a:pPr lvl="2" algn="just">
              <a:buFont typeface="Wingdings" pitchFamily="2" charset="2"/>
              <a:buChar char="v"/>
            </a:pPr>
            <a:r>
              <a:rPr lang="en-US" sz="2000" dirty="0"/>
              <a:t>Improve product or service and also identify the requirements for the future.</a:t>
            </a:r>
          </a:p>
          <a:p>
            <a:pPr lvl="2" algn="just">
              <a:buFont typeface="Wingdings" pitchFamily="2" charset="2"/>
              <a:buChar char="v"/>
            </a:pPr>
            <a:endParaRPr lang="en-US" sz="1800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4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365161" y="1481071"/>
            <a:ext cx="3079122" cy="10818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Data(Reviews)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2276" y="1850246"/>
            <a:ext cx="3239037" cy="85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  <a:p>
            <a:pPr algn="ctr"/>
            <a:r>
              <a:rPr lang="en-US" dirty="0"/>
              <a:t>(Tokenization ,Stop Words Removal , Stemming)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2276" y="3825011"/>
            <a:ext cx="2810815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  <a:p>
            <a:pPr algn="ctr"/>
            <a:r>
              <a:rPr lang="en-US" dirty="0"/>
              <a:t>(Numerical Vector)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7787" y="5847008"/>
            <a:ext cx="2658415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5247" y="5786906"/>
            <a:ext cx="2658415" cy="83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(Positive/Negative)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01106" y="1708579"/>
            <a:ext cx="1043189" cy="91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785634" y="2938525"/>
            <a:ext cx="664098" cy="725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200000">
            <a:off x="7635380" y="4844410"/>
            <a:ext cx="1056068" cy="755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946504" y="5716417"/>
            <a:ext cx="763459" cy="1043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165" y="94334"/>
            <a:ext cx="9956800" cy="9874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Diagram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1797" y="896296"/>
            <a:ext cx="444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3B2E75-4A0C-442B-9BA3-D96D2C572B59}"/>
              </a:ext>
            </a:extLst>
          </p:cNvPr>
          <p:cNvSpPr/>
          <p:nvPr/>
        </p:nvSpPr>
        <p:spPr>
          <a:xfrm>
            <a:off x="1365161" y="3522373"/>
            <a:ext cx="2658415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0305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600201"/>
            <a:ext cx="10025487" cy="4800599"/>
          </a:xfrm>
        </p:spPr>
        <p:txBody>
          <a:bodyPr>
            <a:normAutofit/>
          </a:bodyPr>
          <a:lstStyle/>
          <a:p>
            <a:r>
              <a:rPr lang="en-US" sz="2000" dirty="0"/>
              <a:t>We have used Tenserflow tool to mine the customer review and classify it as positive and negative. The following methodology was adopted : </a:t>
            </a:r>
          </a:p>
          <a:p>
            <a:pPr marL="36576" indent="0">
              <a:buNone/>
            </a:pPr>
            <a:endParaRPr lang="en-US" sz="2000" dirty="0"/>
          </a:p>
          <a:p>
            <a:pPr lvl="1"/>
            <a:r>
              <a:rPr lang="en-US" sz="2000" dirty="0"/>
              <a:t>Step1: Extract The reviews using API’s.</a:t>
            </a:r>
          </a:p>
          <a:p>
            <a:pPr lvl="1"/>
            <a:r>
              <a:rPr lang="en-US" sz="2000" dirty="0"/>
              <a:t>Step2: Preprocess the Review Data.</a:t>
            </a:r>
          </a:p>
          <a:p>
            <a:pPr lvl="1"/>
            <a:r>
              <a:rPr lang="en-US" sz="2000" dirty="0"/>
              <a:t>Step3: Extract Entities and Features to find their individual polarity. </a:t>
            </a:r>
          </a:p>
          <a:p>
            <a:pPr lvl="1"/>
            <a:r>
              <a:rPr lang="en-US" sz="2000" dirty="0"/>
              <a:t>Step4: Train the model using SVM algorithm to classify into Positive and     	         Negative classes.   </a:t>
            </a:r>
          </a:p>
          <a:p>
            <a:pPr lvl="1"/>
            <a:r>
              <a:rPr lang="en-US" sz="2000" dirty="0"/>
              <a:t>Step5: Test the model to determine accuracy. </a:t>
            </a:r>
          </a:p>
          <a:p>
            <a:pPr lvl="1"/>
            <a:r>
              <a:rPr lang="en-US" sz="2000" dirty="0"/>
              <a:t>Step6: Repeat steps 4 and 5 using K-NN, NB   and NN algorithms </a:t>
            </a:r>
          </a:p>
          <a:p>
            <a:pPr lvl="1"/>
            <a:r>
              <a:rPr lang="en-US" sz="2000" dirty="0"/>
              <a:t>Step7:  Compare the results of the performance for the four algorithms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Step 8</a:t>
            </a:r>
            <a:r>
              <a:rPr lang="en-US" sz="1600" dirty="0"/>
              <a:t>:  </a:t>
            </a:r>
            <a:r>
              <a:rPr lang="en-US" sz="2000" dirty="0"/>
              <a:t>Generate Summary or Pie Chart using best algorithm.</a:t>
            </a:r>
          </a:p>
        </p:txBody>
      </p:sp>
    </p:spTree>
    <p:extLst>
      <p:ext uri="{BB962C8B-B14F-4D97-AF65-F5344CB8AC3E}">
        <p14:creationId xmlns:p14="http://schemas.microsoft.com/office/powerpoint/2010/main" val="171492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A3BC-4081-4CDB-96EF-715C01BA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B667A3-D877-4696-A0CF-83B58CD7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Class Diagram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Use Case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Sequence Diagram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State Diagram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Activity Diagram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004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818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Wingdings 2</vt:lpstr>
      <vt:lpstr>Technic</vt:lpstr>
      <vt:lpstr>Sinhgad College of Engineering Department of Information Technology</vt:lpstr>
      <vt:lpstr>Aim &amp; Objective</vt:lpstr>
      <vt:lpstr>Introduction </vt:lpstr>
      <vt:lpstr>Introduction</vt:lpstr>
      <vt:lpstr>Literature Survey</vt:lpstr>
      <vt:lpstr>Motivation</vt:lpstr>
      <vt:lpstr>Architectural Diagram</vt:lpstr>
      <vt:lpstr>Methodology </vt:lpstr>
      <vt:lpstr>UML</vt:lpstr>
      <vt:lpstr>PowerPoint Presentation</vt:lpstr>
      <vt:lpstr>PowerPoint Presentation</vt:lpstr>
      <vt:lpstr>Future Scope</vt:lpstr>
      <vt:lpstr>Conclusion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Gosavi</dc:creator>
  <cp:lastModifiedBy>Sonali</cp:lastModifiedBy>
  <cp:revision>89</cp:revision>
  <dcterms:created xsi:type="dcterms:W3CDTF">2017-08-17T08:57:46Z</dcterms:created>
  <dcterms:modified xsi:type="dcterms:W3CDTF">2018-03-22T09:25:44Z</dcterms:modified>
</cp:coreProperties>
</file>