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3" r:id="rId9"/>
    <p:sldId id="264" r:id="rId10"/>
    <p:sldId id="267" r:id="rId11"/>
    <p:sldId id="268"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60"/>
    <a:srgbClr val="F96B13"/>
    <a:srgbClr val="1193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1C16-4564-8832-4742-FC4A6C419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BBBC0-E7ED-9E73-38C7-B07646C9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EA20AC-B733-0991-6269-FCB081BE7E77}"/>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619F526D-5602-A0F6-37BC-D29D235E4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D6F37-1C07-72EC-8E9E-AD46B528D3BF}"/>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370083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1396-2054-CA34-3F26-9FA02FA7FD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84C7F-DE0F-87CA-6DB9-6B34F754E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B3637-B5F1-B6FA-2B91-0FB40B6948D4}"/>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7AADAED7-73F7-A8E0-EA74-986D271F4D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549CE-1A0C-BC63-9C2F-D1DA5B7FBD7A}"/>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25310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1E1C6-8DE5-713A-CAAB-C2A0E6A29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002F7-C1B7-75C0-CA51-3283D9DBD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7EA66-CFA9-13CC-85AC-5A70384094EE}"/>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4DC90859-F16A-9E1C-5ADE-2579AF129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3DDE9-A48A-310F-7530-A680D069C992}"/>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97462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2ED9-BDB1-5B43-40F1-85A0643AB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861F4-50DB-0F56-0CDF-2106DA98C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952498-ED45-0BD2-1D3B-F895C217F982}"/>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35067D8F-D1A7-6A95-2FC6-75A847972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11CEB-4D5B-EB92-3030-F2A5F2BCD086}"/>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161999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7AE8-8EE3-B63E-D1E4-F2588B35C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F48C62-522D-F1F1-5C73-112F45CB0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E874F-9FD1-D6C7-EAE8-445687BF37AF}"/>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5D2CBE28-CD19-00B4-4F2B-81F8C1F22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5836F-B5CC-DB26-9EFB-83DE3541E8A9}"/>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122336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88AA-3552-E2EC-F8F3-09D44B1C83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A1B0F1-8B36-C6C2-168D-0179261044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278C43-4318-96A1-08B5-75AF35321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3D66C8-28C6-A550-E54A-2D148C9A18ED}"/>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6" name="Footer Placeholder 5">
            <a:extLst>
              <a:ext uri="{FF2B5EF4-FFF2-40B4-BE49-F238E27FC236}">
                <a16:creationId xmlns:a16="http://schemas.microsoft.com/office/drawing/2014/main" id="{6BD406B4-3B01-8C0C-B9A5-C36B09334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DBA66-0834-91D5-4166-F468AECC8CF1}"/>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82606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6FB1-BA76-87EB-96F7-88FDAB2F09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8CBB0-49A7-B41B-9CE8-C30931C14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18B4E-0296-AA56-4AA0-569D1AB4B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A02026-92B9-CB97-8FAC-F2DDD4152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091CD-1844-5A1D-3E6F-50F7D662C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312B62-52C8-ECA9-4855-62A240182B8E}"/>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8" name="Footer Placeholder 7">
            <a:extLst>
              <a:ext uri="{FF2B5EF4-FFF2-40B4-BE49-F238E27FC236}">
                <a16:creationId xmlns:a16="http://schemas.microsoft.com/office/drawing/2014/main" id="{D80B38C9-A482-8481-491C-A1BFA88D28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4EA20-5D23-3CF5-2065-66163704750C}"/>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226459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F27A-F572-00AA-C905-449A9A05D9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D81A3C-1045-D2C9-BD6D-F986E4616B92}"/>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4" name="Footer Placeholder 3">
            <a:extLst>
              <a:ext uri="{FF2B5EF4-FFF2-40B4-BE49-F238E27FC236}">
                <a16:creationId xmlns:a16="http://schemas.microsoft.com/office/drawing/2014/main" id="{F4EAE6E6-64C0-3C84-BF09-E587BF54A5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1F2B87-BB92-43D6-FBBA-09538AFFF95D}"/>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182629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EDC95-9436-2A6F-9963-9E48DA352097}"/>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3" name="Footer Placeholder 2">
            <a:extLst>
              <a:ext uri="{FF2B5EF4-FFF2-40B4-BE49-F238E27FC236}">
                <a16:creationId xmlns:a16="http://schemas.microsoft.com/office/drawing/2014/main" id="{6FB13F34-75A9-3C99-D973-F7942F07A7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C04A68-AF53-16E6-77E6-3AD63B16A501}"/>
              </a:ext>
            </a:extLst>
          </p:cNvPr>
          <p:cNvSpPr>
            <a:spLocks noGrp="1"/>
          </p:cNvSpPr>
          <p:nvPr>
            <p:ph type="sldNum" sz="quarter" idx="12"/>
          </p:nvPr>
        </p:nvSpPr>
        <p:spPr/>
        <p:txBody>
          <a:bodyPr/>
          <a:lstStyle/>
          <a:p>
            <a:fld id="{BD61D346-68E5-4930-B37A-270858CB943D}" type="slidenum">
              <a:rPr lang="en-IN" smtClean="0"/>
              <a:t>‹#›</a:t>
            </a:fld>
            <a:endParaRPr lang="en-IN"/>
          </a:p>
        </p:txBody>
      </p:sp>
      <p:cxnSp>
        <p:nvCxnSpPr>
          <p:cNvPr id="6" name="Straight Connector 5">
            <a:extLst>
              <a:ext uri="{FF2B5EF4-FFF2-40B4-BE49-F238E27FC236}">
                <a16:creationId xmlns:a16="http://schemas.microsoft.com/office/drawing/2014/main" id="{CAF1E4D1-1A8E-6643-B57D-9CE18BE71373}"/>
              </a:ext>
            </a:extLst>
          </p:cNvPr>
          <p:cNvCxnSpPr/>
          <p:nvPr userDrawn="1"/>
        </p:nvCxnSpPr>
        <p:spPr>
          <a:xfrm>
            <a:off x="0" y="540774"/>
            <a:ext cx="10294374" cy="0"/>
          </a:xfrm>
          <a:prstGeom prst="line">
            <a:avLst/>
          </a:prstGeom>
          <a:ln w="28575">
            <a:solidFill>
              <a:srgbClr val="FF5A6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1899D0C-36C5-FB85-9513-CF7A5D34D8EA}"/>
              </a:ext>
            </a:extLst>
          </p:cNvPr>
          <p:cNvPicPr>
            <a:picLocks noChangeAspect="1"/>
          </p:cNvPicPr>
          <p:nvPr userDrawn="1"/>
        </p:nvPicPr>
        <p:blipFill>
          <a:blip r:embed="rId2"/>
          <a:stretch>
            <a:fillRect/>
          </a:stretch>
        </p:blipFill>
        <p:spPr>
          <a:xfrm>
            <a:off x="10294374" y="228418"/>
            <a:ext cx="1577471" cy="585383"/>
          </a:xfrm>
          <a:prstGeom prst="rect">
            <a:avLst/>
          </a:prstGeom>
        </p:spPr>
      </p:pic>
      <p:cxnSp>
        <p:nvCxnSpPr>
          <p:cNvPr id="11" name="Straight Connector 10">
            <a:extLst>
              <a:ext uri="{FF2B5EF4-FFF2-40B4-BE49-F238E27FC236}">
                <a16:creationId xmlns:a16="http://schemas.microsoft.com/office/drawing/2014/main" id="{E54A8067-089E-8515-B827-48A429B8DD7D}"/>
              </a:ext>
            </a:extLst>
          </p:cNvPr>
          <p:cNvCxnSpPr>
            <a:cxnSpLocks/>
          </p:cNvCxnSpPr>
          <p:nvPr userDrawn="1"/>
        </p:nvCxnSpPr>
        <p:spPr>
          <a:xfrm>
            <a:off x="11871845" y="560438"/>
            <a:ext cx="320155" cy="0"/>
          </a:xfrm>
          <a:prstGeom prst="line">
            <a:avLst/>
          </a:prstGeom>
          <a:ln w="28575">
            <a:solidFill>
              <a:srgbClr val="FF5A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87BDB0-5842-8FA7-554D-E8B9B88792CF}"/>
              </a:ext>
            </a:extLst>
          </p:cNvPr>
          <p:cNvCxnSpPr>
            <a:cxnSpLocks/>
          </p:cNvCxnSpPr>
          <p:nvPr userDrawn="1"/>
        </p:nvCxnSpPr>
        <p:spPr>
          <a:xfrm>
            <a:off x="0" y="6317226"/>
            <a:ext cx="12192000" cy="0"/>
          </a:xfrm>
          <a:prstGeom prst="line">
            <a:avLst/>
          </a:prstGeom>
          <a:ln w="28575">
            <a:solidFill>
              <a:srgbClr val="FF5A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3D7-96D4-81E6-D114-EE99F2BD6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86C110-25D8-CF97-C47E-B42EAD51A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03B0DD-D64F-0C6F-C616-80047E6C6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3D796-D4CA-4074-5E92-B70D32DC0EC6}"/>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6" name="Footer Placeholder 5">
            <a:extLst>
              <a:ext uri="{FF2B5EF4-FFF2-40B4-BE49-F238E27FC236}">
                <a16:creationId xmlns:a16="http://schemas.microsoft.com/office/drawing/2014/main" id="{5C6913E8-3CFE-26B3-0FA6-BDF172041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1EB871-8C50-8352-4084-2EFDFED356D6}"/>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17903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0ED9-7F48-B1B2-72F7-3276E058C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0AD6CB-0D05-3706-E392-EB0CB2E1F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A62EBA-3012-CD5F-C679-5FEF52192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8A284-DB97-5FD9-2593-D5F91A333922}"/>
              </a:ext>
            </a:extLst>
          </p:cNvPr>
          <p:cNvSpPr>
            <a:spLocks noGrp="1"/>
          </p:cNvSpPr>
          <p:nvPr>
            <p:ph type="dt" sz="half" idx="10"/>
          </p:nvPr>
        </p:nvSpPr>
        <p:spPr/>
        <p:txBody>
          <a:bodyPr/>
          <a:lstStyle/>
          <a:p>
            <a:fld id="{48DCFC30-AB12-4EA2-83FE-AFDDA00AE603}" type="datetimeFigureOut">
              <a:rPr lang="en-IN" smtClean="0"/>
              <a:t>05-12-2022</a:t>
            </a:fld>
            <a:endParaRPr lang="en-IN"/>
          </a:p>
        </p:txBody>
      </p:sp>
      <p:sp>
        <p:nvSpPr>
          <p:cNvPr id="6" name="Footer Placeholder 5">
            <a:extLst>
              <a:ext uri="{FF2B5EF4-FFF2-40B4-BE49-F238E27FC236}">
                <a16:creationId xmlns:a16="http://schemas.microsoft.com/office/drawing/2014/main" id="{2CB9E98E-D8AD-2738-FFB1-1921BFF1A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453C3-4F88-2142-DCF4-37F098EBC87E}"/>
              </a:ext>
            </a:extLst>
          </p:cNvPr>
          <p:cNvSpPr>
            <a:spLocks noGrp="1"/>
          </p:cNvSpPr>
          <p:nvPr>
            <p:ph type="sldNum" sz="quarter" idx="12"/>
          </p:nvPr>
        </p:nvSpPr>
        <p:spPr/>
        <p:txBody>
          <a:bodyPr/>
          <a:lstStyle/>
          <a:p>
            <a:fld id="{BD61D346-68E5-4930-B37A-270858CB943D}" type="slidenum">
              <a:rPr lang="en-IN" smtClean="0"/>
              <a:t>‹#›</a:t>
            </a:fld>
            <a:endParaRPr lang="en-IN"/>
          </a:p>
        </p:txBody>
      </p:sp>
    </p:spTree>
    <p:extLst>
      <p:ext uri="{BB962C8B-B14F-4D97-AF65-F5344CB8AC3E}">
        <p14:creationId xmlns:p14="http://schemas.microsoft.com/office/powerpoint/2010/main" val="113428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B5792-9AD1-FB71-2FF0-CD014E656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93997-E9AB-08EE-DC72-AAF3D3508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E16FDE-236A-B201-42C3-A25EE58B4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CFC30-AB12-4EA2-83FE-AFDDA00AE603}" type="datetimeFigureOut">
              <a:rPr lang="en-IN" smtClean="0"/>
              <a:t>05-12-2022</a:t>
            </a:fld>
            <a:endParaRPr lang="en-IN"/>
          </a:p>
        </p:txBody>
      </p:sp>
      <p:sp>
        <p:nvSpPr>
          <p:cNvPr id="5" name="Footer Placeholder 4">
            <a:extLst>
              <a:ext uri="{FF2B5EF4-FFF2-40B4-BE49-F238E27FC236}">
                <a16:creationId xmlns:a16="http://schemas.microsoft.com/office/drawing/2014/main" id="{D303C2D1-B2DE-B51D-F60F-33D0CB4A1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720963-7551-1054-EC19-F738BC272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1D346-68E5-4930-B37A-270858CB943D}" type="slidenum">
              <a:rPr lang="en-IN" smtClean="0"/>
              <a:t>‹#›</a:t>
            </a:fld>
            <a:endParaRPr lang="en-IN"/>
          </a:p>
        </p:txBody>
      </p:sp>
    </p:spTree>
    <p:extLst>
      <p:ext uri="{BB962C8B-B14F-4D97-AF65-F5344CB8AC3E}">
        <p14:creationId xmlns:p14="http://schemas.microsoft.com/office/powerpoint/2010/main" val="844290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B568-93D7-33EE-BC29-F2E54196F30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1AB4351-CA3E-205E-158E-721395A70FC7}"/>
              </a:ext>
            </a:extLst>
          </p:cNvPr>
          <p:cNvSpPr>
            <a:spLocks noGrp="1"/>
          </p:cNvSpPr>
          <p:nvPr>
            <p:ph type="subTitle" idx="1"/>
          </p:nvPr>
        </p:nvSpPr>
        <p:spPr/>
        <p:txBody>
          <a:bodyPr/>
          <a:lstStyle/>
          <a:p>
            <a:endParaRPr lang="en-IN"/>
          </a:p>
        </p:txBody>
      </p:sp>
      <p:pic>
        <p:nvPicPr>
          <p:cNvPr id="11" name="Picture 10">
            <a:extLst>
              <a:ext uri="{FF2B5EF4-FFF2-40B4-BE49-F238E27FC236}">
                <a16:creationId xmlns:a16="http://schemas.microsoft.com/office/drawing/2014/main" id="{37BE4250-0A59-2682-98F1-5F8AAAC3F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259433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E30DA7-2FCA-E808-55AC-29257594056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5880" t="11159" r="6567" b="17102"/>
          <a:stretch/>
        </p:blipFill>
        <p:spPr>
          <a:xfrm>
            <a:off x="0" y="-107161"/>
            <a:ext cx="12364278" cy="6965162"/>
          </a:xfrm>
          <a:prstGeom prst="rect">
            <a:avLst/>
          </a:prstGeom>
        </p:spPr>
      </p:pic>
      <p:sp>
        <p:nvSpPr>
          <p:cNvPr id="7" name="Rectangle 6">
            <a:extLst>
              <a:ext uri="{FF2B5EF4-FFF2-40B4-BE49-F238E27FC236}">
                <a16:creationId xmlns:a16="http://schemas.microsoft.com/office/drawing/2014/main" id="{09270B5A-0F79-F3B0-F6B5-3BD432B7D7EF}"/>
              </a:ext>
            </a:extLst>
          </p:cNvPr>
          <p:cNvSpPr/>
          <p:nvPr/>
        </p:nvSpPr>
        <p:spPr>
          <a:xfrm>
            <a:off x="2799927" y="1889696"/>
            <a:ext cx="6592145" cy="21894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0936DBB-8BE9-2E76-85C7-8E88AEB88004}"/>
              </a:ext>
            </a:extLst>
          </p:cNvPr>
          <p:cNvSpPr txBox="1"/>
          <p:nvPr/>
        </p:nvSpPr>
        <p:spPr>
          <a:xfrm>
            <a:off x="3571460" y="2630471"/>
            <a:ext cx="5049078" cy="707886"/>
          </a:xfrm>
          <a:prstGeom prst="rect">
            <a:avLst/>
          </a:prstGeom>
          <a:noFill/>
        </p:spPr>
        <p:txBody>
          <a:bodyPr wrap="square" rtlCol="0">
            <a:spAutoFit/>
          </a:bodyPr>
          <a:lstStyle/>
          <a:p>
            <a:pPr algn="ctr"/>
            <a:r>
              <a:rPr lang="en-IN" sz="4000" dirty="0">
                <a:solidFill>
                  <a:srgbClr val="F96B13"/>
                </a:solidFill>
              </a:rPr>
              <a:t>INFERENCES</a:t>
            </a:r>
          </a:p>
        </p:txBody>
      </p:sp>
    </p:spTree>
    <p:extLst>
      <p:ext uri="{BB962C8B-B14F-4D97-AF65-F5344CB8AC3E}">
        <p14:creationId xmlns:p14="http://schemas.microsoft.com/office/powerpoint/2010/main" val="370289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2CDD4-35AF-4D46-D4DE-632FEBBFBD71}"/>
              </a:ext>
            </a:extLst>
          </p:cNvPr>
          <p:cNvSpPr txBox="1"/>
          <p:nvPr/>
        </p:nvSpPr>
        <p:spPr>
          <a:xfrm>
            <a:off x="1253765" y="1028343"/>
            <a:ext cx="9492792"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Private Rooms </a:t>
            </a:r>
            <a:r>
              <a:rPr lang="en-IN" dirty="0"/>
              <a:t>are almost as popular as Entire homes but only </a:t>
            </a:r>
            <a:r>
              <a:rPr lang="en-IN" b="1" dirty="0"/>
              <a:t>20%</a:t>
            </a:r>
            <a:r>
              <a:rPr lang="en-IN" dirty="0"/>
              <a:t> of the total listed properties are Private Rooms.</a:t>
            </a:r>
          </a:p>
          <a:p>
            <a:pPr marL="285750" indent="-285750">
              <a:buFont typeface="Arial" panose="020B0604020202020204" pitchFamily="34" charset="0"/>
              <a:buChar char="•"/>
            </a:pPr>
            <a:r>
              <a:rPr lang="en-IN" dirty="0"/>
              <a:t>Private Rooms also have a lower average price as compared to Entire Homes.</a:t>
            </a:r>
          </a:p>
          <a:p>
            <a:pPr marL="285750" indent="-285750">
              <a:buFont typeface="Arial" panose="020B0604020202020204" pitchFamily="34" charset="0"/>
              <a:buChar char="•"/>
            </a:pPr>
            <a:r>
              <a:rPr lang="en-IN" dirty="0"/>
              <a:t>Price wise </a:t>
            </a:r>
            <a:r>
              <a:rPr lang="en-IN" b="1" dirty="0" err="1"/>
              <a:t>Manhatten</a:t>
            </a:r>
            <a:r>
              <a:rPr lang="en-IN" dirty="0"/>
              <a:t> and </a:t>
            </a:r>
            <a:r>
              <a:rPr lang="en-IN" b="1" dirty="0"/>
              <a:t>Brooklyn</a:t>
            </a:r>
            <a:r>
              <a:rPr lang="en-IN" dirty="0"/>
              <a:t> have the </a:t>
            </a:r>
            <a:r>
              <a:rPr lang="en-IN" b="1" dirty="0"/>
              <a:t>highest price</a:t>
            </a:r>
            <a:r>
              <a:rPr lang="en-IN" dirty="0"/>
              <a:t>, and also the </a:t>
            </a:r>
            <a:r>
              <a:rPr lang="en-IN" b="1" dirty="0"/>
              <a:t>highest number of host listings.</a:t>
            </a:r>
          </a:p>
          <a:p>
            <a:pPr marL="285750" indent="-285750">
              <a:buFont typeface="Arial" panose="020B0604020202020204" pitchFamily="34" charset="0"/>
              <a:buChar char="•"/>
            </a:pPr>
            <a:r>
              <a:rPr lang="en-IN" dirty="0"/>
              <a:t>Staten Island has a lower average price compared to </a:t>
            </a:r>
            <a:r>
              <a:rPr lang="en-IN" dirty="0" err="1"/>
              <a:t>Manhatten</a:t>
            </a:r>
            <a:r>
              <a:rPr lang="en-IN" dirty="0"/>
              <a:t> and Brooklyn, but a very low number of host listings.</a:t>
            </a:r>
          </a:p>
          <a:p>
            <a:pPr marL="285750" indent="-285750">
              <a:buFont typeface="Arial" panose="020B0604020202020204" pitchFamily="34" charset="0"/>
              <a:buChar char="•"/>
            </a:pPr>
            <a:r>
              <a:rPr lang="en-IN" dirty="0"/>
              <a:t> Private Rooms in Staten Island have the highest availability.</a:t>
            </a:r>
          </a:p>
          <a:p>
            <a:pPr marL="285750" indent="-285750">
              <a:buFont typeface="Arial" panose="020B0604020202020204" pitchFamily="34" charset="0"/>
              <a:buChar char="•"/>
            </a:pPr>
            <a:r>
              <a:rPr lang="en-IN" dirty="0"/>
              <a:t>The customers can be divided into 3 groups on the basis of price of property they prefer, the </a:t>
            </a:r>
            <a:r>
              <a:rPr lang="en-IN" b="1" dirty="0"/>
              <a:t>low price</a:t>
            </a:r>
            <a:r>
              <a:rPr lang="en-IN" dirty="0"/>
              <a:t> customers from </a:t>
            </a:r>
            <a:r>
              <a:rPr lang="en-IN" b="1" dirty="0"/>
              <a:t>0-500</a:t>
            </a:r>
            <a:r>
              <a:rPr lang="en-IN" dirty="0"/>
              <a:t> most customers fall into this group, the </a:t>
            </a:r>
            <a:r>
              <a:rPr lang="en-IN" b="1" dirty="0"/>
              <a:t>mid price </a:t>
            </a:r>
            <a:r>
              <a:rPr lang="en-IN" dirty="0"/>
              <a:t>customers </a:t>
            </a:r>
            <a:r>
              <a:rPr lang="en-IN" b="1" dirty="0"/>
              <a:t>500-1000</a:t>
            </a:r>
            <a:r>
              <a:rPr lang="en-IN" dirty="0"/>
              <a:t> a density of customers in this group is much lower, and the last group is </a:t>
            </a:r>
            <a:r>
              <a:rPr lang="en-IN" b="1" dirty="0"/>
              <a:t>high price customers</a:t>
            </a:r>
            <a:r>
              <a:rPr lang="en-IN" dirty="0"/>
              <a:t> </a:t>
            </a:r>
            <a:r>
              <a:rPr lang="en-IN" b="1" dirty="0"/>
              <a:t>1000&lt;</a:t>
            </a:r>
            <a:r>
              <a:rPr lang="en-IN" dirty="0"/>
              <a:t> these are very few in number.</a:t>
            </a:r>
          </a:p>
          <a:p>
            <a:pPr marL="285750" indent="-285750">
              <a:buFont typeface="Arial" panose="020B0604020202020204" pitchFamily="34" charset="0"/>
              <a:buChar char="•"/>
            </a:pPr>
            <a:r>
              <a:rPr lang="en-IN" dirty="0"/>
              <a:t>According to the analysis Staten Island is the most under used neighbourhood with the lowest number of host listed, marketing it to the low to mid price level customers and getting more private rooms and entire homes listed on the Island can lead to an increase in revenue.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9657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6EAFF4-FF82-70EC-377E-66C43D2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8" y="33672"/>
            <a:ext cx="12354838" cy="6935137"/>
          </a:xfrm>
          <a:prstGeom prst="rect">
            <a:avLst/>
          </a:prstGeom>
        </p:spPr>
      </p:pic>
      <p:sp>
        <p:nvSpPr>
          <p:cNvPr id="5" name="Rectangle 4">
            <a:extLst>
              <a:ext uri="{FF2B5EF4-FFF2-40B4-BE49-F238E27FC236}">
                <a16:creationId xmlns:a16="http://schemas.microsoft.com/office/drawing/2014/main" id="{2C37C20E-9582-08CA-4CFD-CE10DB9F3E84}"/>
              </a:ext>
            </a:extLst>
          </p:cNvPr>
          <p:cNvSpPr/>
          <p:nvPr/>
        </p:nvSpPr>
        <p:spPr>
          <a:xfrm>
            <a:off x="2617940" y="2094015"/>
            <a:ext cx="7415408" cy="2555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FF68DCD-AF00-14FE-D5DD-834BA0F35E06}"/>
              </a:ext>
            </a:extLst>
          </p:cNvPr>
          <p:cNvSpPr txBox="1"/>
          <p:nvPr/>
        </p:nvSpPr>
        <p:spPr>
          <a:xfrm>
            <a:off x="3645074" y="2986949"/>
            <a:ext cx="5361140" cy="769441"/>
          </a:xfrm>
          <a:prstGeom prst="rect">
            <a:avLst/>
          </a:prstGeom>
          <a:noFill/>
        </p:spPr>
        <p:txBody>
          <a:bodyPr wrap="square" rtlCol="0">
            <a:spAutoFit/>
          </a:bodyPr>
          <a:lstStyle/>
          <a:p>
            <a:pPr algn="ctr"/>
            <a:r>
              <a:rPr lang="en-IN" sz="4400" dirty="0"/>
              <a:t>METHODOLOGY</a:t>
            </a:r>
          </a:p>
        </p:txBody>
      </p:sp>
    </p:spTree>
    <p:extLst>
      <p:ext uri="{BB962C8B-B14F-4D97-AF65-F5344CB8AC3E}">
        <p14:creationId xmlns:p14="http://schemas.microsoft.com/office/powerpoint/2010/main" val="167566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D6385-1100-CF04-5015-0573F84703F9}"/>
              </a:ext>
            </a:extLst>
          </p:cNvPr>
          <p:cNvSpPr txBox="1"/>
          <p:nvPr/>
        </p:nvSpPr>
        <p:spPr>
          <a:xfrm>
            <a:off x="810705" y="602999"/>
            <a:ext cx="3233394" cy="646331"/>
          </a:xfrm>
          <a:prstGeom prst="rect">
            <a:avLst/>
          </a:prstGeom>
          <a:noFill/>
        </p:spPr>
        <p:txBody>
          <a:bodyPr wrap="square" rtlCol="0">
            <a:spAutoFit/>
          </a:bodyPr>
          <a:lstStyle/>
          <a:p>
            <a:r>
              <a:rPr lang="en-IN" dirty="0">
                <a:solidFill>
                  <a:srgbClr val="F96B13"/>
                </a:solidFill>
              </a:rPr>
              <a:t>DATA WRANGLING AND ANALYSIS:</a:t>
            </a:r>
          </a:p>
        </p:txBody>
      </p:sp>
      <p:sp>
        <p:nvSpPr>
          <p:cNvPr id="5" name="TextBox 4">
            <a:extLst>
              <a:ext uri="{FF2B5EF4-FFF2-40B4-BE49-F238E27FC236}">
                <a16:creationId xmlns:a16="http://schemas.microsoft.com/office/drawing/2014/main" id="{F4D7ABF8-4BE2-30C7-DC48-16D9A526196B}"/>
              </a:ext>
            </a:extLst>
          </p:cNvPr>
          <p:cNvSpPr txBox="1"/>
          <p:nvPr/>
        </p:nvSpPr>
        <p:spPr>
          <a:xfrm>
            <a:off x="3170550" y="602999"/>
            <a:ext cx="4977353" cy="5509200"/>
          </a:xfrm>
          <a:prstGeom prst="rect">
            <a:avLst/>
          </a:prstGeom>
          <a:noFill/>
        </p:spPr>
        <p:txBody>
          <a:bodyPr wrap="square" rtlCol="0">
            <a:spAutoFit/>
          </a:bodyPr>
          <a:lstStyle/>
          <a:p>
            <a:pPr marL="285750" indent="-285750">
              <a:buFont typeface="Arial" panose="020B0604020202020204" pitchFamily="34" charset="0"/>
              <a:buChar char="•"/>
            </a:pPr>
            <a:r>
              <a:rPr lang="en-IN" sz="1600" dirty="0"/>
              <a:t>Read and understood the data by using python.</a:t>
            </a:r>
          </a:p>
          <a:p>
            <a:pPr marL="285750" indent="-285750">
              <a:buFont typeface="Arial" panose="020B0604020202020204" pitchFamily="34" charset="0"/>
              <a:buChar char="•"/>
            </a:pPr>
            <a:r>
              <a:rPr lang="en-IN" sz="1600" dirty="0"/>
              <a:t>The data had 48895 rows and 16 attributes.</a:t>
            </a:r>
          </a:p>
          <a:p>
            <a:pPr marL="285750" indent="-285750">
              <a:buFont typeface="Arial" panose="020B0604020202020204" pitchFamily="34" charset="0"/>
              <a:buChar char="•"/>
            </a:pPr>
            <a:r>
              <a:rPr lang="en-IN" sz="1600" dirty="0"/>
              <a:t>Changed the data type of ‘</a:t>
            </a:r>
            <a:r>
              <a:rPr lang="en-IN" sz="1600" dirty="0" err="1"/>
              <a:t>last_review</a:t>
            </a:r>
            <a:r>
              <a:rPr lang="en-IN" sz="1600" dirty="0"/>
              <a:t>’ column to date time using pandas.</a:t>
            </a:r>
          </a:p>
          <a:p>
            <a:pPr marL="285750" indent="-285750">
              <a:buFont typeface="Arial" panose="020B0604020202020204" pitchFamily="34" charset="0"/>
              <a:buChar char="•"/>
            </a:pPr>
            <a:endParaRPr lang="en-IN" sz="1600" dirty="0"/>
          </a:p>
          <a:p>
            <a:endParaRPr lang="en-IN" sz="1600" dirty="0"/>
          </a:p>
          <a:p>
            <a:pPr marL="285750" indent="-285750">
              <a:buFont typeface="Arial" panose="020B0604020202020204" pitchFamily="34" charset="0"/>
              <a:buChar char="•"/>
            </a:pPr>
            <a:r>
              <a:rPr lang="en-IN" sz="1600" dirty="0"/>
              <a:t>Checked and imputed the missing values in ‘</a:t>
            </a:r>
            <a:r>
              <a:rPr lang="en-IN" sz="1600" dirty="0" err="1"/>
              <a:t>reviews_per_month</a:t>
            </a:r>
            <a:r>
              <a:rPr lang="en-IN" sz="1600" dirty="0"/>
              <a:t>’ and ‘</a:t>
            </a:r>
            <a:r>
              <a:rPr lang="en-IN" sz="1600" dirty="0" err="1"/>
              <a:t>last_review</a:t>
            </a:r>
            <a:r>
              <a:rPr lang="en-IN" sz="1600" dirty="0"/>
              <a:t>’ columns.</a:t>
            </a:r>
          </a:p>
          <a:p>
            <a:pPr marL="285750" indent="-285750">
              <a:buFont typeface="Arial" panose="020B0604020202020204" pitchFamily="34" charset="0"/>
              <a:buChar char="•"/>
            </a:pPr>
            <a:r>
              <a:rPr lang="en-IN" sz="1600" dirty="0"/>
              <a:t>Capped the outliers in ‘price’ and ‘minimum-nights’ columns using Parameters ‘Lower limit’ and ‘Upper limit’ in tableau.</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endParaRPr lang="en-IN" sz="1600" dirty="0"/>
          </a:p>
          <a:p>
            <a:pPr marL="285750" indent="-285750">
              <a:buFont typeface="Arial" panose="020B0604020202020204" pitchFamily="34" charset="0"/>
              <a:buChar char="•"/>
            </a:pPr>
            <a:r>
              <a:rPr lang="en-IN" sz="1600" dirty="0"/>
              <a:t>Created a column called ‘Occupancy’ to using the formula : </a:t>
            </a:r>
          </a:p>
          <a:p>
            <a:pPr marL="285750" indent="-285750">
              <a:buFont typeface="Arial" panose="020B0604020202020204" pitchFamily="34" charset="0"/>
              <a:buChar char="•"/>
            </a:pPr>
            <a:endParaRPr lang="en-IN" sz="1600" dirty="0"/>
          </a:p>
          <a:p>
            <a:endParaRPr lang="en-IN" sz="1600" dirty="0"/>
          </a:p>
        </p:txBody>
      </p:sp>
      <p:pic>
        <p:nvPicPr>
          <p:cNvPr id="7" name="Picture 6">
            <a:extLst>
              <a:ext uri="{FF2B5EF4-FFF2-40B4-BE49-F238E27FC236}">
                <a16:creationId xmlns:a16="http://schemas.microsoft.com/office/drawing/2014/main" id="{199D0A17-0CCC-4B6D-0716-B59BE60F97C4}"/>
              </a:ext>
            </a:extLst>
          </p:cNvPr>
          <p:cNvPicPr>
            <a:picLocks noChangeAspect="1"/>
          </p:cNvPicPr>
          <p:nvPr/>
        </p:nvPicPr>
        <p:blipFill rotWithShape="1">
          <a:blip r:embed="rId2">
            <a:extLst>
              <a:ext uri="{28A0092B-C50C-407E-A947-70E740481C1C}">
                <a14:useLocalDpi xmlns:a14="http://schemas.microsoft.com/office/drawing/2010/main" val="0"/>
              </a:ext>
            </a:extLst>
          </a:blip>
          <a:srcRect t="16664" b="-1"/>
          <a:stretch/>
        </p:blipFill>
        <p:spPr>
          <a:xfrm>
            <a:off x="3499272" y="1686182"/>
            <a:ext cx="4977353" cy="374309"/>
          </a:xfrm>
          <a:prstGeom prst="rect">
            <a:avLst/>
          </a:prstGeom>
        </p:spPr>
      </p:pic>
      <p:pic>
        <p:nvPicPr>
          <p:cNvPr id="9" name="Picture 8">
            <a:extLst>
              <a:ext uri="{FF2B5EF4-FFF2-40B4-BE49-F238E27FC236}">
                <a16:creationId xmlns:a16="http://schemas.microsoft.com/office/drawing/2014/main" id="{C4BE86BE-85AC-5AD5-A344-438320F89B9E}"/>
              </a:ext>
            </a:extLst>
          </p:cNvPr>
          <p:cNvPicPr>
            <a:picLocks noChangeAspect="1"/>
          </p:cNvPicPr>
          <p:nvPr/>
        </p:nvPicPr>
        <p:blipFill rotWithShape="1">
          <a:blip r:embed="rId3">
            <a:extLst>
              <a:ext uri="{28A0092B-C50C-407E-A947-70E740481C1C}">
                <a14:useLocalDpi xmlns:a14="http://schemas.microsoft.com/office/drawing/2010/main" val="0"/>
              </a:ext>
            </a:extLst>
          </a:blip>
          <a:srcRect t="6181"/>
          <a:stretch/>
        </p:blipFill>
        <p:spPr>
          <a:xfrm>
            <a:off x="3563526" y="3322344"/>
            <a:ext cx="2424421" cy="1709290"/>
          </a:xfrm>
          <a:prstGeom prst="rect">
            <a:avLst/>
          </a:prstGeom>
        </p:spPr>
      </p:pic>
      <p:pic>
        <p:nvPicPr>
          <p:cNvPr id="11" name="Picture 10">
            <a:extLst>
              <a:ext uri="{FF2B5EF4-FFF2-40B4-BE49-F238E27FC236}">
                <a16:creationId xmlns:a16="http://schemas.microsoft.com/office/drawing/2014/main" id="{6D3AD932-63EA-A7CD-E9E4-C492B441E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054" y="3322344"/>
            <a:ext cx="2197192" cy="1709291"/>
          </a:xfrm>
          <a:prstGeom prst="rect">
            <a:avLst/>
          </a:prstGeom>
        </p:spPr>
      </p:pic>
      <p:pic>
        <p:nvPicPr>
          <p:cNvPr id="12" name="Picture 11">
            <a:extLst>
              <a:ext uri="{FF2B5EF4-FFF2-40B4-BE49-F238E27FC236}">
                <a16:creationId xmlns:a16="http://schemas.microsoft.com/office/drawing/2014/main" id="{FA825A42-8F58-BA0C-6721-140F8166D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7167" y="5284495"/>
            <a:ext cx="2197192" cy="592235"/>
          </a:xfrm>
          <a:prstGeom prst="rect">
            <a:avLst/>
          </a:prstGeom>
        </p:spPr>
      </p:pic>
    </p:spTree>
    <p:extLst>
      <p:ext uri="{BB962C8B-B14F-4D97-AF65-F5344CB8AC3E}">
        <p14:creationId xmlns:p14="http://schemas.microsoft.com/office/powerpoint/2010/main" val="14129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6150F-0237-A39C-1C3C-7F650D5B426A}"/>
              </a:ext>
            </a:extLst>
          </p:cNvPr>
          <p:cNvSpPr txBox="1"/>
          <p:nvPr/>
        </p:nvSpPr>
        <p:spPr>
          <a:xfrm>
            <a:off x="596348" y="1063488"/>
            <a:ext cx="4263887" cy="707886"/>
          </a:xfrm>
          <a:prstGeom prst="rect">
            <a:avLst/>
          </a:prstGeom>
          <a:noFill/>
        </p:spPr>
        <p:txBody>
          <a:bodyPr wrap="square" rtlCol="0">
            <a:spAutoFit/>
          </a:bodyPr>
          <a:lstStyle/>
          <a:p>
            <a:r>
              <a:rPr lang="en-US" sz="4000" dirty="0">
                <a:solidFill>
                  <a:srgbClr val="FF5A60"/>
                </a:solidFill>
              </a:rPr>
              <a:t>AGENDA</a:t>
            </a:r>
            <a:r>
              <a:rPr lang="en-US" sz="4000" b="1" dirty="0">
                <a:solidFill>
                  <a:srgbClr val="FF5A60"/>
                </a:solidFill>
              </a:rPr>
              <a:t>:</a:t>
            </a:r>
            <a:endParaRPr lang="en-IN" sz="4000" b="1" dirty="0">
              <a:solidFill>
                <a:srgbClr val="FF5A60"/>
              </a:solidFill>
            </a:endParaRPr>
          </a:p>
        </p:txBody>
      </p:sp>
      <p:sp>
        <p:nvSpPr>
          <p:cNvPr id="3" name="TextBox 2">
            <a:extLst>
              <a:ext uri="{FF2B5EF4-FFF2-40B4-BE49-F238E27FC236}">
                <a16:creationId xmlns:a16="http://schemas.microsoft.com/office/drawing/2014/main" id="{4A6F330F-6D7F-45D5-827B-A2CE61C9E4AB}"/>
              </a:ext>
            </a:extLst>
          </p:cNvPr>
          <p:cNvSpPr txBox="1"/>
          <p:nvPr/>
        </p:nvSpPr>
        <p:spPr>
          <a:xfrm>
            <a:off x="2428460" y="1848678"/>
            <a:ext cx="753386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OBJECTIVE</a:t>
            </a:r>
          </a:p>
          <a:p>
            <a:pPr marL="285750" indent="-285750">
              <a:buFont typeface="Arial" panose="020B0604020202020204" pitchFamily="34" charset="0"/>
              <a:buChar char="•"/>
            </a:pPr>
            <a:r>
              <a:rPr lang="en-US" sz="3200" dirty="0"/>
              <a:t>VISUALISATION AND INSIGHTS</a:t>
            </a:r>
          </a:p>
          <a:p>
            <a:pPr marL="285750" indent="-285750">
              <a:buFont typeface="Arial" panose="020B0604020202020204" pitchFamily="34" charset="0"/>
              <a:buChar char="•"/>
            </a:pPr>
            <a:r>
              <a:rPr lang="en-US" sz="3200" dirty="0"/>
              <a:t>INFERENCES</a:t>
            </a:r>
          </a:p>
          <a:p>
            <a:pPr marL="285750" indent="-285750">
              <a:buFont typeface="Arial" panose="020B0604020202020204" pitchFamily="34" charset="0"/>
              <a:buChar char="•"/>
            </a:pPr>
            <a:r>
              <a:rPr lang="en-US" sz="3200" dirty="0"/>
              <a:t>APPENDIX:</a:t>
            </a:r>
          </a:p>
          <a:p>
            <a:pPr marL="285750" indent="-285750">
              <a:buFont typeface="Arial" panose="020B0604020202020204" pitchFamily="34" charset="0"/>
              <a:buChar char="•"/>
            </a:pPr>
            <a:r>
              <a:rPr lang="en-US" sz="3200" dirty="0"/>
              <a:t>      	DATA ATTRIBUTES</a:t>
            </a:r>
          </a:p>
          <a:p>
            <a:pPr marL="285750" indent="-285750">
              <a:buFont typeface="Arial" panose="020B0604020202020204" pitchFamily="34" charset="0"/>
              <a:buChar char="•"/>
            </a:pPr>
            <a:r>
              <a:rPr lang="en-US" sz="3200" dirty="0"/>
              <a:t>      	DATA METHODOLOGY</a:t>
            </a:r>
          </a:p>
          <a:p>
            <a:endParaRPr lang="en-IN" dirty="0"/>
          </a:p>
        </p:txBody>
      </p:sp>
    </p:spTree>
    <p:extLst>
      <p:ext uri="{BB962C8B-B14F-4D97-AF65-F5344CB8AC3E}">
        <p14:creationId xmlns:p14="http://schemas.microsoft.com/office/powerpoint/2010/main" val="336053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8FC6E-3DBA-455E-7D2A-D646E1BC734A}"/>
              </a:ext>
            </a:extLst>
          </p:cNvPr>
          <p:cNvSpPr txBox="1"/>
          <p:nvPr/>
        </p:nvSpPr>
        <p:spPr>
          <a:xfrm>
            <a:off x="2975113" y="1331048"/>
            <a:ext cx="6241774" cy="769441"/>
          </a:xfrm>
          <a:prstGeom prst="rect">
            <a:avLst/>
          </a:prstGeom>
          <a:noFill/>
        </p:spPr>
        <p:txBody>
          <a:bodyPr wrap="square" rtlCol="0">
            <a:spAutoFit/>
          </a:bodyPr>
          <a:lstStyle/>
          <a:p>
            <a:pPr algn="ctr"/>
            <a:r>
              <a:rPr lang="en-US" sz="4400" dirty="0">
                <a:solidFill>
                  <a:srgbClr val="FF5A60"/>
                </a:solidFill>
              </a:rPr>
              <a:t>OBJECTIVE</a:t>
            </a:r>
            <a:endParaRPr lang="en-IN" sz="4400" dirty="0">
              <a:solidFill>
                <a:srgbClr val="FF5A60"/>
              </a:solidFill>
            </a:endParaRPr>
          </a:p>
        </p:txBody>
      </p:sp>
      <p:sp>
        <p:nvSpPr>
          <p:cNvPr id="3" name="TextBox 2">
            <a:extLst>
              <a:ext uri="{FF2B5EF4-FFF2-40B4-BE49-F238E27FC236}">
                <a16:creationId xmlns:a16="http://schemas.microsoft.com/office/drawing/2014/main" id="{B12D0A46-2542-DC78-A1B9-09E02AB41E34}"/>
              </a:ext>
            </a:extLst>
          </p:cNvPr>
          <p:cNvSpPr txBox="1"/>
          <p:nvPr/>
        </p:nvSpPr>
        <p:spPr>
          <a:xfrm>
            <a:off x="1202635" y="2763579"/>
            <a:ext cx="10147853" cy="1815882"/>
          </a:xfrm>
          <a:prstGeom prst="rect">
            <a:avLst/>
          </a:prstGeom>
          <a:noFill/>
        </p:spPr>
        <p:txBody>
          <a:bodyPr wrap="square" rtlCol="0">
            <a:spAutoFit/>
          </a:bodyPr>
          <a:lstStyle/>
          <a:p>
            <a:r>
              <a:rPr lang="en-US" sz="2800" b="0" i="0" dirty="0">
                <a:solidFill>
                  <a:srgbClr val="091E42"/>
                </a:solidFill>
                <a:effectLst/>
                <a:latin typeface="freight-text-pro"/>
              </a:rPr>
              <a:t>For the past few months, Airbnb has seen a major decline in revenue. Now that the restrictions have started lifting and people have started to travel more, Airbnb wants to make sure that it is fully prepared for this change.</a:t>
            </a:r>
            <a:endParaRPr lang="en-IN" sz="2800" dirty="0"/>
          </a:p>
        </p:txBody>
      </p:sp>
    </p:spTree>
    <p:extLst>
      <p:ext uri="{BB962C8B-B14F-4D97-AF65-F5344CB8AC3E}">
        <p14:creationId xmlns:p14="http://schemas.microsoft.com/office/powerpoint/2010/main" val="340022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47D71C-0475-3CE2-9C8A-D666BAB9BD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166682" y="-720422"/>
            <a:ext cx="17108053" cy="8169629"/>
          </a:xfrm>
          <a:prstGeom prst="rect">
            <a:avLst/>
          </a:prstGeom>
        </p:spPr>
      </p:pic>
      <p:sp>
        <p:nvSpPr>
          <p:cNvPr id="8" name="Rectangle 7">
            <a:extLst>
              <a:ext uri="{FF2B5EF4-FFF2-40B4-BE49-F238E27FC236}">
                <a16:creationId xmlns:a16="http://schemas.microsoft.com/office/drawing/2014/main" id="{5777563E-9EFA-6492-5C24-86504E801425}"/>
              </a:ext>
            </a:extLst>
          </p:cNvPr>
          <p:cNvSpPr/>
          <p:nvPr/>
        </p:nvSpPr>
        <p:spPr>
          <a:xfrm>
            <a:off x="2230227" y="1641940"/>
            <a:ext cx="7731546" cy="357412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002E516C-2AD9-FE70-1D19-D4CE1230D201}"/>
              </a:ext>
            </a:extLst>
          </p:cNvPr>
          <p:cNvSpPr txBox="1"/>
          <p:nvPr/>
        </p:nvSpPr>
        <p:spPr>
          <a:xfrm>
            <a:off x="2632213" y="2705725"/>
            <a:ext cx="6927574" cy="1446550"/>
          </a:xfrm>
          <a:prstGeom prst="rect">
            <a:avLst/>
          </a:prstGeom>
          <a:noFill/>
        </p:spPr>
        <p:txBody>
          <a:bodyPr wrap="square" rtlCol="0">
            <a:spAutoFit/>
          </a:bodyPr>
          <a:lstStyle/>
          <a:p>
            <a:pPr algn="ctr"/>
            <a:r>
              <a:rPr lang="en-IN" sz="4400" dirty="0">
                <a:solidFill>
                  <a:srgbClr val="F96B13"/>
                </a:solidFill>
              </a:rPr>
              <a:t>DATA VISUALIZATION AND INSIGHTS</a:t>
            </a:r>
          </a:p>
        </p:txBody>
      </p:sp>
    </p:spTree>
    <p:extLst>
      <p:ext uri="{BB962C8B-B14F-4D97-AF65-F5344CB8AC3E}">
        <p14:creationId xmlns:p14="http://schemas.microsoft.com/office/powerpoint/2010/main" val="252334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FF6A2-A4AC-6CC6-7254-AD07484A1BC1}"/>
              </a:ext>
            </a:extLst>
          </p:cNvPr>
          <p:cNvPicPr>
            <a:picLocks noChangeAspect="1"/>
          </p:cNvPicPr>
          <p:nvPr/>
        </p:nvPicPr>
        <p:blipFill rotWithShape="1">
          <a:blip r:embed="rId2">
            <a:extLst>
              <a:ext uri="{28A0092B-C50C-407E-A947-70E740481C1C}">
                <a14:useLocalDpi xmlns:a14="http://schemas.microsoft.com/office/drawing/2010/main" val="0"/>
              </a:ext>
            </a:extLst>
          </a:blip>
          <a:srcRect l="19386" t="6859" r="18428"/>
          <a:stretch/>
        </p:blipFill>
        <p:spPr>
          <a:xfrm>
            <a:off x="7320261" y="790305"/>
            <a:ext cx="2618869" cy="2539859"/>
          </a:xfrm>
          <a:prstGeom prst="rect">
            <a:avLst/>
          </a:prstGeom>
        </p:spPr>
      </p:pic>
      <p:sp>
        <p:nvSpPr>
          <p:cNvPr id="4" name="TextBox 3">
            <a:extLst>
              <a:ext uri="{FF2B5EF4-FFF2-40B4-BE49-F238E27FC236}">
                <a16:creationId xmlns:a16="http://schemas.microsoft.com/office/drawing/2014/main" id="{F457CD1E-E7CF-27D4-F66B-10595256752F}"/>
              </a:ext>
            </a:extLst>
          </p:cNvPr>
          <p:cNvSpPr txBox="1"/>
          <p:nvPr/>
        </p:nvSpPr>
        <p:spPr>
          <a:xfrm>
            <a:off x="1162878" y="1037224"/>
            <a:ext cx="4731026" cy="461665"/>
          </a:xfrm>
          <a:prstGeom prst="rect">
            <a:avLst/>
          </a:prstGeom>
          <a:noFill/>
        </p:spPr>
        <p:txBody>
          <a:bodyPr wrap="square" rtlCol="0">
            <a:spAutoFit/>
          </a:bodyPr>
          <a:lstStyle/>
          <a:p>
            <a:r>
              <a:rPr lang="en-US" sz="2400" dirty="0">
                <a:solidFill>
                  <a:srgbClr val="FF5A60"/>
                </a:solidFill>
              </a:rPr>
              <a:t>HOST LISTING DISTRIBUTION</a:t>
            </a:r>
            <a:endParaRPr lang="en-IN" sz="2400" dirty="0">
              <a:solidFill>
                <a:srgbClr val="FF5A60"/>
              </a:solidFill>
            </a:endParaRPr>
          </a:p>
        </p:txBody>
      </p:sp>
      <p:sp>
        <p:nvSpPr>
          <p:cNvPr id="5" name="TextBox 4">
            <a:extLst>
              <a:ext uri="{FF2B5EF4-FFF2-40B4-BE49-F238E27FC236}">
                <a16:creationId xmlns:a16="http://schemas.microsoft.com/office/drawing/2014/main" id="{4F5E2947-1E52-E2A7-0879-76B0E19A9983}"/>
              </a:ext>
            </a:extLst>
          </p:cNvPr>
          <p:cNvSpPr txBox="1"/>
          <p:nvPr/>
        </p:nvSpPr>
        <p:spPr>
          <a:xfrm>
            <a:off x="1083365" y="2477780"/>
            <a:ext cx="593366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ranklin Gothic Book" panose="020B0503020102020204" pitchFamily="34" charset="0"/>
              </a:rPr>
              <a:t>About 78% of the properties listed are Entire Homes/Apartments.</a:t>
            </a:r>
            <a:endParaRPr lang="en-IN" dirty="0">
              <a:latin typeface="Franklin Gothic Book" panose="020B0503020102020204" pitchFamily="34" charset="0"/>
            </a:endParaRPr>
          </a:p>
        </p:txBody>
      </p:sp>
      <p:sp>
        <p:nvSpPr>
          <p:cNvPr id="8" name="TextBox 7">
            <a:extLst>
              <a:ext uri="{FF2B5EF4-FFF2-40B4-BE49-F238E27FC236}">
                <a16:creationId xmlns:a16="http://schemas.microsoft.com/office/drawing/2014/main" id="{9A866067-E90F-FD77-235A-449CC267E423}"/>
              </a:ext>
            </a:extLst>
          </p:cNvPr>
          <p:cNvSpPr txBox="1"/>
          <p:nvPr/>
        </p:nvSpPr>
        <p:spPr>
          <a:xfrm>
            <a:off x="1083365" y="3305109"/>
            <a:ext cx="427382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This stacked bar plot shows that across neighbourhood groups the highest number of hosts are listed in </a:t>
            </a:r>
            <a:r>
              <a:rPr lang="en-IN" dirty="0" err="1"/>
              <a:t>Manhatten</a:t>
            </a:r>
            <a:r>
              <a:rPr lang="en-IN" dirty="0"/>
              <a:t> and Brooklyn and the minimum number of listings are in Staten Island.</a:t>
            </a:r>
          </a:p>
        </p:txBody>
      </p:sp>
      <p:pic>
        <p:nvPicPr>
          <p:cNvPr id="11" name="Picture 10">
            <a:extLst>
              <a:ext uri="{FF2B5EF4-FFF2-40B4-BE49-F238E27FC236}">
                <a16:creationId xmlns:a16="http://schemas.microsoft.com/office/drawing/2014/main" id="{51CA6283-F0F7-A5D9-EB76-996967AEBF10}"/>
              </a:ext>
            </a:extLst>
          </p:cNvPr>
          <p:cNvPicPr>
            <a:picLocks noChangeAspect="1"/>
          </p:cNvPicPr>
          <p:nvPr/>
        </p:nvPicPr>
        <p:blipFill rotWithShape="1">
          <a:blip r:embed="rId3">
            <a:extLst>
              <a:ext uri="{28A0092B-C50C-407E-A947-70E740481C1C}">
                <a14:useLocalDpi xmlns:a14="http://schemas.microsoft.com/office/drawing/2010/main" val="0"/>
              </a:ext>
            </a:extLst>
          </a:blip>
          <a:srcRect t="6521" r="3052"/>
          <a:stretch/>
        </p:blipFill>
        <p:spPr>
          <a:xfrm>
            <a:off x="6404551" y="3429000"/>
            <a:ext cx="4704084" cy="2816552"/>
          </a:xfrm>
          <a:prstGeom prst="rect">
            <a:avLst/>
          </a:prstGeom>
        </p:spPr>
      </p:pic>
    </p:spTree>
    <p:extLst>
      <p:ext uri="{BB962C8B-B14F-4D97-AF65-F5344CB8AC3E}">
        <p14:creationId xmlns:p14="http://schemas.microsoft.com/office/powerpoint/2010/main" val="150352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71389B-EB45-F80C-D519-9988C6EF98A6}"/>
              </a:ext>
            </a:extLst>
          </p:cNvPr>
          <p:cNvPicPr>
            <a:picLocks noChangeAspect="1"/>
          </p:cNvPicPr>
          <p:nvPr/>
        </p:nvPicPr>
        <p:blipFill rotWithShape="1">
          <a:blip r:embed="rId2">
            <a:extLst>
              <a:ext uri="{28A0092B-C50C-407E-A947-70E740481C1C}">
                <a14:useLocalDpi xmlns:a14="http://schemas.microsoft.com/office/drawing/2010/main" val="0"/>
              </a:ext>
            </a:extLst>
          </a:blip>
          <a:srcRect t="6812" r="4530"/>
          <a:stretch/>
        </p:blipFill>
        <p:spPr>
          <a:xfrm>
            <a:off x="5337312" y="834887"/>
            <a:ext cx="4800601" cy="3002371"/>
          </a:xfrm>
          <a:prstGeom prst="rect">
            <a:avLst/>
          </a:prstGeom>
        </p:spPr>
      </p:pic>
      <p:pic>
        <p:nvPicPr>
          <p:cNvPr id="5" name="Picture 4">
            <a:extLst>
              <a:ext uri="{FF2B5EF4-FFF2-40B4-BE49-F238E27FC236}">
                <a16:creationId xmlns:a16="http://schemas.microsoft.com/office/drawing/2014/main" id="{9CD5A077-C538-A9C1-732F-7E67C70A340C}"/>
              </a:ext>
            </a:extLst>
          </p:cNvPr>
          <p:cNvPicPr>
            <a:picLocks noChangeAspect="1"/>
          </p:cNvPicPr>
          <p:nvPr/>
        </p:nvPicPr>
        <p:blipFill rotWithShape="1">
          <a:blip r:embed="rId3">
            <a:extLst>
              <a:ext uri="{28A0092B-C50C-407E-A947-70E740481C1C}">
                <a14:useLocalDpi xmlns:a14="http://schemas.microsoft.com/office/drawing/2010/main" val="0"/>
              </a:ext>
            </a:extLst>
          </a:blip>
          <a:srcRect l="-1" r="-1203" b="50000"/>
          <a:stretch/>
        </p:blipFill>
        <p:spPr>
          <a:xfrm>
            <a:off x="10315832" y="881314"/>
            <a:ext cx="1342767" cy="575848"/>
          </a:xfrm>
          <a:prstGeom prst="rect">
            <a:avLst/>
          </a:prstGeom>
        </p:spPr>
      </p:pic>
      <p:sp>
        <p:nvSpPr>
          <p:cNvPr id="6" name="TextBox 5">
            <a:extLst>
              <a:ext uri="{FF2B5EF4-FFF2-40B4-BE49-F238E27FC236}">
                <a16:creationId xmlns:a16="http://schemas.microsoft.com/office/drawing/2014/main" id="{EE26FC9D-14C2-3360-DBF6-88902F0FB433}"/>
              </a:ext>
            </a:extLst>
          </p:cNvPr>
          <p:cNvSpPr txBox="1"/>
          <p:nvPr/>
        </p:nvSpPr>
        <p:spPr>
          <a:xfrm>
            <a:off x="218661" y="626165"/>
            <a:ext cx="4661452" cy="830997"/>
          </a:xfrm>
          <a:prstGeom prst="rect">
            <a:avLst/>
          </a:prstGeom>
          <a:noFill/>
        </p:spPr>
        <p:txBody>
          <a:bodyPr wrap="square" rtlCol="0">
            <a:spAutoFit/>
          </a:bodyPr>
          <a:lstStyle/>
          <a:p>
            <a:r>
              <a:rPr lang="en-US" sz="2400" dirty="0">
                <a:solidFill>
                  <a:srgbClr val="FF5A60"/>
                </a:solidFill>
              </a:rPr>
              <a:t>PRICE DISTRIBUTION ANALYSIS ACROSS NEIGHBOURHOODS</a:t>
            </a:r>
            <a:endParaRPr lang="en-IN" sz="2400" dirty="0">
              <a:solidFill>
                <a:srgbClr val="FF5A60"/>
              </a:solidFill>
            </a:endParaRPr>
          </a:p>
        </p:txBody>
      </p:sp>
      <p:sp>
        <p:nvSpPr>
          <p:cNvPr id="9" name="TextBox 8">
            <a:extLst>
              <a:ext uri="{FF2B5EF4-FFF2-40B4-BE49-F238E27FC236}">
                <a16:creationId xmlns:a16="http://schemas.microsoft.com/office/drawing/2014/main" id="{3438A8D8-A1A6-8931-F8E0-DD05F851EB49}"/>
              </a:ext>
            </a:extLst>
          </p:cNvPr>
          <p:cNvSpPr txBox="1"/>
          <p:nvPr/>
        </p:nvSpPr>
        <p:spPr>
          <a:xfrm>
            <a:off x="347869" y="1457162"/>
            <a:ext cx="4403035" cy="4524315"/>
          </a:xfrm>
          <a:prstGeom prst="rect">
            <a:avLst/>
          </a:prstGeom>
          <a:noFill/>
        </p:spPr>
        <p:txBody>
          <a:bodyPr wrap="square" rtlCol="0">
            <a:spAutoFit/>
          </a:bodyPr>
          <a:lstStyle/>
          <a:p>
            <a:pPr marL="285750" indent="-285750" algn="l" fontAlgn="t">
              <a:buFont typeface="Arial" panose="020B0604020202020204" pitchFamily="34" charset="0"/>
              <a:buChar char="•"/>
            </a:pPr>
            <a:r>
              <a:rPr lang="en-IN" i="0" dirty="0">
                <a:solidFill>
                  <a:srgbClr val="4D5156"/>
                </a:solidFill>
                <a:effectLst/>
                <a:latin typeface="arial" panose="020B0604020202020204" pitchFamily="34" charset="0"/>
              </a:rPr>
              <a:t>Visualising</a:t>
            </a:r>
            <a:r>
              <a:rPr lang="en-US" dirty="0"/>
              <a:t> </a:t>
            </a:r>
            <a:r>
              <a:rPr lang="en-IN" b="0" i="0" dirty="0">
                <a:solidFill>
                  <a:srgbClr val="202124"/>
                </a:solidFill>
                <a:effectLst/>
                <a:latin typeface="Google Sans"/>
              </a:rPr>
              <a:t>neighbourhood</a:t>
            </a:r>
            <a:r>
              <a:rPr lang="en-US" dirty="0"/>
              <a:t> groups against average price(capped) shows that:</a:t>
            </a:r>
          </a:p>
          <a:p>
            <a:pPr algn="l" fontAlgn="t"/>
            <a:endParaRPr lang="en-US" dirty="0"/>
          </a:p>
          <a:p>
            <a:pPr marL="342900" indent="-342900" algn="l" fontAlgn="t">
              <a:buFont typeface="+mj-lt"/>
              <a:buAutoNum type="arabicPeriod"/>
            </a:pPr>
            <a:r>
              <a:rPr lang="en-US" dirty="0"/>
              <a:t> Fort Wadsworth and Woodrow in Staten Island have the highest average price shown by the dark blue boxes in the heat map although Staten Island has the lowest median price of 105.</a:t>
            </a:r>
          </a:p>
          <a:p>
            <a:pPr marL="342900" indent="-342900" algn="l" fontAlgn="t">
              <a:buFont typeface="+mj-lt"/>
              <a:buAutoNum type="arabicPeriod"/>
            </a:pPr>
            <a:endParaRPr lang="en-US" dirty="0"/>
          </a:p>
          <a:p>
            <a:pPr marL="342900" indent="-342900">
              <a:buFont typeface="+mj-lt"/>
              <a:buAutoNum type="arabicPeriod"/>
            </a:pPr>
            <a:r>
              <a:rPr lang="en-US" dirty="0"/>
              <a:t>Most of the localities in all the </a:t>
            </a:r>
            <a:r>
              <a:rPr lang="en-US" dirty="0" err="1"/>
              <a:t>neighbourhood</a:t>
            </a:r>
            <a:r>
              <a:rPr lang="en-US" dirty="0"/>
              <a:t> groups have moderate average price.</a:t>
            </a:r>
          </a:p>
          <a:p>
            <a:pPr marL="342900" indent="-342900">
              <a:buFont typeface="+mj-lt"/>
              <a:buAutoNum type="arabicPeriod"/>
            </a:pPr>
            <a:endParaRPr lang="en-US" dirty="0"/>
          </a:p>
          <a:p>
            <a:pPr marL="342900" indent="-342900">
              <a:buFont typeface="+mj-lt"/>
              <a:buAutoNum type="arabicPeriod"/>
            </a:pPr>
            <a:r>
              <a:rPr lang="en-US" dirty="0"/>
              <a:t> </a:t>
            </a:r>
            <a:r>
              <a:rPr lang="en-US" dirty="0" err="1"/>
              <a:t>Manhatten</a:t>
            </a:r>
            <a:r>
              <a:rPr lang="en-US" dirty="0"/>
              <a:t> and Brooklyn have higher median prices compared to other </a:t>
            </a:r>
            <a:r>
              <a:rPr lang="en-US" dirty="0" err="1"/>
              <a:t>neighbourhoods</a:t>
            </a:r>
            <a:r>
              <a:rPr lang="en-US" dirty="0"/>
              <a:t>.</a:t>
            </a:r>
            <a:endParaRPr lang="en-IN" dirty="0"/>
          </a:p>
        </p:txBody>
      </p:sp>
      <p:pic>
        <p:nvPicPr>
          <p:cNvPr id="4" name="Picture 3">
            <a:extLst>
              <a:ext uri="{FF2B5EF4-FFF2-40B4-BE49-F238E27FC236}">
                <a16:creationId xmlns:a16="http://schemas.microsoft.com/office/drawing/2014/main" id="{1DF659B0-89A1-5BBF-B844-7992A6D9F304}"/>
              </a:ext>
            </a:extLst>
          </p:cNvPr>
          <p:cNvPicPr>
            <a:picLocks noChangeAspect="1"/>
          </p:cNvPicPr>
          <p:nvPr/>
        </p:nvPicPr>
        <p:blipFill rotWithShape="1">
          <a:blip r:embed="rId4">
            <a:extLst>
              <a:ext uri="{28A0092B-C50C-407E-A947-70E740481C1C}">
                <a14:useLocalDpi xmlns:a14="http://schemas.microsoft.com/office/drawing/2010/main" val="0"/>
              </a:ext>
            </a:extLst>
          </a:blip>
          <a:srcRect t="6621" r="15389"/>
          <a:stretch/>
        </p:blipFill>
        <p:spPr>
          <a:xfrm>
            <a:off x="6357352" y="3837258"/>
            <a:ext cx="3780561" cy="2281727"/>
          </a:xfrm>
          <a:prstGeom prst="rect">
            <a:avLst/>
          </a:prstGeom>
        </p:spPr>
      </p:pic>
      <p:pic>
        <p:nvPicPr>
          <p:cNvPr id="8" name="Picture 7">
            <a:extLst>
              <a:ext uri="{FF2B5EF4-FFF2-40B4-BE49-F238E27FC236}">
                <a16:creationId xmlns:a16="http://schemas.microsoft.com/office/drawing/2014/main" id="{CFECF5FF-BD7F-71B9-BDFF-F8B0855F2814}"/>
              </a:ext>
            </a:extLst>
          </p:cNvPr>
          <p:cNvPicPr>
            <a:picLocks noChangeAspect="1"/>
          </p:cNvPicPr>
          <p:nvPr/>
        </p:nvPicPr>
        <p:blipFill rotWithShape="1">
          <a:blip r:embed="rId4">
            <a:extLst>
              <a:ext uri="{28A0092B-C50C-407E-A947-70E740481C1C}">
                <a14:useLocalDpi xmlns:a14="http://schemas.microsoft.com/office/drawing/2010/main" val="0"/>
              </a:ext>
            </a:extLst>
          </a:blip>
          <a:srcRect l="86168" t="-386" b="86373"/>
          <a:stretch/>
        </p:blipFill>
        <p:spPr>
          <a:xfrm>
            <a:off x="9276447" y="3883685"/>
            <a:ext cx="1039385" cy="575848"/>
          </a:xfrm>
          <a:prstGeom prst="rect">
            <a:avLst/>
          </a:prstGeom>
        </p:spPr>
      </p:pic>
    </p:spTree>
    <p:extLst>
      <p:ext uri="{BB962C8B-B14F-4D97-AF65-F5344CB8AC3E}">
        <p14:creationId xmlns:p14="http://schemas.microsoft.com/office/powerpoint/2010/main" val="122274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232E6B-06FA-D453-98A1-BCC4788B2413}"/>
              </a:ext>
            </a:extLst>
          </p:cNvPr>
          <p:cNvPicPr>
            <a:picLocks noChangeAspect="1"/>
          </p:cNvPicPr>
          <p:nvPr/>
        </p:nvPicPr>
        <p:blipFill rotWithShape="1">
          <a:blip r:embed="rId2">
            <a:extLst>
              <a:ext uri="{28A0092B-C50C-407E-A947-70E740481C1C}">
                <a14:useLocalDpi xmlns:a14="http://schemas.microsoft.com/office/drawing/2010/main" val="0"/>
              </a:ext>
            </a:extLst>
          </a:blip>
          <a:srcRect r="14516"/>
          <a:stretch/>
        </p:blipFill>
        <p:spPr>
          <a:xfrm>
            <a:off x="6723537" y="924339"/>
            <a:ext cx="4493751" cy="2825550"/>
          </a:xfrm>
          <a:prstGeom prst="rect">
            <a:avLst/>
          </a:prstGeom>
        </p:spPr>
      </p:pic>
      <p:sp>
        <p:nvSpPr>
          <p:cNvPr id="2" name="TextBox 1">
            <a:extLst>
              <a:ext uri="{FF2B5EF4-FFF2-40B4-BE49-F238E27FC236}">
                <a16:creationId xmlns:a16="http://schemas.microsoft.com/office/drawing/2014/main" id="{956C8B68-FD73-AB3C-0C92-374E80033C9F}"/>
              </a:ext>
            </a:extLst>
          </p:cNvPr>
          <p:cNvSpPr txBox="1"/>
          <p:nvPr/>
        </p:nvSpPr>
        <p:spPr>
          <a:xfrm>
            <a:off x="347870" y="924339"/>
            <a:ext cx="5748130" cy="461665"/>
          </a:xfrm>
          <a:prstGeom prst="rect">
            <a:avLst/>
          </a:prstGeom>
          <a:noFill/>
        </p:spPr>
        <p:txBody>
          <a:bodyPr wrap="square" rtlCol="0">
            <a:spAutoFit/>
          </a:bodyPr>
          <a:lstStyle/>
          <a:p>
            <a:r>
              <a:rPr lang="en-IN" sz="2400" dirty="0">
                <a:solidFill>
                  <a:srgbClr val="FF5A60"/>
                </a:solidFill>
              </a:rPr>
              <a:t>POPULARITY INSIGHTS</a:t>
            </a:r>
          </a:p>
        </p:txBody>
      </p:sp>
      <p:pic>
        <p:nvPicPr>
          <p:cNvPr id="6" name="Picture 5">
            <a:extLst>
              <a:ext uri="{FF2B5EF4-FFF2-40B4-BE49-F238E27FC236}">
                <a16:creationId xmlns:a16="http://schemas.microsoft.com/office/drawing/2014/main" id="{273666BB-E038-AF7A-F59D-94EDC748D35A}"/>
              </a:ext>
            </a:extLst>
          </p:cNvPr>
          <p:cNvPicPr>
            <a:picLocks noChangeAspect="1"/>
          </p:cNvPicPr>
          <p:nvPr/>
        </p:nvPicPr>
        <p:blipFill rotWithShape="1">
          <a:blip r:embed="rId2">
            <a:extLst>
              <a:ext uri="{28A0092B-C50C-407E-A947-70E740481C1C}">
                <a14:useLocalDpi xmlns:a14="http://schemas.microsoft.com/office/drawing/2010/main" val="0"/>
              </a:ext>
            </a:extLst>
          </a:blip>
          <a:srcRect l="85435" t="-809" b="86249"/>
          <a:stretch/>
        </p:blipFill>
        <p:spPr>
          <a:xfrm>
            <a:off x="9857145" y="1139758"/>
            <a:ext cx="1500808" cy="806404"/>
          </a:xfrm>
          <a:prstGeom prst="rect">
            <a:avLst/>
          </a:prstGeom>
        </p:spPr>
      </p:pic>
      <p:pic>
        <p:nvPicPr>
          <p:cNvPr id="8" name="Picture 7">
            <a:extLst>
              <a:ext uri="{FF2B5EF4-FFF2-40B4-BE49-F238E27FC236}">
                <a16:creationId xmlns:a16="http://schemas.microsoft.com/office/drawing/2014/main" id="{E42896CF-61AD-EA26-0E96-5750A13B18EA}"/>
              </a:ext>
            </a:extLst>
          </p:cNvPr>
          <p:cNvPicPr>
            <a:picLocks noChangeAspect="1"/>
          </p:cNvPicPr>
          <p:nvPr/>
        </p:nvPicPr>
        <p:blipFill rotWithShape="1">
          <a:blip r:embed="rId3">
            <a:extLst>
              <a:ext uri="{28A0092B-C50C-407E-A947-70E740481C1C}">
                <a14:useLocalDpi xmlns:a14="http://schemas.microsoft.com/office/drawing/2010/main" val="0"/>
              </a:ext>
            </a:extLst>
          </a:blip>
          <a:srcRect t="1629" r="16848"/>
          <a:stretch/>
        </p:blipFill>
        <p:spPr>
          <a:xfrm>
            <a:off x="6723537" y="3903612"/>
            <a:ext cx="4634416" cy="2330366"/>
          </a:xfrm>
          <a:prstGeom prst="rect">
            <a:avLst/>
          </a:prstGeom>
        </p:spPr>
      </p:pic>
      <p:sp>
        <p:nvSpPr>
          <p:cNvPr id="9" name="TextBox 8">
            <a:extLst>
              <a:ext uri="{FF2B5EF4-FFF2-40B4-BE49-F238E27FC236}">
                <a16:creationId xmlns:a16="http://schemas.microsoft.com/office/drawing/2014/main" id="{3667EE57-9057-A5B4-A2DE-7ADCF089F073}"/>
              </a:ext>
            </a:extLst>
          </p:cNvPr>
          <p:cNvSpPr txBox="1"/>
          <p:nvPr/>
        </p:nvSpPr>
        <p:spPr>
          <a:xfrm>
            <a:off x="586409" y="1749287"/>
            <a:ext cx="463441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Brooklyn and Manhattan have the highest number of reviews.</a:t>
            </a:r>
          </a:p>
          <a:p>
            <a:pPr marL="285750" indent="-285750">
              <a:buFont typeface="Arial" panose="020B0604020202020204" pitchFamily="34" charset="0"/>
              <a:buChar char="•"/>
            </a:pPr>
            <a:r>
              <a:rPr lang="en-IN" dirty="0"/>
              <a:t>The reviews are evenly distributed between Entire Home and Private Room.</a:t>
            </a:r>
          </a:p>
          <a:p>
            <a:pPr marL="285750" indent="-285750">
              <a:buFont typeface="Arial" panose="020B0604020202020204" pitchFamily="34" charset="0"/>
              <a:buChar char="•"/>
            </a:pPr>
            <a:r>
              <a:rPr lang="en-IN" dirty="0"/>
              <a:t>In the scatter plot we can see that the number of reviews are highest in the low price bin that is 0-500, followed by the mid-price bin 500-100 and then scarce for high priced bin.</a:t>
            </a:r>
          </a:p>
        </p:txBody>
      </p:sp>
      <p:sp>
        <p:nvSpPr>
          <p:cNvPr id="3" name="TextBox 2">
            <a:extLst>
              <a:ext uri="{FF2B5EF4-FFF2-40B4-BE49-F238E27FC236}">
                <a16:creationId xmlns:a16="http://schemas.microsoft.com/office/drawing/2014/main" id="{AEFCBBE3-D760-956E-08E9-BBFB275F61EA}"/>
              </a:ext>
            </a:extLst>
          </p:cNvPr>
          <p:cNvSpPr txBox="1"/>
          <p:nvPr/>
        </p:nvSpPr>
        <p:spPr>
          <a:xfrm>
            <a:off x="685800" y="4882896"/>
            <a:ext cx="4398264" cy="923330"/>
          </a:xfrm>
          <a:prstGeom prst="rect">
            <a:avLst/>
          </a:prstGeom>
          <a:noFill/>
        </p:spPr>
        <p:txBody>
          <a:bodyPr wrap="square" rtlCol="0">
            <a:spAutoFit/>
          </a:bodyPr>
          <a:lstStyle/>
          <a:p>
            <a:r>
              <a:rPr lang="en-IN" dirty="0">
                <a:solidFill>
                  <a:srgbClr val="FF5A60"/>
                </a:solidFill>
              </a:rPr>
              <a:t>DATA ASSUMPTION</a:t>
            </a:r>
            <a:r>
              <a:rPr lang="en-IN" dirty="0"/>
              <a:t>: Popularity has been measured by the number of reviews attribute.</a:t>
            </a:r>
          </a:p>
        </p:txBody>
      </p:sp>
    </p:spTree>
    <p:extLst>
      <p:ext uri="{BB962C8B-B14F-4D97-AF65-F5344CB8AC3E}">
        <p14:creationId xmlns:p14="http://schemas.microsoft.com/office/powerpoint/2010/main" val="115939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3999E-1738-442E-859C-10C2561C4DFA}"/>
              </a:ext>
            </a:extLst>
          </p:cNvPr>
          <p:cNvSpPr txBox="1"/>
          <p:nvPr/>
        </p:nvSpPr>
        <p:spPr>
          <a:xfrm>
            <a:off x="397565" y="993913"/>
            <a:ext cx="4731026" cy="461665"/>
          </a:xfrm>
          <a:prstGeom prst="rect">
            <a:avLst/>
          </a:prstGeom>
          <a:noFill/>
        </p:spPr>
        <p:txBody>
          <a:bodyPr wrap="square" rtlCol="0">
            <a:spAutoFit/>
          </a:bodyPr>
          <a:lstStyle/>
          <a:p>
            <a:r>
              <a:rPr lang="en-IN" sz="2400" dirty="0">
                <a:solidFill>
                  <a:srgbClr val="FF0000"/>
                </a:solidFill>
              </a:rPr>
              <a:t>PROPERTY AVALIABILITY ANALYSIS</a:t>
            </a:r>
          </a:p>
        </p:txBody>
      </p:sp>
      <p:pic>
        <p:nvPicPr>
          <p:cNvPr id="10" name="Picture 9">
            <a:extLst>
              <a:ext uri="{FF2B5EF4-FFF2-40B4-BE49-F238E27FC236}">
                <a16:creationId xmlns:a16="http://schemas.microsoft.com/office/drawing/2014/main" id="{9CAE91FD-0B99-C6C6-B58A-F61DFF63188A}"/>
              </a:ext>
            </a:extLst>
          </p:cNvPr>
          <p:cNvPicPr>
            <a:picLocks noChangeAspect="1"/>
          </p:cNvPicPr>
          <p:nvPr/>
        </p:nvPicPr>
        <p:blipFill rotWithShape="1">
          <a:blip r:embed="rId2">
            <a:extLst>
              <a:ext uri="{28A0092B-C50C-407E-A947-70E740481C1C}">
                <a14:useLocalDpi xmlns:a14="http://schemas.microsoft.com/office/drawing/2010/main" val="0"/>
              </a:ext>
            </a:extLst>
          </a:blip>
          <a:srcRect t="2268" r="14076"/>
          <a:stretch/>
        </p:blipFill>
        <p:spPr>
          <a:xfrm>
            <a:off x="5492907" y="1779104"/>
            <a:ext cx="6699093" cy="4125360"/>
          </a:xfrm>
          <a:prstGeom prst="rect">
            <a:avLst/>
          </a:prstGeom>
        </p:spPr>
      </p:pic>
      <p:pic>
        <p:nvPicPr>
          <p:cNvPr id="12" name="Picture 11">
            <a:extLst>
              <a:ext uri="{FF2B5EF4-FFF2-40B4-BE49-F238E27FC236}">
                <a16:creationId xmlns:a16="http://schemas.microsoft.com/office/drawing/2014/main" id="{9A9CA23B-0D47-8B13-DC99-0D9BE3A3C7C1}"/>
              </a:ext>
            </a:extLst>
          </p:cNvPr>
          <p:cNvPicPr>
            <a:picLocks noChangeAspect="1"/>
          </p:cNvPicPr>
          <p:nvPr/>
        </p:nvPicPr>
        <p:blipFill rotWithShape="1">
          <a:blip r:embed="rId2">
            <a:extLst>
              <a:ext uri="{28A0092B-C50C-407E-A947-70E740481C1C}">
                <a14:useLocalDpi xmlns:a14="http://schemas.microsoft.com/office/drawing/2010/main" val="0"/>
              </a:ext>
            </a:extLst>
          </a:blip>
          <a:srcRect l="86902" t="-140" b="89600"/>
          <a:stretch/>
        </p:blipFill>
        <p:spPr>
          <a:xfrm>
            <a:off x="10068338" y="1224745"/>
            <a:ext cx="1596887" cy="695738"/>
          </a:xfrm>
          <a:prstGeom prst="rect">
            <a:avLst/>
          </a:prstGeom>
        </p:spPr>
      </p:pic>
      <p:sp>
        <p:nvSpPr>
          <p:cNvPr id="14" name="TextBox 13">
            <a:extLst>
              <a:ext uri="{FF2B5EF4-FFF2-40B4-BE49-F238E27FC236}">
                <a16:creationId xmlns:a16="http://schemas.microsoft.com/office/drawing/2014/main" id="{2B394A4D-6EE6-7038-276E-CF5106014289}"/>
              </a:ext>
            </a:extLst>
          </p:cNvPr>
          <p:cNvSpPr txBox="1"/>
          <p:nvPr/>
        </p:nvSpPr>
        <p:spPr>
          <a:xfrm>
            <a:off x="397565" y="2097157"/>
            <a:ext cx="4661452"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Staten Island has the highest average availability that is 199.68 followed by Bronx at 165.76.</a:t>
            </a:r>
          </a:p>
          <a:p>
            <a:pPr marL="285750" indent="-285750">
              <a:buFont typeface="Arial" panose="020B0604020202020204" pitchFamily="34" charset="0"/>
              <a:buChar char="•"/>
            </a:pPr>
            <a:r>
              <a:rPr lang="en-IN" dirty="0"/>
              <a:t>In Staten Island Private Rooms have an average availability of 226.4 and the average availability of Entire Homes is 178.1.</a:t>
            </a:r>
          </a:p>
          <a:p>
            <a:pPr marL="285750" indent="-285750">
              <a:buFont typeface="Arial" panose="020B0604020202020204" pitchFamily="34" charset="0"/>
              <a:buChar char="•"/>
            </a:pPr>
            <a:r>
              <a:rPr lang="en-IN" dirty="0"/>
              <a:t>Shared Rooms have the highest average </a:t>
            </a:r>
            <a:r>
              <a:rPr lang="en-IN" dirty="0" err="1"/>
              <a:t>avaliability</a:t>
            </a:r>
            <a:r>
              <a:rPr lang="en-IN" dirty="0"/>
              <a:t> across all neighbourhood groups.</a:t>
            </a:r>
          </a:p>
        </p:txBody>
      </p:sp>
    </p:spTree>
    <p:extLst>
      <p:ext uri="{BB962C8B-B14F-4D97-AF65-F5344CB8AC3E}">
        <p14:creationId xmlns:p14="http://schemas.microsoft.com/office/powerpoint/2010/main" val="358242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B28D4-71FA-4760-13C1-8835C0FD2985}"/>
              </a:ext>
            </a:extLst>
          </p:cNvPr>
          <p:cNvSpPr txBox="1"/>
          <p:nvPr/>
        </p:nvSpPr>
        <p:spPr>
          <a:xfrm>
            <a:off x="636104" y="983974"/>
            <a:ext cx="4373218" cy="461665"/>
          </a:xfrm>
          <a:prstGeom prst="rect">
            <a:avLst/>
          </a:prstGeom>
          <a:noFill/>
        </p:spPr>
        <p:txBody>
          <a:bodyPr wrap="square" rtlCol="0">
            <a:spAutoFit/>
          </a:bodyPr>
          <a:lstStyle/>
          <a:p>
            <a:r>
              <a:rPr lang="en-IN" sz="2400" dirty="0">
                <a:solidFill>
                  <a:srgbClr val="FF0000"/>
                </a:solidFill>
              </a:rPr>
              <a:t>LOCATION WISE ANALYSIS</a:t>
            </a:r>
          </a:p>
        </p:txBody>
      </p:sp>
      <p:pic>
        <p:nvPicPr>
          <p:cNvPr id="4" name="Picture 3">
            <a:extLst>
              <a:ext uri="{FF2B5EF4-FFF2-40B4-BE49-F238E27FC236}">
                <a16:creationId xmlns:a16="http://schemas.microsoft.com/office/drawing/2014/main" id="{2C38A1C0-9B22-036C-87BC-7C1A4B69DF27}"/>
              </a:ext>
            </a:extLst>
          </p:cNvPr>
          <p:cNvPicPr>
            <a:picLocks noChangeAspect="1"/>
          </p:cNvPicPr>
          <p:nvPr/>
        </p:nvPicPr>
        <p:blipFill rotWithShape="1">
          <a:blip r:embed="rId2">
            <a:extLst>
              <a:ext uri="{28A0092B-C50C-407E-A947-70E740481C1C}">
                <a14:useLocalDpi xmlns:a14="http://schemas.microsoft.com/office/drawing/2010/main" val="0"/>
              </a:ext>
            </a:extLst>
          </a:blip>
          <a:srcRect t="1381" r="14973"/>
          <a:stretch/>
        </p:blipFill>
        <p:spPr>
          <a:xfrm>
            <a:off x="5963480" y="3481180"/>
            <a:ext cx="4214190" cy="2653955"/>
          </a:xfrm>
          <a:prstGeom prst="rect">
            <a:avLst/>
          </a:prstGeom>
        </p:spPr>
      </p:pic>
      <p:pic>
        <p:nvPicPr>
          <p:cNvPr id="6" name="Picture 5">
            <a:extLst>
              <a:ext uri="{FF2B5EF4-FFF2-40B4-BE49-F238E27FC236}">
                <a16:creationId xmlns:a16="http://schemas.microsoft.com/office/drawing/2014/main" id="{B00B9FC3-BDE0-05E8-3B96-A7716E7D77CC}"/>
              </a:ext>
            </a:extLst>
          </p:cNvPr>
          <p:cNvPicPr>
            <a:picLocks noChangeAspect="1"/>
          </p:cNvPicPr>
          <p:nvPr/>
        </p:nvPicPr>
        <p:blipFill rotWithShape="1">
          <a:blip r:embed="rId3">
            <a:extLst>
              <a:ext uri="{28A0092B-C50C-407E-A947-70E740481C1C}">
                <a14:useLocalDpi xmlns:a14="http://schemas.microsoft.com/office/drawing/2010/main" val="0"/>
              </a:ext>
            </a:extLst>
          </a:blip>
          <a:srcRect r="15305"/>
          <a:stretch/>
        </p:blipFill>
        <p:spPr>
          <a:xfrm>
            <a:off x="5575853" y="586202"/>
            <a:ext cx="4601817" cy="2894978"/>
          </a:xfrm>
          <a:prstGeom prst="rect">
            <a:avLst/>
          </a:prstGeom>
        </p:spPr>
      </p:pic>
      <p:pic>
        <p:nvPicPr>
          <p:cNvPr id="8" name="Picture 7">
            <a:extLst>
              <a:ext uri="{FF2B5EF4-FFF2-40B4-BE49-F238E27FC236}">
                <a16:creationId xmlns:a16="http://schemas.microsoft.com/office/drawing/2014/main" id="{5F06A3FB-E466-B3C9-1F82-60662C208F8D}"/>
              </a:ext>
            </a:extLst>
          </p:cNvPr>
          <p:cNvPicPr>
            <a:picLocks noChangeAspect="1"/>
          </p:cNvPicPr>
          <p:nvPr/>
        </p:nvPicPr>
        <p:blipFill rotWithShape="1">
          <a:blip r:embed="rId2">
            <a:extLst>
              <a:ext uri="{28A0092B-C50C-407E-A947-70E740481C1C}">
                <a14:useLocalDpi xmlns:a14="http://schemas.microsoft.com/office/drawing/2010/main" val="0"/>
              </a:ext>
            </a:extLst>
          </a:blip>
          <a:srcRect l="85924" t="303" b="86935"/>
          <a:stretch/>
        </p:blipFill>
        <p:spPr>
          <a:xfrm>
            <a:off x="8925883" y="5128591"/>
            <a:ext cx="1251787" cy="616227"/>
          </a:xfrm>
          <a:prstGeom prst="rect">
            <a:avLst/>
          </a:prstGeom>
        </p:spPr>
      </p:pic>
      <p:pic>
        <p:nvPicPr>
          <p:cNvPr id="10" name="Picture 9">
            <a:extLst>
              <a:ext uri="{FF2B5EF4-FFF2-40B4-BE49-F238E27FC236}">
                <a16:creationId xmlns:a16="http://schemas.microsoft.com/office/drawing/2014/main" id="{53079A72-784C-8F70-DAF8-5B7CF47C6474}"/>
              </a:ext>
            </a:extLst>
          </p:cNvPr>
          <p:cNvPicPr>
            <a:picLocks noChangeAspect="1"/>
          </p:cNvPicPr>
          <p:nvPr/>
        </p:nvPicPr>
        <p:blipFill rotWithShape="1">
          <a:blip r:embed="rId3">
            <a:extLst>
              <a:ext uri="{28A0092B-C50C-407E-A947-70E740481C1C}">
                <a14:useLocalDpi xmlns:a14="http://schemas.microsoft.com/office/drawing/2010/main" val="0"/>
              </a:ext>
            </a:extLst>
          </a:blip>
          <a:srcRect l="85679" t="274" b="81977"/>
          <a:stretch/>
        </p:blipFill>
        <p:spPr>
          <a:xfrm>
            <a:off x="9085178" y="2349361"/>
            <a:ext cx="933196" cy="616228"/>
          </a:xfrm>
          <a:prstGeom prst="rect">
            <a:avLst/>
          </a:prstGeom>
        </p:spPr>
      </p:pic>
      <p:sp>
        <p:nvSpPr>
          <p:cNvPr id="11" name="TextBox 10">
            <a:extLst>
              <a:ext uri="{FF2B5EF4-FFF2-40B4-BE49-F238E27FC236}">
                <a16:creationId xmlns:a16="http://schemas.microsoft.com/office/drawing/2014/main" id="{A55413DB-D1AD-B1FB-4BAA-F73352289D21}"/>
              </a:ext>
            </a:extLst>
          </p:cNvPr>
          <p:cNvSpPr txBox="1"/>
          <p:nvPr/>
        </p:nvSpPr>
        <p:spPr>
          <a:xfrm>
            <a:off x="636104" y="2033691"/>
            <a:ext cx="407504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Plotting the </a:t>
            </a:r>
            <a:r>
              <a:rPr lang="en-IN" dirty="0" err="1"/>
              <a:t>Lattitude</a:t>
            </a:r>
            <a:r>
              <a:rPr lang="en-IN" dirty="0"/>
              <a:t> and Longitude of all the listed hots on the scatterplot shows that: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high density of properties are listed in the high price areas like </a:t>
            </a:r>
            <a:r>
              <a:rPr lang="en-IN" dirty="0" err="1"/>
              <a:t>Manhatten</a:t>
            </a:r>
            <a:r>
              <a:rPr lang="en-IN" dirty="0"/>
              <a:t> and Brooklyn.</a:t>
            </a:r>
          </a:p>
          <a:p>
            <a:pPr marL="285750" indent="-285750">
              <a:buFont typeface="Arial" panose="020B0604020202020204" pitchFamily="34" charset="0"/>
              <a:buChar char="•"/>
            </a:pPr>
            <a:r>
              <a:rPr lang="en-IN" dirty="0"/>
              <a:t>Staten Island has a very low density of properties listed.</a:t>
            </a:r>
          </a:p>
          <a:p>
            <a:pPr marL="285750" indent="-285750">
              <a:buFont typeface="Arial" panose="020B0604020202020204" pitchFamily="34" charset="0"/>
              <a:buChar char="•"/>
            </a:pPr>
            <a:r>
              <a:rPr lang="en-IN" dirty="0"/>
              <a:t>Th density of Entire Homes is much higher as compared to Private Rooms which is almost as popular.</a:t>
            </a:r>
          </a:p>
        </p:txBody>
      </p:sp>
    </p:spTree>
    <p:extLst>
      <p:ext uri="{BB962C8B-B14F-4D97-AF65-F5344CB8AC3E}">
        <p14:creationId xmlns:p14="http://schemas.microsoft.com/office/powerpoint/2010/main" val="2593268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688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Calibri Light</vt:lpstr>
      <vt:lpstr>Franklin Gothic Book</vt:lpstr>
      <vt:lpstr>freight-text-pro</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Joseph</dc:creator>
  <cp:lastModifiedBy>Sneha Joseph</cp:lastModifiedBy>
  <cp:revision>102</cp:revision>
  <dcterms:created xsi:type="dcterms:W3CDTF">2022-12-03T07:55:13Z</dcterms:created>
  <dcterms:modified xsi:type="dcterms:W3CDTF">2022-12-05T11:29:37Z</dcterms:modified>
</cp:coreProperties>
</file>