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269" r:id="rId6"/>
    <p:sldId id="270" r:id="rId7"/>
    <p:sldId id="271" r:id="rId8"/>
    <p:sldId id="281" r:id="rId9"/>
    <p:sldId id="273" r:id="rId10"/>
    <p:sldId id="266" r:id="rId11"/>
    <p:sldId id="278" r:id="rId12"/>
    <p:sldId id="284" r:id="rId13"/>
    <p:sldId id="280"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7949" autoAdjust="0"/>
  </p:normalViewPr>
  <p:slideViewPr>
    <p:cSldViewPr snapToGrid="0" showGuides="1">
      <p:cViewPr>
        <p:scale>
          <a:sx n="59" d="100"/>
          <a:sy n="59" d="100"/>
        </p:scale>
        <p:origin x="87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8.jpe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descr="WhatsApp Image 2022-12-05 at 11.37.53 AM.jpeg">
          <a:extLst xmlns:a="http://schemas.openxmlformats.org/drawingml/2006/main">
            <a:ext uri="{FF2B5EF4-FFF2-40B4-BE49-F238E27FC236}">
              <a16:creationId xmlns:a16="http://schemas.microsoft.com/office/drawing/2014/main" id="{1F8B2D15-D923-92F6-3E38-5387D5144E1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57200" y="-1724025"/>
          <a:ext cx="4582886" cy="307657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pPr/>
              <a:t>12/5/2022</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pPr/>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pPr/>
              <a:t>12/5/2022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pPr/>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pPr/>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pPr/>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pPr/>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pPr/>
              <a:t>4</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pPr/>
              <a:t>6</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pPr/>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pPr/>
              <a:t>12/5/2022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sarapis.org/what-is-data-preparedness/"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s4be.cochrane.org/blog/2015/07/14/data-analysis-methods/" TargetMode="External"/><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err="1"/>
              <a:t>Airbnb</a:t>
            </a:r>
            <a:r>
              <a:rPr lang="en-US" dirty="0"/>
              <a:t> Case study </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600575"/>
            <a:ext cx="5143500" cy="1085850"/>
          </a:xfrm>
        </p:spPr>
        <p:txBody>
          <a:bodyPr/>
          <a:lstStyle/>
          <a:p>
            <a:r>
              <a:rPr lang="en-US" dirty="0"/>
              <a:t>Made by: </a:t>
            </a:r>
          </a:p>
          <a:p>
            <a:r>
              <a:rPr lang="en-IN" dirty="0" err="1"/>
              <a:t>Sonali</a:t>
            </a:r>
            <a:r>
              <a:rPr lang="en-IN" dirty="0"/>
              <a:t> Joseph </a:t>
            </a:r>
          </a:p>
          <a:p>
            <a:r>
              <a:rPr lang="en-IN" dirty="0" err="1"/>
              <a:t>Bhargav</a:t>
            </a:r>
            <a:r>
              <a:rPr lang="en-IN" dirty="0"/>
              <a:t> Kale </a:t>
            </a:r>
            <a:endParaRPr lang="en-US" dirty="0"/>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CE442424-D832-88EE-5C5B-5EB83ADA3891}"/>
              </a:ext>
            </a:extLst>
          </p:cNvPr>
          <p:cNvSpPr/>
          <p:nvPr/>
        </p:nvSpPr>
        <p:spPr>
          <a:xfrm>
            <a:off x="6096000" y="1268730"/>
            <a:ext cx="2373630" cy="904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LOCATION WISE DISTRIBUTION OF PROPERTIES ACROSS NY</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pic>
        <p:nvPicPr>
          <p:cNvPr id="4" name="Picture 3" descr="WhatsApp Image 2022-12-05 at 11.38.28 AM.jpeg"/>
          <p:cNvPicPr>
            <a:picLocks noChangeAspect="1"/>
          </p:cNvPicPr>
          <p:nvPr/>
        </p:nvPicPr>
        <p:blipFill>
          <a:blip r:embed="rId2"/>
          <a:stretch>
            <a:fillRect/>
          </a:stretch>
        </p:blipFill>
        <p:spPr>
          <a:xfrm>
            <a:off x="515938" y="1322615"/>
            <a:ext cx="5301758" cy="2824843"/>
          </a:xfrm>
          <a:prstGeom prst="rect">
            <a:avLst/>
          </a:prstGeom>
        </p:spPr>
      </p:pic>
      <p:sp>
        <p:nvSpPr>
          <p:cNvPr id="5" name="Rectangle 4">
            <a:extLst>
              <a:ext uri="{FF2B5EF4-FFF2-40B4-BE49-F238E27FC236}">
                <a16:creationId xmlns:a16="http://schemas.microsoft.com/office/drawing/2014/main" id="{FEDE725F-B931-A225-798F-9991F911D1DB}"/>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WhatsApp Image 2022-12-05 at 11.38.28 AM (1).jpeg">
            <a:extLst>
              <a:ext uri="{FF2B5EF4-FFF2-40B4-BE49-F238E27FC236}">
                <a16:creationId xmlns:a16="http://schemas.microsoft.com/office/drawing/2014/main" id="{87AD3060-182C-5D7E-21AA-5FD958219FAE}"/>
              </a:ext>
            </a:extLst>
          </p:cNvPr>
          <p:cNvPicPr>
            <a:picLocks noChangeAspect="1"/>
          </p:cNvPicPr>
          <p:nvPr/>
        </p:nvPicPr>
        <p:blipFill>
          <a:blip r:embed="rId3"/>
          <a:stretch>
            <a:fillRect/>
          </a:stretch>
        </p:blipFill>
        <p:spPr>
          <a:xfrm>
            <a:off x="6308336" y="1322615"/>
            <a:ext cx="5202590" cy="2824844"/>
          </a:xfrm>
          <a:prstGeom prst="rect">
            <a:avLst/>
          </a:prstGeom>
        </p:spPr>
      </p:pic>
      <p:sp>
        <p:nvSpPr>
          <p:cNvPr id="8" name="TextBox 7">
            <a:extLst>
              <a:ext uri="{FF2B5EF4-FFF2-40B4-BE49-F238E27FC236}">
                <a16:creationId xmlns:a16="http://schemas.microsoft.com/office/drawing/2014/main" id="{14F7F982-E416-D0BF-E58D-394EEC19D5B1}"/>
              </a:ext>
            </a:extLst>
          </p:cNvPr>
          <p:cNvSpPr txBox="1"/>
          <p:nvPr/>
        </p:nvSpPr>
        <p:spPr>
          <a:xfrm>
            <a:off x="1088571" y="4713514"/>
            <a:ext cx="9764486"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Narrow" panose="020B0606020202030204" pitchFamily="34" charset="0"/>
              </a:rPr>
              <a:t>Most of the properties are located in the mainland area of New York that is </a:t>
            </a:r>
            <a:r>
              <a:rPr lang="en-IN" sz="2000" dirty="0" err="1">
                <a:latin typeface="Arial Narrow" panose="020B0606020202030204" pitchFamily="34" charset="0"/>
              </a:rPr>
              <a:t>Manhatten</a:t>
            </a:r>
            <a:r>
              <a:rPr lang="en-IN" sz="2000" dirty="0">
                <a:latin typeface="Arial Narrow" panose="020B0606020202030204" pitchFamily="34" charset="0"/>
              </a:rPr>
              <a:t>, Brooklyn, Queens. Staten Island has a very few number of listed properties.</a:t>
            </a:r>
          </a:p>
          <a:p>
            <a:pPr marL="285750" indent="-285750">
              <a:buFont typeface="Arial" panose="020B0604020202020204" pitchFamily="34" charset="0"/>
              <a:buChar char="•"/>
            </a:pPr>
            <a:r>
              <a:rPr lang="en-IN" sz="2000" dirty="0">
                <a:latin typeface="Arial Narrow" panose="020B0606020202030204" pitchFamily="34" charset="0"/>
              </a:rPr>
              <a:t>Most of the listed properties are Entire homes.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38960" y="1825625"/>
            <a:ext cx="5271290" cy="4279900"/>
          </a:xfrm>
        </p:spPr>
        <p:txBody>
          <a:bodyPr/>
          <a:lstStyle/>
          <a:p>
            <a:pPr lvl="1"/>
            <a:r>
              <a:rPr lang="en-US" dirty="0"/>
              <a:t>We saw that people like to visit the center of New York from where they can see the beauty of the city. </a:t>
            </a:r>
            <a:endParaRPr lang="en-US" sz="1800" dirty="0"/>
          </a:p>
          <a:p>
            <a:pPr lvl="1"/>
            <a:r>
              <a:rPr lang="en-US" dirty="0"/>
              <a:t>Number of listings of shared rooms are limited but their average price is placed less and availability is high. </a:t>
            </a:r>
            <a:endParaRPr lang="en-US" sz="1800" dirty="0"/>
          </a:p>
          <a:p>
            <a:pPr lvl="1"/>
            <a:r>
              <a:rPr lang="en-US" dirty="0"/>
              <a:t>Number of reviews and reviews per month are more at less price than the higher price as there is less chance of people going for a high price room. </a:t>
            </a:r>
            <a:endParaRPr lang="en-US" sz="1800" dirty="0"/>
          </a:p>
          <a:p>
            <a:pPr lvl="1"/>
            <a:r>
              <a:rPr lang="en-US" dirty="0"/>
              <a:t>Manhattan and Brooklyn are very costly </a:t>
            </a:r>
            <a:r>
              <a:rPr lang="en-US" dirty="0" err="1"/>
              <a:t>neighnourhood</a:t>
            </a:r>
            <a:r>
              <a:rPr lang="en-US" dirty="0"/>
              <a:t> groups. </a:t>
            </a:r>
            <a:endParaRPr lang="en-US" sz="1800" dirty="0"/>
          </a:p>
          <a:p>
            <a:pPr marL="0" indent="0">
              <a:buNone/>
            </a:pP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7" name="Title 6"/>
          <p:cNvSpPr>
            <a:spLocks noGrp="1"/>
          </p:cNvSpPr>
          <p:nvPr>
            <p:ph type="title"/>
          </p:nvPr>
        </p:nvSpPr>
        <p:spPr>
          <a:xfrm>
            <a:off x="1277938" y="500062"/>
            <a:ext cx="5446712" cy="1325563"/>
          </a:xfrm>
        </p:spPr>
        <p:txBody>
          <a:bodyPr/>
          <a:lstStyle/>
          <a:p>
            <a:r>
              <a:rPr lang="en-IN" sz="3000" dirty="0"/>
              <a:t>INFERENCES</a:t>
            </a:r>
            <a:endParaRPr lang="en-US" sz="3000" dirty="0"/>
          </a:p>
        </p:txBody>
      </p:sp>
      <p:sp>
        <p:nvSpPr>
          <p:cNvPr id="2" name="Rectangle 1">
            <a:extLst>
              <a:ext uri="{FF2B5EF4-FFF2-40B4-BE49-F238E27FC236}">
                <a16:creationId xmlns:a16="http://schemas.microsoft.com/office/drawing/2014/main" id="{FA91D03D-5EDE-08DE-293D-C380A832F6B2}"/>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956F1DBB-DF8E-8832-62F6-A1B09A15F4B0}"/>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5901" r="15901"/>
          <a:stretch>
            <a:fillRect/>
          </a:stretch>
        </p:blipFill>
        <p:spPr>
          <a:xfrm>
            <a:off x="7463628" y="130629"/>
            <a:ext cx="4847048" cy="453934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BC40F5-1F05-A95D-B544-673DFB306DDF}"/>
              </a:ext>
            </a:extLst>
          </p:cNvPr>
          <p:cNvSpPr>
            <a:spLocks noGrp="1"/>
          </p:cNvSpPr>
          <p:nvPr>
            <p:ph idx="1"/>
          </p:nvPr>
        </p:nvSpPr>
        <p:spPr>
          <a:xfrm>
            <a:off x="2898708" y="900339"/>
            <a:ext cx="7943463" cy="5555399"/>
          </a:xfrm>
        </p:spPr>
        <p:txBody>
          <a:bodyPr/>
          <a:lstStyle/>
          <a:p>
            <a:pPr marL="285750" indent="-285750">
              <a:buFont typeface="Arial" panose="020B0604020202020204" pitchFamily="34" charset="0"/>
              <a:buChar char="•"/>
            </a:pPr>
            <a:r>
              <a:rPr lang="en-IN" sz="1800" dirty="0">
                <a:latin typeface="Arial Narrow" panose="020B0606020202030204" pitchFamily="34" charset="0"/>
              </a:rPr>
              <a:t>Read and understood the data by using python.</a:t>
            </a:r>
          </a:p>
          <a:p>
            <a:pPr marL="285750" indent="-285750">
              <a:buFont typeface="Arial" panose="020B0604020202020204" pitchFamily="34" charset="0"/>
              <a:buChar char="•"/>
            </a:pPr>
            <a:r>
              <a:rPr lang="en-IN" sz="1800" dirty="0">
                <a:latin typeface="Arial Narrow" panose="020B0606020202030204" pitchFamily="34" charset="0"/>
              </a:rPr>
              <a:t>The data had 48895 rows and 16 attributes.</a:t>
            </a:r>
          </a:p>
          <a:p>
            <a:pPr marL="285750" indent="-285750">
              <a:buFont typeface="Arial" panose="020B0604020202020204" pitchFamily="34" charset="0"/>
              <a:buChar char="•"/>
            </a:pPr>
            <a:r>
              <a:rPr lang="en-IN" sz="1800" dirty="0">
                <a:latin typeface="Arial Narrow" panose="020B0606020202030204" pitchFamily="34" charset="0"/>
              </a:rPr>
              <a:t>Changed the data type of ‘</a:t>
            </a:r>
            <a:r>
              <a:rPr lang="en-IN" sz="1800" dirty="0" err="1">
                <a:latin typeface="Arial Narrow" panose="020B0606020202030204" pitchFamily="34" charset="0"/>
              </a:rPr>
              <a:t>last_review</a:t>
            </a:r>
            <a:r>
              <a:rPr lang="en-IN" sz="1800" dirty="0">
                <a:latin typeface="Arial Narrow" panose="020B0606020202030204" pitchFamily="34" charset="0"/>
              </a:rPr>
              <a:t>’ column to date time using pandas.</a:t>
            </a:r>
          </a:p>
          <a:p>
            <a:pPr marL="285750" indent="-285750">
              <a:buFont typeface="Arial" panose="020B0604020202020204" pitchFamily="34" charset="0"/>
              <a:buChar char="•"/>
            </a:pPr>
            <a:endParaRPr lang="en-IN" sz="1800" dirty="0">
              <a:latin typeface="Arial Narrow" panose="020B0606020202030204" pitchFamily="34" charset="0"/>
            </a:endParaRPr>
          </a:p>
          <a:p>
            <a:endParaRPr lang="en-IN" sz="1800" dirty="0">
              <a:latin typeface="Arial Narrow" panose="020B0606020202030204" pitchFamily="34" charset="0"/>
            </a:endParaRPr>
          </a:p>
          <a:p>
            <a:pPr marL="285750" indent="-285750">
              <a:buFont typeface="Arial" panose="020B0604020202020204" pitchFamily="34" charset="0"/>
              <a:buChar char="•"/>
            </a:pPr>
            <a:r>
              <a:rPr lang="en-IN" sz="1800" dirty="0">
                <a:latin typeface="Arial Narrow" panose="020B0606020202030204" pitchFamily="34" charset="0"/>
              </a:rPr>
              <a:t>Checked and imputed the missing values in ‘</a:t>
            </a:r>
            <a:r>
              <a:rPr lang="en-IN" sz="1800" dirty="0" err="1">
                <a:latin typeface="Arial Narrow" panose="020B0606020202030204" pitchFamily="34" charset="0"/>
              </a:rPr>
              <a:t>reviews_per_month</a:t>
            </a:r>
            <a:r>
              <a:rPr lang="en-IN" sz="1800" dirty="0">
                <a:latin typeface="Arial Narrow" panose="020B0606020202030204" pitchFamily="34" charset="0"/>
              </a:rPr>
              <a:t>’ and ‘</a:t>
            </a:r>
            <a:r>
              <a:rPr lang="en-IN" sz="1800" dirty="0" err="1">
                <a:latin typeface="Arial Narrow" panose="020B0606020202030204" pitchFamily="34" charset="0"/>
              </a:rPr>
              <a:t>last_review</a:t>
            </a:r>
            <a:r>
              <a:rPr lang="en-IN" sz="1800" dirty="0">
                <a:latin typeface="Arial Narrow" panose="020B0606020202030204" pitchFamily="34" charset="0"/>
              </a:rPr>
              <a:t>’ columns.</a:t>
            </a:r>
          </a:p>
          <a:p>
            <a:pPr marL="285750" indent="-285750">
              <a:buFont typeface="Arial" panose="020B0604020202020204" pitchFamily="34" charset="0"/>
              <a:buChar char="•"/>
            </a:pPr>
            <a:r>
              <a:rPr lang="en-IN" sz="1800" dirty="0">
                <a:latin typeface="Arial Narrow" panose="020B0606020202030204" pitchFamily="34" charset="0"/>
              </a:rPr>
              <a:t>Capped the outliers in ‘price’ and ‘minimum-nights’ columns using Parameters ‘Lower limit’ and ‘Upper limit’ in tableau.</a:t>
            </a:r>
          </a:p>
          <a:p>
            <a:pPr marL="285750" indent="-285750">
              <a:buFont typeface="Arial" panose="020B0604020202020204" pitchFamily="34" charset="0"/>
              <a:buChar char="•"/>
            </a:pPr>
            <a:endParaRPr lang="en-IN" sz="1800" dirty="0">
              <a:latin typeface="Arial Narrow" panose="020B0606020202030204" pitchFamily="34" charset="0"/>
            </a:endParaRPr>
          </a:p>
          <a:p>
            <a:pPr marL="285750" indent="-285750">
              <a:buFont typeface="Arial" panose="020B0604020202020204" pitchFamily="34" charset="0"/>
              <a:buChar char="•"/>
            </a:pPr>
            <a:endParaRPr lang="en-IN" sz="1800" dirty="0">
              <a:latin typeface="Arial Narrow" panose="020B0606020202030204" pitchFamily="34" charset="0"/>
            </a:endParaRPr>
          </a:p>
          <a:p>
            <a:pPr marL="285750" indent="-285750">
              <a:buFont typeface="Arial" panose="020B0604020202020204" pitchFamily="34" charset="0"/>
              <a:buChar char="•"/>
            </a:pPr>
            <a:endParaRPr lang="en-IN" sz="1800" dirty="0">
              <a:latin typeface="Arial Narrow" panose="020B0606020202030204" pitchFamily="34" charset="0"/>
            </a:endParaRPr>
          </a:p>
          <a:p>
            <a:pPr marL="285750" indent="-285750">
              <a:buFont typeface="Arial" panose="020B0604020202020204" pitchFamily="34" charset="0"/>
              <a:buChar char="•"/>
            </a:pPr>
            <a:endParaRPr lang="en-IN" sz="1800" dirty="0">
              <a:latin typeface="Arial Narrow" panose="020B0606020202030204" pitchFamily="34" charset="0"/>
            </a:endParaRPr>
          </a:p>
          <a:p>
            <a:pPr marL="0" indent="0">
              <a:buNone/>
            </a:pPr>
            <a:endParaRPr lang="en-IN" sz="1800" dirty="0">
              <a:latin typeface="Arial Narrow" panose="020B0606020202030204" pitchFamily="34" charset="0"/>
            </a:endParaRPr>
          </a:p>
          <a:p>
            <a:pPr marL="285750" indent="-285750">
              <a:buFont typeface="Arial" panose="020B0604020202020204" pitchFamily="34" charset="0"/>
              <a:buChar char="•"/>
            </a:pPr>
            <a:r>
              <a:rPr lang="en-IN" sz="1800" dirty="0">
                <a:latin typeface="Arial Narrow" panose="020B0606020202030204" pitchFamily="34" charset="0"/>
              </a:rPr>
              <a:t>Created a column called ‘Occupancy’ to using the formula : </a:t>
            </a:r>
          </a:p>
          <a:p>
            <a:pPr marL="285750" indent="-285750">
              <a:buFont typeface="Arial" panose="020B0604020202020204" pitchFamily="34" charset="0"/>
              <a:buChar char="•"/>
            </a:pPr>
            <a:endParaRPr lang="en-IN" sz="1800" dirty="0">
              <a:latin typeface="Arial Narrow" panose="020B0606020202030204" pitchFamily="34" charset="0"/>
            </a:endParaRPr>
          </a:p>
          <a:p>
            <a:endParaRPr lang="en-IN" sz="1800" dirty="0">
              <a:latin typeface="Arial Narrow" panose="020B0606020202030204" pitchFamily="34" charset="0"/>
            </a:endParaRPr>
          </a:p>
          <a:p>
            <a:endParaRPr lang="en-IN" sz="1800" dirty="0">
              <a:latin typeface="Arial Narrow" panose="020B0606020202030204" pitchFamily="34" charset="0"/>
            </a:endParaRPr>
          </a:p>
        </p:txBody>
      </p:sp>
      <p:sp>
        <p:nvSpPr>
          <p:cNvPr id="3" name="Slide Number Placeholder 2">
            <a:extLst>
              <a:ext uri="{FF2B5EF4-FFF2-40B4-BE49-F238E27FC236}">
                <a16:creationId xmlns:a16="http://schemas.microsoft.com/office/drawing/2014/main" id="{836268A2-E6DE-C483-648A-37A2CFBB55C5}"/>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5" name="Title 4">
            <a:extLst>
              <a:ext uri="{FF2B5EF4-FFF2-40B4-BE49-F238E27FC236}">
                <a16:creationId xmlns:a16="http://schemas.microsoft.com/office/drawing/2014/main" id="{0F465CCC-F083-C8DF-1913-E299ECA86266}"/>
              </a:ext>
            </a:extLst>
          </p:cNvPr>
          <p:cNvSpPr>
            <a:spLocks noGrp="1"/>
          </p:cNvSpPr>
          <p:nvPr>
            <p:ph type="title"/>
          </p:nvPr>
        </p:nvSpPr>
        <p:spPr>
          <a:xfrm>
            <a:off x="430103" y="18255"/>
            <a:ext cx="4937211" cy="1325563"/>
          </a:xfrm>
        </p:spPr>
        <p:txBody>
          <a:bodyPr/>
          <a:lstStyle/>
          <a:p>
            <a:r>
              <a:rPr lang="en-IN" sz="2400" dirty="0"/>
              <a:t>METHODOLOGY</a:t>
            </a:r>
          </a:p>
        </p:txBody>
      </p:sp>
      <p:sp>
        <p:nvSpPr>
          <p:cNvPr id="6" name="Rectangle 5">
            <a:extLst>
              <a:ext uri="{FF2B5EF4-FFF2-40B4-BE49-F238E27FC236}">
                <a16:creationId xmlns:a16="http://schemas.microsoft.com/office/drawing/2014/main" id="{E2F5F8EA-91CA-1F36-A88F-3AC46612120D}"/>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6792B2F-31D1-BB69-0608-B8049CD3D3E2}"/>
              </a:ext>
            </a:extLst>
          </p:cNvPr>
          <p:cNvPicPr>
            <a:picLocks noChangeAspect="1"/>
          </p:cNvPicPr>
          <p:nvPr/>
        </p:nvPicPr>
        <p:blipFill rotWithShape="1">
          <a:blip r:embed="rId2">
            <a:extLst>
              <a:ext uri="{28A0092B-C50C-407E-A947-70E740481C1C}">
                <a14:useLocalDpi xmlns:a14="http://schemas.microsoft.com/office/drawing/2010/main" val="0"/>
              </a:ext>
            </a:extLst>
          </a:blip>
          <a:srcRect t="16664" b="-1"/>
          <a:stretch/>
        </p:blipFill>
        <p:spPr>
          <a:xfrm>
            <a:off x="3335986" y="2038747"/>
            <a:ext cx="4977353" cy="374309"/>
          </a:xfrm>
          <a:prstGeom prst="rect">
            <a:avLst/>
          </a:prstGeom>
        </p:spPr>
      </p:pic>
      <p:pic>
        <p:nvPicPr>
          <p:cNvPr id="8" name="Picture 7">
            <a:extLst>
              <a:ext uri="{FF2B5EF4-FFF2-40B4-BE49-F238E27FC236}">
                <a16:creationId xmlns:a16="http://schemas.microsoft.com/office/drawing/2014/main" id="{0658C630-04DF-114E-37F9-AE2D5B304174}"/>
              </a:ext>
            </a:extLst>
          </p:cNvPr>
          <p:cNvPicPr>
            <a:picLocks noChangeAspect="1"/>
          </p:cNvPicPr>
          <p:nvPr/>
        </p:nvPicPr>
        <p:blipFill rotWithShape="1">
          <a:blip r:embed="rId3">
            <a:extLst>
              <a:ext uri="{28A0092B-C50C-407E-A947-70E740481C1C}">
                <a14:useLocalDpi xmlns:a14="http://schemas.microsoft.com/office/drawing/2010/main" val="0"/>
              </a:ext>
            </a:extLst>
          </a:blip>
          <a:srcRect t="6181"/>
          <a:stretch/>
        </p:blipFill>
        <p:spPr>
          <a:xfrm>
            <a:off x="3519983" y="3678038"/>
            <a:ext cx="2424421" cy="1709290"/>
          </a:xfrm>
          <a:prstGeom prst="rect">
            <a:avLst/>
          </a:prstGeom>
        </p:spPr>
      </p:pic>
      <p:pic>
        <p:nvPicPr>
          <p:cNvPr id="9" name="Picture 8">
            <a:extLst>
              <a:ext uri="{FF2B5EF4-FFF2-40B4-BE49-F238E27FC236}">
                <a16:creationId xmlns:a16="http://schemas.microsoft.com/office/drawing/2014/main" id="{B148B84F-80D1-05DC-5ACC-009C6D6F0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4489" y="3678038"/>
            <a:ext cx="2197192" cy="1709291"/>
          </a:xfrm>
          <a:prstGeom prst="rect">
            <a:avLst/>
          </a:prstGeom>
        </p:spPr>
      </p:pic>
      <p:pic>
        <p:nvPicPr>
          <p:cNvPr id="10" name="Picture 9">
            <a:extLst>
              <a:ext uri="{FF2B5EF4-FFF2-40B4-BE49-F238E27FC236}">
                <a16:creationId xmlns:a16="http://schemas.microsoft.com/office/drawing/2014/main" id="{DDE26FF7-7BF1-4CCF-2A11-0066322A6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3624" y="5880615"/>
            <a:ext cx="2197192" cy="592235"/>
          </a:xfrm>
          <a:prstGeom prst="rect">
            <a:avLst/>
          </a:prstGeom>
        </p:spPr>
      </p:pic>
    </p:spTree>
    <p:extLst>
      <p:ext uri="{BB962C8B-B14F-4D97-AF65-F5344CB8AC3E}">
        <p14:creationId xmlns:p14="http://schemas.microsoft.com/office/powerpoint/2010/main" val="5226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r>
              <a:rPr lang="en-IN" dirty="0">
                <a:latin typeface="Arial Narrow" panose="020B0606020202030204" pitchFamily="34" charset="0"/>
              </a:rPr>
              <a:t>Objective </a:t>
            </a:r>
          </a:p>
          <a:p>
            <a:endParaRPr lang="en-IN" dirty="0">
              <a:latin typeface="Arial Narrow" panose="020B0606020202030204" pitchFamily="34" charset="0"/>
            </a:endParaRPr>
          </a:p>
          <a:p>
            <a:r>
              <a:rPr lang="en-IN" dirty="0">
                <a:latin typeface="Arial Narrow" panose="020B0606020202030204" pitchFamily="34" charset="0"/>
              </a:rPr>
              <a:t>Key Findings </a:t>
            </a:r>
          </a:p>
          <a:p>
            <a:endParaRPr lang="en-IN" dirty="0">
              <a:latin typeface="Arial Narrow" panose="020B0606020202030204" pitchFamily="34" charset="0"/>
            </a:endParaRPr>
          </a:p>
          <a:p>
            <a:r>
              <a:rPr lang="en-IN" dirty="0">
                <a:latin typeface="Arial Narrow" panose="020B0606020202030204" pitchFamily="34" charset="0"/>
              </a:rPr>
              <a:t>Inferences </a:t>
            </a:r>
          </a:p>
          <a:p>
            <a:endParaRPr lang="en-IN" dirty="0">
              <a:latin typeface="Arial Narrow" panose="020B0606020202030204" pitchFamily="34" charset="0"/>
            </a:endParaRPr>
          </a:p>
          <a:p>
            <a:r>
              <a:rPr lang="en-IN" dirty="0">
                <a:latin typeface="Arial Narrow" panose="020B0606020202030204" pitchFamily="34" charset="0"/>
              </a:rPr>
              <a:t>Appendix:</a:t>
            </a:r>
          </a:p>
          <a:p>
            <a:pPr lvl="2"/>
            <a:r>
              <a:rPr lang="en-IN" dirty="0">
                <a:latin typeface="Arial Narrow" panose="020B0606020202030204" pitchFamily="34" charset="0"/>
              </a:rPr>
              <a:t>Methodology </a:t>
            </a:r>
            <a:endParaRPr lang="en-US" dirty="0">
              <a:latin typeface="Arial Narrow" panose="020B0606020202030204" pitchFamily="34" charset="0"/>
            </a:endParaRPr>
          </a:p>
          <a:p>
            <a:pPr lvl="2"/>
            <a:endParaRPr lang="en-IN" dirty="0">
              <a:latin typeface="Arial Narrow" panose="020B0606020202030204" pitchFamily="34" charset="0"/>
            </a:endParaRPr>
          </a:p>
          <a:p>
            <a:endParaRPr lang="en-IN" dirty="0">
              <a:latin typeface="Arial Narrow" panose="020B0606020202030204" pitchFamily="34" charset="0"/>
            </a:endParaRP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6" name="Title 5">
            <a:extLst>
              <a:ext uri="{FF2B5EF4-FFF2-40B4-BE49-F238E27FC236}">
                <a16:creationId xmlns:a16="http://schemas.microsoft.com/office/drawing/2014/main" id="{2F7E18CF-2701-B7DC-7840-DC1FFE45D6AC}"/>
              </a:ext>
            </a:extLst>
          </p:cNvPr>
          <p:cNvSpPr>
            <a:spLocks noGrp="1"/>
          </p:cNvSpPr>
          <p:nvPr>
            <p:ph type="title"/>
          </p:nvPr>
        </p:nvSpPr>
        <p:spPr>
          <a:xfrm>
            <a:off x="538961" y="500062"/>
            <a:ext cx="4937211" cy="1325563"/>
          </a:xfrm>
        </p:spPr>
        <p:txBody>
          <a:bodyPr/>
          <a:lstStyle/>
          <a:p>
            <a:r>
              <a:rPr lang="en-IN" dirty="0" err="1"/>
              <a:t>AGENda</a:t>
            </a:r>
            <a:endParaRPr lang="en-IN" dirty="0"/>
          </a:p>
        </p:txBody>
      </p:sp>
      <p:sp>
        <p:nvSpPr>
          <p:cNvPr id="8" name="Rectangle 7">
            <a:extLst>
              <a:ext uri="{FF2B5EF4-FFF2-40B4-BE49-F238E27FC236}">
                <a16:creationId xmlns:a16="http://schemas.microsoft.com/office/drawing/2014/main" id="{5D1548C5-4AE9-7651-E5B9-A7BD4820B8AC}"/>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52533" y="1223784"/>
            <a:ext cx="4480724" cy="4806902"/>
          </a:xfrm>
        </p:spPr>
        <p:txBody>
          <a:bodyPr/>
          <a:lstStyle/>
          <a:p>
            <a:pPr marL="0" indent="0">
              <a:buNone/>
            </a:pPr>
            <a:r>
              <a:rPr lang="en-IN" b="1" dirty="0">
                <a:latin typeface="Imprint MT Shadow" pitchFamily="82" charset="0"/>
              </a:rPr>
              <a:t>OBJECTIVE:</a:t>
            </a:r>
          </a:p>
          <a:p>
            <a:pPr marL="0" indent="0">
              <a:buNone/>
            </a:pPr>
            <a:endParaRPr lang="en-IN" sz="1800" b="1" dirty="0">
              <a:latin typeface="Imprint MT Shadow" pitchFamily="82" charset="0"/>
            </a:endParaRPr>
          </a:p>
          <a:p>
            <a:pPr marL="0" indent="0" algn="just">
              <a:buNone/>
            </a:pPr>
            <a:r>
              <a:rPr lang="en-US" sz="2000" dirty="0">
                <a:latin typeface="Arial Narrow" panose="020B0606020202030204" pitchFamily="34" charset="0"/>
              </a:rPr>
              <a:t>For the past few months, Airbnb has seen a major decline in revenue. Now that the restrictions have started lifting and people have started to travel more, Airbnb wants to make sure that it is fully prepared for this change. So, analysis has been done on a dataset  consisting of various Airbnb listings in New York.</a:t>
            </a:r>
            <a:endParaRPr lang="en-IN" sz="2000" dirty="0">
              <a:latin typeface="Arial Narrow" panose="020B0606020202030204" pitchFamily="34" charset="0"/>
            </a:endParaRPr>
          </a:p>
          <a:p>
            <a:pPr marL="0" indent="0">
              <a:buNone/>
            </a:pPr>
            <a:endParaRPr lang="en-US" sz="1800" dirty="0">
              <a:latin typeface="Imprint MT Shadow" pitchFamily="82" charset="0"/>
            </a:endParaRP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8" name="Rectangle 7">
            <a:extLst>
              <a:ext uri="{FF2B5EF4-FFF2-40B4-BE49-F238E27FC236}">
                <a16:creationId xmlns:a16="http://schemas.microsoft.com/office/drawing/2014/main" id="{E4DD678D-6136-C0E4-C892-F4F225E6A39A}"/>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IN" dirty="0">
                <a:latin typeface="Arial Black" panose="020B0A04020102020204" pitchFamily="34" charset="0"/>
              </a:rPr>
              <a:t>Visualization</a:t>
            </a:r>
            <a:r>
              <a:rPr lang="en-IN" dirty="0"/>
              <a:t> </a:t>
            </a:r>
            <a:endParaRPr lang="en-US" dirty="0"/>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r>
              <a:rPr lang="en-IN" sz="1800" dirty="0">
                <a:latin typeface="Arial" panose="020B0604020202020204" pitchFamily="34" charset="0"/>
                <a:cs typeface="Arial" panose="020B0604020202020204" pitchFamily="34" charset="0"/>
              </a:rPr>
              <a:t>By visualizing the data , we got some insights by  analysing various attributes such room distribution , neighbourhood ,  availability , and </a:t>
            </a:r>
            <a:r>
              <a:rPr lang="en-US" sz="1800" dirty="0">
                <a:latin typeface="Arial" panose="020B0604020202020204" pitchFamily="34" charset="0"/>
                <a:cs typeface="Arial" panose="020B0604020202020204" pitchFamily="34" charset="0"/>
              </a:rPr>
              <a:t>number of reviews etc.</a:t>
            </a:r>
            <a:endParaRPr lang="en-IN" sz="1800" dirty="0">
              <a:latin typeface="Arial" panose="020B0604020202020204" pitchFamily="34" charset="0"/>
              <a:cs typeface="Arial" panose="020B0604020202020204" pitchFamily="34" charset="0"/>
            </a:endParaRPr>
          </a:p>
        </p:txBody>
      </p:sp>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IN" dirty="0">
                <a:latin typeface="Arial Black" panose="020B0A04020102020204" pitchFamily="34" charset="0"/>
              </a:rPr>
              <a:t>INFERENCES</a:t>
            </a:r>
            <a:endParaRPr lang="en-US" dirty="0">
              <a:latin typeface="Arial Black" panose="020B0A04020102020204" pitchFamily="34" charset="0"/>
            </a:endParaRP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508205" y="3207024"/>
            <a:ext cx="3464485" cy="2727051"/>
          </a:xfrm>
        </p:spPr>
        <p:txBody>
          <a:bodyPr>
            <a:noAutofit/>
          </a:bodyPr>
          <a:lstStyle/>
          <a:p>
            <a:r>
              <a:rPr lang="en-US" sz="2000" dirty="0">
                <a:latin typeface="Arial Narrow" panose="020B0606020202030204" pitchFamily="34" charset="0"/>
              </a:rPr>
              <a:t>The recommendations have been given based on the insights gave from analyzing the data.</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16" name="Rectangle 15">
            <a:extLst>
              <a:ext uri="{FF2B5EF4-FFF2-40B4-BE49-F238E27FC236}">
                <a16:creationId xmlns:a16="http://schemas.microsoft.com/office/drawing/2014/main" id="{A1863957-BBD9-56CF-A22E-C4FBA48BA9AF}"/>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Placeholder 19">
            <a:extLst>
              <a:ext uri="{FF2B5EF4-FFF2-40B4-BE49-F238E27FC236}">
                <a16:creationId xmlns:a16="http://schemas.microsoft.com/office/drawing/2014/main" id="{FF71E977-9A0F-AF48-0575-2F94BC899AC5}"/>
              </a:ext>
            </a:extLst>
          </p:cNvPr>
          <p:cNvPicPr>
            <a:picLocks noGrp="1" noChangeAspect="1"/>
          </p:cNvPicPr>
          <p:nvPr>
            <p:ph type="pic" sz="quarter" idx="13"/>
          </p:nvPr>
        </p:nvPicPr>
        <p:blipFill>
          <a:blip r:embed="rId7">
            <a:extLst>
              <a:ext uri="{837473B0-CC2E-450A-ABE3-18F120FF3D39}">
                <a1611:picAttrSrcUrl xmlns:a1611="http://schemas.microsoft.com/office/drawing/2016/11/main" r:id="rId8"/>
              </a:ext>
            </a:extLst>
          </a:blip>
          <a:srcRect l="23707" r="23707"/>
          <a:stretch>
            <a:fillRect/>
          </a:stretch>
        </p:blipFill>
        <p:spPr>
          <a:xfrm>
            <a:off x="3883819" y="1616458"/>
            <a:ext cx="4424362" cy="4373217"/>
          </a:xfrm>
        </p:spPr>
      </p:pic>
    </p:spTree>
    <p:extLst>
      <p:ext uri="{BB962C8B-B14F-4D97-AF65-F5344CB8AC3E}">
        <p14:creationId xmlns:p14="http://schemas.microsoft.com/office/powerpoint/2010/main" val="46026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466725"/>
            <a:ext cx="8923337" cy="828674"/>
          </a:xfrm>
        </p:spPr>
        <p:txBody>
          <a:bodyPr/>
          <a:lstStyle/>
          <a:p>
            <a:r>
              <a:rPr lang="en-US" sz="2800" dirty="0"/>
              <a:t>HOST </a:t>
            </a:r>
            <a:r>
              <a:rPr lang="en-US" sz="2800" dirty="0" err="1"/>
              <a:t>LISTINgs</a:t>
            </a:r>
            <a:r>
              <a:rPr lang="en-US" sz="2800" dirty="0"/>
              <a:t> FOR Different room type </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4" name="Picture 3" descr="WhatsApp Image 2022-12-05 at 11.36.32 AM.jpeg"/>
          <p:cNvPicPr>
            <a:picLocks noChangeAspect="1"/>
          </p:cNvPicPr>
          <p:nvPr/>
        </p:nvPicPr>
        <p:blipFill>
          <a:blip r:embed="rId2"/>
          <a:stretch>
            <a:fillRect/>
          </a:stretch>
        </p:blipFill>
        <p:spPr>
          <a:xfrm>
            <a:off x="819150" y="1527643"/>
            <a:ext cx="6705600" cy="4341876"/>
          </a:xfrm>
          <a:prstGeom prst="rect">
            <a:avLst/>
          </a:prstGeom>
        </p:spPr>
      </p:pic>
      <p:sp>
        <p:nvSpPr>
          <p:cNvPr id="5" name="Rectangle 4">
            <a:extLst>
              <a:ext uri="{FF2B5EF4-FFF2-40B4-BE49-F238E27FC236}">
                <a16:creationId xmlns:a16="http://schemas.microsoft.com/office/drawing/2014/main" id="{DCED193E-1A7C-7294-A595-0BFB61F912C1}"/>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CCDDCF0-11F8-C5B0-0E98-533A6E834BEC}"/>
              </a:ext>
            </a:extLst>
          </p:cNvPr>
          <p:cNvSpPr txBox="1"/>
          <p:nvPr/>
        </p:nvSpPr>
        <p:spPr>
          <a:xfrm>
            <a:off x="7032171" y="2973123"/>
            <a:ext cx="4340679" cy="1569660"/>
          </a:xfrm>
          <a:prstGeom prst="rect">
            <a:avLst/>
          </a:prstGeom>
          <a:noFill/>
        </p:spPr>
        <p:txBody>
          <a:bodyPr wrap="square" rtlCol="0">
            <a:spAutoFit/>
          </a:bodyPr>
          <a:lstStyle/>
          <a:p>
            <a:r>
              <a:rPr lang="en-IN" sz="2400" dirty="0">
                <a:latin typeface="Arial Narrow" panose="020B0606020202030204" pitchFamily="34" charset="0"/>
              </a:rPr>
              <a:t>Most of the host listing are for Entire homes, about 78% and only 21% for Private Rooms and 1.5% for Shared Rooms.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 </a:t>
            </a:r>
            <a:r>
              <a:rPr lang="en-US" dirty="0" err="1"/>
              <a:t>Neighbourhood</a:t>
            </a:r>
            <a:r>
              <a:rPr lang="en-US" dirty="0"/>
              <a:t> popularity insights</a:t>
            </a:r>
          </a:p>
        </p:txBody>
      </p:sp>
      <p:graphicFrame>
        <p:nvGraphicFramePr>
          <p:cNvPr id="9" name="Chart 8"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1127825989"/>
              </p:ext>
            </p:extLst>
          </p:nvPr>
        </p:nvGraphicFramePr>
        <p:xfrm>
          <a:off x="457200" y="1724025"/>
          <a:ext cx="4582886" cy="307657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8" name="Picture 7" descr="WhatsApp Image 2022-12-05 at 11.36.41 AM.jpeg"/>
          <p:cNvPicPr>
            <a:picLocks noChangeAspect="1"/>
          </p:cNvPicPr>
          <p:nvPr/>
        </p:nvPicPr>
        <p:blipFill>
          <a:blip r:embed="rId4"/>
          <a:stretch>
            <a:fillRect/>
          </a:stretch>
        </p:blipFill>
        <p:spPr>
          <a:xfrm>
            <a:off x="6096000" y="1704974"/>
            <a:ext cx="5015842" cy="3114676"/>
          </a:xfrm>
          <a:prstGeom prst="rect">
            <a:avLst/>
          </a:prstGeom>
        </p:spPr>
      </p:pic>
      <p:sp>
        <p:nvSpPr>
          <p:cNvPr id="4" name="Rectangle 3">
            <a:extLst>
              <a:ext uri="{FF2B5EF4-FFF2-40B4-BE49-F238E27FC236}">
                <a16:creationId xmlns:a16="http://schemas.microsoft.com/office/drawing/2014/main" id="{6822D6AA-0D71-2153-F510-FB90DF086FF7}"/>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A603A11-13D9-5E0C-DD8B-F1B6EACC0A8A}"/>
              </a:ext>
            </a:extLst>
          </p:cNvPr>
          <p:cNvSpPr txBox="1"/>
          <p:nvPr/>
        </p:nvSpPr>
        <p:spPr>
          <a:xfrm>
            <a:off x="1447800" y="5334000"/>
            <a:ext cx="9263743"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Narrow" panose="020B0606020202030204" pitchFamily="34" charset="0"/>
              </a:rPr>
              <a:t>Brooklyn and </a:t>
            </a:r>
            <a:r>
              <a:rPr lang="en-IN" dirty="0" err="1">
                <a:latin typeface="Arial Narrow" panose="020B0606020202030204" pitchFamily="34" charset="0"/>
              </a:rPr>
              <a:t>Manhatten</a:t>
            </a:r>
            <a:r>
              <a:rPr lang="en-IN" dirty="0">
                <a:latin typeface="Arial Narrow" panose="020B0606020202030204" pitchFamily="34" charset="0"/>
              </a:rPr>
              <a:t> are the most popular among customers and also have the highest number of host listings.</a:t>
            </a:r>
          </a:p>
          <a:p>
            <a:pPr marL="285750" indent="-285750">
              <a:buFont typeface="Arial" panose="020B0604020202020204" pitchFamily="34" charset="0"/>
              <a:buChar char="•"/>
            </a:pPr>
            <a:r>
              <a:rPr lang="en-IN" dirty="0">
                <a:latin typeface="Arial Narrow" panose="020B0606020202030204" pitchFamily="34" charset="0"/>
              </a:rPr>
              <a:t>The popularity of Entire Homes and Private Rooms is the same but listings are higher for Entire Homes.</a:t>
            </a:r>
          </a:p>
          <a:p>
            <a:pPr marL="285750" indent="-285750">
              <a:buFont typeface="Arial" panose="020B0604020202020204" pitchFamily="34" charset="0"/>
              <a:buChar char="•"/>
            </a:pPr>
            <a:r>
              <a:rPr lang="en-IN" dirty="0">
                <a:latin typeface="Arial Narrow" panose="020B0606020202030204" pitchFamily="34" charset="0"/>
              </a:rPr>
              <a:t>Bronx and Staten Island have the lowest listings.</a:t>
            </a:r>
          </a:p>
        </p:txBody>
      </p:sp>
    </p:spTree>
    <p:extLst>
      <p:ext uri="{BB962C8B-B14F-4D97-AF65-F5344CB8AC3E}">
        <p14:creationId xmlns:p14="http://schemas.microsoft.com/office/powerpoint/2010/main" val="116993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08600" y="-223673"/>
            <a:ext cx="9342437" cy="1029729"/>
          </a:xfrm>
        </p:spPr>
        <p:txBody>
          <a:bodyPr/>
          <a:lstStyle/>
          <a:p>
            <a:pPr algn="ctr"/>
            <a:r>
              <a:rPr lang="en-US" dirty="0"/>
              <a:t>Cost insights</a:t>
            </a:r>
          </a:p>
        </p:txBody>
      </p:sp>
      <p:sp>
        <p:nvSpPr>
          <p:cNvPr id="4" name="Slide Number Placeholder 3"/>
          <p:cNvSpPr>
            <a:spLocks noGrp="1"/>
          </p:cNvSpPr>
          <p:nvPr>
            <p:ph type="sldNum" sz="quarter" idx="12"/>
          </p:nvPr>
        </p:nvSpPr>
        <p:spPr/>
        <p:txBody>
          <a:bodyPr/>
          <a:lstStyle/>
          <a:p>
            <a:r>
              <a:rPr lang="en-US" dirty="0"/>
              <a:t>9</a:t>
            </a:r>
          </a:p>
        </p:txBody>
      </p:sp>
      <p:pic>
        <p:nvPicPr>
          <p:cNvPr id="5" name="Picture 4" descr="WhatsApp Image 2022-12-05 at 11.37.28 AM.jpeg"/>
          <p:cNvPicPr>
            <a:picLocks noChangeAspect="1"/>
          </p:cNvPicPr>
          <p:nvPr/>
        </p:nvPicPr>
        <p:blipFill rotWithShape="1">
          <a:blip r:embed="rId3"/>
          <a:srcRect r="14246"/>
          <a:stretch/>
        </p:blipFill>
        <p:spPr>
          <a:xfrm>
            <a:off x="210644" y="1012371"/>
            <a:ext cx="5569175" cy="3483429"/>
          </a:xfrm>
          <a:prstGeom prst="rect">
            <a:avLst/>
          </a:prstGeom>
        </p:spPr>
      </p:pic>
      <p:sp>
        <p:nvSpPr>
          <p:cNvPr id="2" name="Rectangle 1">
            <a:extLst>
              <a:ext uri="{FF2B5EF4-FFF2-40B4-BE49-F238E27FC236}">
                <a16:creationId xmlns:a16="http://schemas.microsoft.com/office/drawing/2014/main" id="{BD8FC8CF-FE2E-7229-567B-DE1A0C5F2717}"/>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WhatsApp Image 2022-12-05 at 11.37.03 AM.jpeg">
            <a:extLst>
              <a:ext uri="{FF2B5EF4-FFF2-40B4-BE49-F238E27FC236}">
                <a16:creationId xmlns:a16="http://schemas.microsoft.com/office/drawing/2014/main" id="{E27A8E2B-5E4B-2DA7-1F2F-B49140ADF3A8}"/>
              </a:ext>
            </a:extLst>
          </p:cNvPr>
          <p:cNvPicPr>
            <a:picLocks noChangeAspect="1"/>
          </p:cNvPicPr>
          <p:nvPr/>
        </p:nvPicPr>
        <p:blipFill>
          <a:blip r:embed="rId4"/>
          <a:stretch>
            <a:fillRect/>
          </a:stretch>
        </p:blipFill>
        <p:spPr>
          <a:xfrm>
            <a:off x="6096000" y="806056"/>
            <a:ext cx="5885356" cy="3770915"/>
          </a:xfrm>
          <a:prstGeom prst="rect">
            <a:avLst/>
          </a:prstGeom>
        </p:spPr>
      </p:pic>
      <p:sp>
        <p:nvSpPr>
          <p:cNvPr id="6" name="TextBox 5">
            <a:extLst>
              <a:ext uri="{FF2B5EF4-FFF2-40B4-BE49-F238E27FC236}">
                <a16:creationId xmlns:a16="http://schemas.microsoft.com/office/drawing/2014/main" id="{B8FBA0AF-D716-2970-CB50-6E57B52E9FEC}"/>
              </a:ext>
            </a:extLst>
          </p:cNvPr>
          <p:cNvSpPr txBox="1"/>
          <p:nvPr/>
        </p:nvSpPr>
        <p:spPr>
          <a:xfrm>
            <a:off x="892629" y="4996543"/>
            <a:ext cx="10276114" cy="769441"/>
          </a:xfrm>
          <a:prstGeom prst="rect">
            <a:avLst/>
          </a:prstGeom>
          <a:noFill/>
        </p:spPr>
        <p:txBody>
          <a:bodyPr wrap="square" rtlCol="0">
            <a:spAutoFit/>
          </a:bodyPr>
          <a:lstStyle/>
          <a:p>
            <a:r>
              <a:rPr lang="en-IN" sz="2200" dirty="0" err="1">
                <a:latin typeface="Arial Narrow" panose="020B0606020202030204" pitchFamily="34" charset="0"/>
              </a:rPr>
              <a:t>Manhatten</a:t>
            </a:r>
            <a:r>
              <a:rPr lang="en-IN" sz="2200" dirty="0">
                <a:latin typeface="Arial Narrow" panose="020B0606020202030204" pitchFamily="34" charset="0"/>
              </a:rPr>
              <a:t> and Brooklyn have the highest average price across neighbourhood groups but </a:t>
            </a:r>
            <a:r>
              <a:rPr lang="en-US" sz="2200" dirty="0">
                <a:latin typeface="Arial Narrow" panose="020B0606020202030204" pitchFamily="34" charset="0"/>
              </a:rPr>
              <a:t>Fort Wadsworth and Woodrow in Staten Island have the highest average price as per the locality.</a:t>
            </a:r>
            <a:endParaRPr lang="en-IN" sz="2200" dirty="0">
              <a:latin typeface="Arial Narrow" panose="020B0606020202030204" pitchFamily="34" charset="0"/>
            </a:endParaRPr>
          </a:p>
        </p:txBody>
      </p:sp>
    </p:spTree>
    <p:extLst>
      <p:ext uri="{BB962C8B-B14F-4D97-AF65-F5344CB8AC3E}">
        <p14:creationId xmlns:p14="http://schemas.microsoft.com/office/powerpoint/2010/main" val="6886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CUSTOMER Groups </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5" name="Rectangle 4">
            <a:extLst>
              <a:ext uri="{FF2B5EF4-FFF2-40B4-BE49-F238E27FC236}">
                <a16:creationId xmlns:a16="http://schemas.microsoft.com/office/drawing/2014/main" id="{DF8AC192-25E1-E5C7-6D9E-9EBB918A3CE8}"/>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5B5A9D7-E432-A366-0E3C-E84178AB74A4}"/>
              </a:ext>
            </a:extLst>
          </p:cNvPr>
          <p:cNvPicPr>
            <a:picLocks noChangeAspect="1"/>
          </p:cNvPicPr>
          <p:nvPr/>
        </p:nvPicPr>
        <p:blipFill rotWithShape="1">
          <a:blip r:embed="rId2">
            <a:extLst>
              <a:ext uri="{28A0092B-C50C-407E-A947-70E740481C1C}">
                <a14:useLocalDpi xmlns:a14="http://schemas.microsoft.com/office/drawing/2010/main" val="0"/>
              </a:ext>
            </a:extLst>
          </a:blip>
          <a:srcRect t="1629" r="16848"/>
          <a:stretch/>
        </p:blipFill>
        <p:spPr>
          <a:xfrm>
            <a:off x="430103" y="2145781"/>
            <a:ext cx="7119781" cy="3580105"/>
          </a:xfrm>
          <a:prstGeom prst="rect">
            <a:avLst/>
          </a:prstGeom>
        </p:spPr>
      </p:pic>
      <p:sp>
        <p:nvSpPr>
          <p:cNvPr id="7" name="TextBox 6">
            <a:extLst>
              <a:ext uri="{FF2B5EF4-FFF2-40B4-BE49-F238E27FC236}">
                <a16:creationId xmlns:a16="http://schemas.microsoft.com/office/drawing/2014/main" id="{395A80A5-6D2A-3172-D46A-521113A679C8}"/>
              </a:ext>
            </a:extLst>
          </p:cNvPr>
          <p:cNvSpPr txBox="1"/>
          <p:nvPr/>
        </p:nvSpPr>
        <p:spPr>
          <a:xfrm>
            <a:off x="8256174" y="2504672"/>
            <a:ext cx="2895600" cy="2862322"/>
          </a:xfrm>
          <a:prstGeom prst="rect">
            <a:avLst/>
          </a:prstGeom>
          <a:noFill/>
        </p:spPr>
        <p:txBody>
          <a:bodyPr wrap="square" rtlCol="0">
            <a:spAutoFit/>
          </a:bodyPr>
          <a:lstStyle/>
          <a:p>
            <a:r>
              <a:rPr lang="en-IN" sz="2000" dirty="0">
                <a:latin typeface="Arial Narrow" panose="020B0606020202030204" pitchFamily="34" charset="0"/>
              </a:rPr>
              <a:t>The customers can be grouped into three groups , the low price group between 0-500 most of the customers fall into this group, followed by the mid price  group 500-100 and then scarce for high price group.</a:t>
            </a:r>
          </a:p>
          <a:p>
            <a:endParaRPr lang="en-IN" sz="2000" dirty="0">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45CA-9C2D-372C-4354-82B42DEF9529}"/>
              </a:ext>
            </a:extLst>
          </p:cNvPr>
          <p:cNvSpPr>
            <a:spLocks noGrp="1"/>
          </p:cNvSpPr>
          <p:nvPr>
            <p:ph type="title"/>
          </p:nvPr>
        </p:nvSpPr>
        <p:spPr/>
        <p:txBody>
          <a:bodyPr/>
          <a:lstStyle/>
          <a:p>
            <a:r>
              <a:rPr lang="en-IN" dirty="0"/>
              <a:t>AVALIABILITY INSIGHTS</a:t>
            </a:r>
          </a:p>
        </p:txBody>
      </p:sp>
      <p:sp>
        <p:nvSpPr>
          <p:cNvPr id="3" name="Slide Number Placeholder 2">
            <a:extLst>
              <a:ext uri="{FF2B5EF4-FFF2-40B4-BE49-F238E27FC236}">
                <a16:creationId xmlns:a16="http://schemas.microsoft.com/office/drawing/2014/main" id="{178BB2F8-0111-C530-7E46-989A6691ED7F}"/>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Rectangle 3">
            <a:extLst>
              <a:ext uri="{FF2B5EF4-FFF2-40B4-BE49-F238E27FC236}">
                <a16:creationId xmlns:a16="http://schemas.microsoft.com/office/drawing/2014/main" id="{DF6F40B2-89AA-C405-C6C7-6FF826265757}"/>
              </a:ext>
            </a:extLst>
          </p:cNvPr>
          <p:cNvSpPr/>
          <p:nvPr/>
        </p:nvSpPr>
        <p:spPr>
          <a:xfrm>
            <a:off x="430103" y="6220507"/>
            <a:ext cx="1170096" cy="466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7DCF7BE-AFE5-8A24-C2B3-7A302A566009}"/>
              </a:ext>
            </a:extLst>
          </p:cNvPr>
          <p:cNvPicPr>
            <a:picLocks noChangeAspect="1"/>
          </p:cNvPicPr>
          <p:nvPr/>
        </p:nvPicPr>
        <p:blipFill rotWithShape="1">
          <a:blip r:embed="rId2">
            <a:extLst>
              <a:ext uri="{28A0092B-C50C-407E-A947-70E740481C1C}">
                <a14:useLocalDpi xmlns:a14="http://schemas.microsoft.com/office/drawing/2010/main" val="0"/>
              </a:ext>
            </a:extLst>
          </a:blip>
          <a:srcRect t="2268" r="14076"/>
          <a:stretch/>
        </p:blipFill>
        <p:spPr>
          <a:xfrm>
            <a:off x="5492907" y="1779104"/>
            <a:ext cx="6699093" cy="4125360"/>
          </a:xfrm>
          <a:prstGeom prst="rect">
            <a:avLst/>
          </a:prstGeom>
        </p:spPr>
      </p:pic>
      <p:pic>
        <p:nvPicPr>
          <p:cNvPr id="6" name="Picture 5">
            <a:extLst>
              <a:ext uri="{FF2B5EF4-FFF2-40B4-BE49-F238E27FC236}">
                <a16:creationId xmlns:a16="http://schemas.microsoft.com/office/drawing/2014/main" id="{66D40476-A36E-E2B1-A182-B7F1454CBE8D}"/>
              </a:ext>
            </a:extLst>
          </p:cNvPr>
          <p:cNvPicPr>
            <a:picLocks noChangeAspect="1"/>
          </p:cNvPicPr>
          <p:nvPr/>
        </p:nvPicPr>
        <p:blipFill rotWithShape="1">
          <a:blip r:embed="rId2">
            <a:extLst>
              <a:ext uri="{28A0092B-C50C-407E-A947-70E740481C1C}">
                <a14:useLocalDpi xmlns:a14="http://schemas.microsoft.com/office/drawing/2010/main" val="0"/>
              </a:ext>
            </a:extLst>
          </a:blip>
          <a:srcRect l="86902" t="-140" b="89600"/>
          <a:stretch/>
        </p:blipFill>
        <p:spPr>
          <a:xfrm>
            <a:off x="9914039" y="1022494"/>
            <a:ext cx="1596887" cy="695738"/>
          </a:xfrm>
          <a:prstGeom prst="rect">
            <a:avLst/>
          </a:prstGeom>
        </p:spPr>
      </p:pic>
      <p:sp>
        <p:nvSpPr>
          <p:cNvPr id="7" name="TextBox 6">
            <a:extLst>
              <a:ext uri="{FF2B5EF4-FFF2-40B4-BE49-F238E27FC236}">
                <a16:creationId xmlns:a16="http://schemas.microsoft.com/office/drawing/2014/main" id="{B74FADFB-C37C-6E1D-312F-9FB08BB901B9}"/>
              </a:ext>
            </a:extLst>
          </p:cNvPr>
          <p:cNvSpPr txBox="1"/>
          <p:nvPr/>
        </p:nvSpPr>
        <p:spPr>
          <a:xfrm>
            <a:off x="805543" y="2558143"/>
            <a:ext cx="3635828"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Arial Narrow" panose="020B0606020202030204" pitchFamily="34" charset="0"/>
              </a:rPr>
              <a:t>Private Rooms are available for most days.</a:t>
            </a:r>
          </a:p>
          <a:p>
            <a:pPr marL="285750" indent="-285750">
              <a:buFont typeface="Arial" panose="020B0604020202020204" pitchFamily="34" charset="0"/>
              <a:buChar char="•"/>
            </a:pPr>
            <a:r>
              <a:rPr lang="en-IN" sz="2400" dirty="0">
                <a:latin typeface="Arial Narrow" panose="020B0606020202030204" pitchFamily="34" charset="0"/>
              </a:rPr>
              <a:t>Staten Island have some of the most available properties.</a:t>
            </a:r>
          </a:p>
        </p:txBody>
      </p:sp>
    </p:spTree>
    <p:extLst>
      <p:ext uri="{BB962C8B-B14F-4D97-AF65-F5344CB8AC3E}">
        <p14:creationId xmlns:p14="http://schemas.microsoft.com/office/powerpoint/2010/main" val="19657282"/>
      </p:ext>
    </p:extLst>
  </p:cSld>
  <p:clrMapOvr>
    <a:masterClrMapping/>
  </p:clrMapOvr>
</p:sld>
</file>

<file path=ppt/theme/theme1.xml><?xml version="1.0" encoding="utf-8"?>
<a:theme xmlns:a="http://schemas.openxmlformats.org/drawingml/2006/main" name="tf34076243_win32">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tf34076243_win32</Template>
  <TotalTime>0</TotalTime>
  <Words>546</Words>
  <Application>Microsoft Office PowerPoint</Application>
  <PresentationFormat>Widescreen</PresentationFormat>
  <Paragraphs>73</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Arial Narrow</vt:lpstr>
      <vt:lpstr>Calibri</vt:lpstr>
      <vt:lpstr>Corbel</vt:lpstr>
      <vt:lpstr>Imprint MT Shadow</vt:lpstr>
      <vt:lpstr>tf34076243_win32</vt:lpstr>
      <vt:lpstr>Airbnb Case study </vt:lpstr>
      <vt:lpstr>AGENda</vt:lpstr>
      <vt:lpstr>PowerPoint Presentation</vt:lpstr>
      <vt:lpstr>PowerPoint Presentation</vt:lpstr>
      <vt:lpstr>HOST LISTINgs FOR Different room type </vt:lpstr>
      <vt:lpstr> Neighbourhood popularity insights</vt:lpstr>
      <vt:lpstr>Cost insights</vt:lpstr>
      <vt:lpstr>CUSTOMER Groups </vt:lpstr>
      <vt:lpstr>AVALIABILITY INSIGHTS</vt:lpstr>
      <vt:lpstr>LOCATION WISE DISTRIBUTION OF PROPERTIES ACROSS NY</vt:lpstr>
      <vt:lpstr>INFERENCES</vt:lpstr>
      <vt:lpstr>METHODOLOGY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2022-12-05T09:22:22Z</dcterms:created>
  <dcterms:modified xsi:type="dcterms:W3CDTF">2022-12-05T11:28:51Z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