
<file path=[Content_Types].xml><?xml version="1.0" encoding="utf-8"?>
<Types xmlns="http://schemas.openxmlformats.org/package/2006/content-types">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Layout+xml" PartName="/ppt/slideLayouts/slideLayout8.xml"/>
  <Default ContentType="image/png" Extension="png"/>
  <Override ContentType="application/vnd.openxmlformats-officedocument.presentationml.slideMaster+xml" PartName="/ppt/slideMasters/slideMaster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presProps+xml" PartName="/ppt/presProps.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15.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slideLayout+xml" PartName="/ppt/slideLayouts/slideLayout3.xml"/>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Layout+xml" PartName="/ppt/slideLayouts/slideLayout1.xml"/>
  <Override ContentType="application/vnd.openxmlformats-officedocument.extended-properties+xml" PartName="/docProps/app.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package.core-properties+xml" PartName="/docProps/core.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3" r:id="rId7"/>
    <p:sldId id="264" r:id="rId8"/>
    <p:sldId id="258" r:id="rId9"/>
    <p:sldId id="270" r:id="rId10"/>
    <p:sldId id="269" r:id="rId11"/>
    <p:sldId id="268" r:id="rId12"/>
    <p:sldId id="267" r:id="rId13"/>
    <p:sldId id="262" r:id="rId14"/>
    <p:sldId id="266"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arget="../slideLayouts/slideLayout8.xml" Type="http://schemas.openxmlformats.org/officeDocument/2006/relationships/slideLayout"/><Relationship Id="rId13" Target="../media/image1.jpeg" Type="http://schemas.openxmlformats.org/officeDocument/2006/relationships/image"/><Relationship Id="rId3" Target="../slideLayouts/slideLayout3.xml" Type="http://schemas.openxmlformats.org/officeDocument/2006/relationships/slideLayout"/><Relationship Id="rId7" Target="../slideLayouts/slideLayout7.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1" Target="../slideLayouts/slideLayout1.xml" Type="http://schemas.openxmlformats.org/officeDocument/2006/relationships/slideLayout"/><Relationship Id="rId6" Target="../slideLayouts/slideLayout6.xml" Type="http://schemas.openxmlformats.org/officeDocument/2006/relationships/slideLayout"/><Relationship Id="rId11" Target="../slideLayouts/slideLayout11.xml" Type="http://schemas.openxmlformats.org/officeDocument/2006/relationships/slideLayout"/><Relationship Id="rId5" Target="../slideLayouts/slideLayout5.xml" Type="http://schemas.openxmlformats.org/officeDocument/2006/relationships/slideLayout"/><Relationship Id="rId10" Target="../slideLayouts/slideLayout10.xml" Type="http://schemas.openxmlformats.org/officeDocument/2006/relationships/slideLayout"/><Relationship Id="rId4" Target="../slideLayouts/slideLayout4.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5663089"/>
          </a:xfrm>
          <a:prstGeom prst="rect">
            <a:avLst/>
          </a:prstGeom>
          <a:noFill/>
        </p:spPr>
        <p:txBody>
          <a:bodyPr wrap="square" rtlCol="0">
            <a:spAutoFit/>
          </a:bodyPr>
          <a:lstStyle/>
          <a:p>
            <a:r>
              <a:rPr lang="en-IN" sz="6600" dirty="0" smtClean="0">
                <a:latin typeface="Times New Roman" pitchFamily="18" charset="0"/>
                <a:cs typeface="Times New Roman" pitchFamily="18" charset="0"/>
              </a:rPr>
              <a:t> </a:t>
            </a:r>
            <a:r>
              <a:rPr lang="en-IN" sz="6600" u="sng" dirty="0" smtClean="0">
                <a:latin typeface="Times New Roman" pitchFamily="18" charset="0"/>
                <a:cs typeface="Times New Roman" pitchFamily="18" charset="0"/>
              </a:rPr>
              <a:t>CAPSTONE PROJECT </a:t>
            </a:r>
          </a:p>
          <a:p>
            <a:r>
              <a:rPr lang="en-IN" sz="4800" dirty="0" smtClean="0">
                <a:latin typeface="Times New Roman" pitchFamily="18" charset="0"/>
                <a:cs typeface="Times New Roman" pitchFamily="18" charset="0"/>
              </a:rPr>
              <a:t>     </a:t>
            </a:r>
          </a:p>
          <a:p>
            <a:r>
              <a:rPr lang="en-IN" sz="4800" dirty="0" smtClean="0">
                <a:latin typeface="Times New Roman" pitchFamily="18" charset="0"/>
                <a:cs typeface="Times New Roman" pitchFamily="18" charset="0"/>
              </a:rPr>
              <a:t> </a:t>
            </a:r>
            <a:r>
              <a:rPr lang="en-IN" sz="4800" dirty="0" smtClean="0">
                <a:latin typeface="Times New Roman" pitchFamily="18" charset="0"/>
                <a:cs typeface="Times New Roman" pitchFamily="18" charset="0"/>
              </a:rPr>
              <a:t>     </a:t>
            </a:r>
            <a:r>
              <a:rPr lang="en-IN" sz="4800" u="sng" dirty="0" smtClean="0">
                <a:latin typeface="Times New Roman" pitchFamily="18" charset="0"/>
                <a:cs typeface="Times New Roman" pitchFamily="18" charset="0"/>
              </a:rPr>
              <a:t>FINAL  PRESENTATION </a:t>
            </a:r>
          </a:p>
          <a:p>
            <a:r>
              <a:rPr lang="en-IN" sz="3200" i="1" dirty="0" smtClean="0">
                <a:latin typeface="Times New Roman" pitchFamily="18" charset="0"/>
                <a:cs typeface="Times New Roman" pitchFamily="18" charset="0"/>
              </a:rPr>
              <a:t>                             </a:t>
            </a:r>
          </a:p>
          <a:p>
            <a:r>
              <a:rPr lang="en-IN" sz="3200" i="1" dirty="0" smtClean="0">
                <a:latin typeface="Times New Roman" pitchFamily="18" charset="0"/>
                <a:cs typeface="Times New Roman" pitchFamily="18" charset="0"/>
              </a:rPr>
              <a:t> </a:t>
            </a:r>
            <a:r>
              <a:rPr lang="en-IN" sz="3200" i="1" dirty="0" smtClean="0">
                <a:latin typeface="Times New Roman" pitchFamily="18" charset="0"/>
                <a:cs typeface="Times New Roman" pitchFamily="18" charset="0"/>
              </a:rPr>
              <a:t>                                 On</a:t>
            </a:r>
            <a:endParaRPr lang="en-US" sz="3200" i="1"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           </a:t>
            </a:r>
            <a:r>
              <a:rPr lang="en-IN" sz="3200" b="1" u="sng" dirty="0" smtClean="0">
                <a:latin typeface="Times New Roman" pitchFamily="18" charset="0"/>
                <a:cs typeface="Times New Roman" pitchFamily="18" charset="0"/>
              </a:rPr>
              <a:t>Determining the best Neighbourhood</a:t>
            </a:r>
          </a:p>
          <a:p>
            <a:r>
              <a:rPr lang="en-IN" sz="3200" i="1" dirty="0" smtClean="0">
                <a:latin typeface="Times New Roman" pitchFamily="18" charset="0"/>
                <a:cs typeface="Times New Roman" pitchFamily="18" charset="0"/>
              </a:rPr>
              <a:t>                      ( Battle Of Neighbourhood )</a:t>
            </a:r>
          </a:p>
          <a:p>
            <a:endParaRPr lang="en-IN" sz="3600" dirty="0" smtClean="0">
              <a:latin typeface="Times New Roman" pitchFamily="18" charset="0"/>
              <a:cs typeface="Times New Roman" pitchFamily="18" charset="0"/>
            </a:endParaRPr>
          </a:p>
          <a:p>
            <a:r>
              <a:rPr lang="en-IN" sz="3600" dirty="0" smtClean="0">
                <a:latin typeface="Times New Roman" pitchFamily="18" charset="0"/>
                <a:cs typeface="Times New Roman" pitchFamily="18" charset="0"/>
              </a:rPr>
              <a:t>                      By :- </a:t>
            </a:r>
            <a:r>
              <a:rPr lang="en-IN" sz="3600" dirty="0" err="1" smtClean="0">
                <a:latin typeface="Times New Roman" pitchFamily="18" charset="0"/>
                <a:cs typeface="Times New Roman" pitchFamily="18" charset="0"/>
              </a:rPr>
              <a:t>Sonalika</a:t>
            </a:r>
            <a:r>
              <a:rPr lang="en-IN" sz="3600" dirty="0" smtClean="0">
                <a:latin typeface="Times New Roman" pitchFamily="18" charset="0"/>
                <a:cs typeface="Times New Roman" pitchFamily="18" charset="0"/>
              </a:rPr>
              <a:t> Ray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a:ln>
            <a:solidFill>
              <a:schemeClr val="tx1"/>
            </a:solidFill>
          </a:ln>
        </p:spPr>
        <p:txBody>
          <a:bodyPr>
            <a:normAutofit/>
          </a:bodyPr>
          <a:lstStyle/>
          <a:p>
            <a:pPr>
              <a:buNone/>
            </a:pPr>
            <a:r>
              <a:rPr lang="en-IN" sz="2800" b="1" dirty="0" smtClean="0">
                <a:latin typeface="Times New Roman" pitchFamily="18" charset="0"/>
                <a:cs typeface="Times New Roman" pitchFamily="18" charset="0"/>
              </a:rPr>
              <a:t>Cluster 1:- </a:t>
            </a:r>
            <a:r>
              <a:rPr lang="en-IN" sz="2800" u="sng" dirty="0" smtClean="0">
                <a:latin typeface="Times New Roman" pitchFamily="18" charset="0"/>
                <a:cs typeface="Times New Roman" pitchFamily="18" charset="0"/>
              </a:rPr>
              <a:t>Looking into the neighbourhoods of Cluster 1</a:t>
            </a:r>
            <a:endParaRPr lang="en-US" sz="2800" u="sng"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cluster one is the biggest cluster with 9 of the 15 neighborhoods in the borough Kingston upon Thames. Upon closely examining these neighborhoods we can see that the most common venues in these neighborhoods are Restaurants, Pubs, Cafe, Supermarkets, and stores.</a:t>
            </a:r>
          </a:p>
          <a:p>
            <a:endParaRPr lang="en-US" sz="2000" dirty="0">
              <a:latin typeface="Times New Roman" pitchFamily="18" charset="0"/>
              <a:cs typeface="Times New Roman" pitchFamily="18" charset="0"/>
            </a:endParaRPr>
          </a:p>
        </p:txBody>
      </p:sp>
      <p:pic>
        <p:nvPicPr>
          <p:cNvPr id="4" name="image12.jpeg"/>
          <p:cNvPicPr/>
          <p:nvPr/>
        </p:nvPicPr>
        <p:blipFill>
          <a:blip r:embed="rId2" cstate="print"/>
          <a:stretch>
            <a:fillRect/>
          </a:stretch>
        </p:blipFill>
        <p:spPr>
          <a:xfrm>
            <a:off x="533400" y="762000"/>
            <a:ext cx="80010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a:ln>
            <a:solidFill>
              <a:schemeClr val="tx1"/>
            </a:solidFill>
          </a:ln>
        </p:spPr>
        <p:txBody>
          <a:bodyPr>
            <a:normAutofit/>
          </a:bodyPr>
          <a:lstStyle/>
          <a:p>
            <a:pPr>
              <a:buNone/>
            </a:pP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Cluster 2 </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Looking into the neighbourhood in the second cluster</a:t>
            </a:r>
            <a:endParaRPr lang="en-US"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second cluster has one neighborhood which consists of Venues such as Restaurants, Golf courses, and wine shops</a:t>
            </a:r>
            <a:r>
              <a:rPr lang="en-US" sz="2000" dirty="0" smtClean="0">
                <a:latin typeface="Times New Roman" pitchFamily="18" charset="0"/>
                <a:cs typeface="Times New Roman" pitchFamily="18" charset="0"/>
              </a:rPr>
              <a:t>.</a:t>
            </a:r>
          </a:p>
          <a:p>
            <a:pPr>
              <a:buNone/>
            </a:pPr>
            <a:endParaRPr lang="en-IN" sz="2000" dirty="0" smtClean="0">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b="1" u="sng" dirty="0" smtClean="0">
                <a:latin typeface="Times New Roman" pitchFamily="18" charset="0"/>
                <a:cs typeface="Times New Roman" pitchFamily="18" charset="0"/>
              </a:rPr>
              <a:t>Cluster 3 </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Looking into the neighbourhood in the </a:t>
            </a:r>
            <a:r>
              <a:rPr lang="en-IN" sz="2400" dirty="0" smtClean="0">
                <a:latin typeface="Times New Roman" pitchFamily="18" charset="0"/>
                <a:cs typeface="Times New Roman" pitchFamily="18" charset="0"/>
              </a:rPr>
              <a:t>third </a:t>
            </a:r>
            <a:r>
              <a:rPr lang="en-IN" sz="2400" dirty="0" smtClean="0">
                <a:latin typeface="Times New Roman" pitchFamily="18" charset="0"/>
                <a:cs typeface="Times New Roman" pitchFamily="18" charset="0"/>
              </a:rPr>
              <a:t>cluster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third cluster has one neighborhood which consists of Venues such as Train stations, Restaurants, and Furniture shops.</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13.jpeg"/>
          <p:cNvPicPr/>
          <p:nvPr/>
        </p:nvPicPr>
        <p:blipFill>
          <a:blip r:embed="rId2" cstate="print"/>
          <a:stretch>
            <a:fillRect/>
          </a:stretch>
        </p:blipFill>
        <p:spPr>
          <a:xfrm>
            <a:off x="457200" y="1143000"/>
            <a:ext cx="8153400" cy="1447800"/>
          </a:xfrm>
          <a:prstGeom prst="rect">
            <a:avLst/>
          </a:prstGeom>
        </p:spPr>
      </p:pic>
      <p:pic>
        <p:nvPicPr>
          <p:cNvPr id="5" name="image14.jpeg"/>
          <p:cNvPicPr/>
          <p:nvPr/>
        </p:nvPicPr>
        <p:blipFill>
          <a:blip r:embed="rId3" cstate="print"/>
          <a:stretch>
            <a:fillRect/>
          </a:stretch>
        </p:blipFill>
        <p:spPr>
          <a:xfrm>
            <a:off x="457200" y="4038600"/>
            <a:ext cx="8153400" cy="152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54763"/>
          </a:xfrm>
          <a:ln>
            <a:solidFill>
              <a:schemeClr val="tx1"/>
            </a:solidFill>
          </a:ln>
        </p:spPr>
        <p:txBody>
          <a:bodyPr>
            <a:normAutofit lnSpcReduction="10000"/>
          </a:bodyPr>
          <a:lstStyle/>
          <a:p>
            <a:pPr>
              <a:buNone/>
            </a:pPr>
            <a:r>
              <a:rPr lang="en-IN" sz="2000" dirty="0" smtClean="0">
                <a:latin typeface="Times New Roman" pitchFamily="18" charset="0"/>
                <a:cs typeface="Times New Roman" pitchFamily="18" charset="0"/>
              </a:rPr>
              <a:t> </a:t>
            </a:r>
            <a:r>
              <a:rPr lang="en-IN" sz="2000" b="1" u="sng" dirty="0" smtClean="0">
                <a:latin typeface="Times New Roman" pitchFamily="18" charset="0"/>
                <a:cs typeface="Times New Roman" pitchFamily="18" charset="0"/>
              </a:rPr>
              <a:t>Cluster 4</a:t>
            </a:r>
            <a:r>
              <a:rPr lang="en-IN" sz="2000" b="1" u="sng"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Looking into the neighbourhood in the </a:t>
            </a:r>
            <a:r>
              <a:rPr lang="en-IN" sz="2000" dirty="0" smtClean="0">
                <a:latin typeface="Times New Roman" pitchFamily="18" charset="0"/>
                <a:cs typeface="Times New Roman" pitchFamily="18" charset="0"/>
              </a:rPr>
              <a:t>fourth cluster</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US" sz="2000" dirty="0" smtClean="0"/>
          </a:p>
          <a:p>
            <a:pPr>
              <a:buNone/>
            </a:pPr>
            <a:endParaRPr lang="en-US" sz="2000" dirty="0" smtClean="0"/>
          </a:p>
          <a:p>
            <a:pPr>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fourth cluster has two neighborhoods in it, these neighborhoods have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common </a:t>
            </a:r>
            <a:r>
              <a:rPr lang="en-US" sz="2000" dirty="0" smtClean="0">
                <a:latin typeface="Times New Roman" pitchFamily="18" charset="0"/>
                <a:cs typeface="Times New Roman" pitchFamily="18" charset="0"/>
              </a:rPr>
              <a:t>venues such as Parks, Gym/Fitness centers, Bus Stops, Restaurants,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Electronics </a:t>
            </a:r>
            <a:r>
              <a:rPr lang="en-US" sz="2000" dirty="0" smtClean="0">
                <a:latin typeface="Times New Roman" pitchFamily="18" charset="0"/>
                <a:cs typeface="Times New Roman" pitchFamily="18" charset="0"/>
              </a:rPr>
              <a:t>Stores and Soccer </a:t>
            </a:r>
            <a:r>
              <a:rPr lang="en-US" sz="2000" dirty="0" smtClean="0">
                <a:latin typeface="Times New Roman" pitchFamily="18" charset="0"/>
                <a:cs typeface="Times New Roman" pitchFamily="18" charset="0"/>
              </a:rPr>
              <a:t>fields</a:t>
            </a: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b="1" u="sng" dirty="0" smtClean="0">
                <a:latin typeface="Times New Roman" pitchFamily="18" charset="0"/>
                <a:cs typeface="Times New Roman" pitchFamily="18" charset="0"/>
              </a:rPr>
              <a:t>Cluster </a:t>
            </a:r>
            <a:r>
              <a:rPr lang="en-IN" sz="2000" b="1" u="sng" dirty="0" smtClean="0">
                <a:latin typeface="Times New Roman" pitchFamily="18" charset="0"/>
                <a:cs typeface="Times New Roman" pitchFamily="18" charset="0"/>
              </a:rPr>
              <a:t>5</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Looking into the neighbourhood in the </a:t>
            </a:r>
            <a:r>
              <a:rPr lang="en-IN" sz="2000" dirty="0" smtClean="0">
                <a:latin typeface="Times New Roman" pitchFamily="18" charset="0"/>
                <a:cs typeface="Times New Roman" pitchFamily="18" charset="0"/>
              </a:rPr>
              <a:t>fifth cluster</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fifth cluster has one neighborhood which consists of Venues such as Grocery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shops</a:t>
            </a:r>
            <a:r>
              <a:rPr lang="en-US" sz="2000" dirty="0" smtClean="0">
                <a:latin typeface="Times New Roman" pitchFamily="18" charset="0"/>
                <a:cs typeface="Times New Roman" pitchFamily="18" charset="0"/>
              </a:rPr>
              <a:t>, Bars, Restaurants, Furniture shops, and Department stores. We will look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into the </a:t>
            </a:r>
            <a:r>
              <a:rPr lang="en-US" sz="2000" dirty="0" err="1" smtClean="0">
                <a:latin typeface="Times New Roman" pitchFamily="18" charset="0"/>
                <a:cs typeface="Times New Roman" pitchFamily="18" charset="0"/>
              </a:rPr>
              <a:t>neighbourhoods</a:t>
            </a:r>
            <a:r>
              <a:rPr lang="en-US" sz="2000" dirty="0" smtClean="0">
                <a:latin typeface="Times New Roman" pitchFamily="18" charset="0"/>
                <a:cs typeface="Times New Roman" pitchFamily="18" charset="0"/>
              </a:rPr>
              <a:t> in the fourth cluster </a:t>
            </a:r>
            <a:endParaRPr lang="en-US" sz="2000" dirty="0">
              <a:latin typeface="Times New Roman" pitchFamily="18" charset="0"/>
              <a:cs typeface="Times New Roman" pitchFamily="18" charset="0"/>
            </a:endParaRPr>
          </a:p>
        </p:txBody>
      </p:sp>
      <p:pic>
        <p:nvPicPr>
          <p:cNvPr id="4" name="image16.jpeg"/>
          <p:cNvPicPr/>
          <p:nvPr/>
        </p:nvPicPr>
        <p:blipFill>
          <a:blip r:embed="rId2" cstate="print"/>
          <a:stretch>
            <a:fillRect/>
          </a:stretch>
        </p:blipFill>
        <p:spPr>
          <a:xfrm>
            <a:off x="381000" y="685800"/>
            <a:ext cx="8305800" cy="1371600"/>
          </a:xfrm>
          <a:prstGeom prst="rect">
            <a:avLst/>
          </a:prstGeom>
        </p:spPr>
      </p:pic>
      <p:pic>
        <p:nvPicPr>
          <p:cNvPr id="5" name="image15.jpeg"/>
          <p:cNvPicPr/>
          <p:nvPr/>
        </p:nvPicPr>
        <p:blipFill>
          <a:blip r:embed="rId3" cstate="print"/>
          <a:stretch>
            <a:fillRect/>
          </a:stretch>
        </p:blipFill>
        <p:spPr>
          <a:xfrm>
            <a:off x="304800" y="3962400"/>
            <a:ext cx="8382000" cy="121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a:ln>
            <a:solidFill>
              <a:schemeClr val="tx1"/>
            </a:solidFill>
          </a:ln>
        </p:spPr>
        <p:txBody>
          <a:bodyPr>
            <a:normAutofit/>
          </a:bodyPr>
          <a:lstStyle/>
          <a:p>
            <a:pPr lvl="0">
              <a:buNone/>
            </a:pPr>
            <a:r>
              <a:rPr lang="en-US" b="1" dirty="0" smtClean="0">
                <a:latin typeface="Times New Roman" pitchFamily="18" charset="0"/>
                <a:cs typeface="Times New Roman" pitchFamily="18" charset="0"/>
              </a:rPr>
              <a:t>                          5. </a:t>
            </a:r>
            <a:r>
              <a:rPr lang="en-US" b="1" u="sng" dirty="0" smtClean="0">
                <a:latin typeface="Times New Roman" pitchFamily="18" charset="0"/>
                <a:cs typeface="Times New Roman" pitchFamily="18" charset="0"/>
              </a:rPr>
              <a:t>Discussion</a:t>
            </a:r>
            <a:endParaRPr lang="en-US" b="1" u="sng"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aim of this project is to help people who want to relocate to the safest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borough </a:t>
            </a:r>
            <a:r>
              <a:rPr lang="en-US" sz="2200" dirty="0" smtClean="0">
                <a:latin typeface="Times New Roman" pitchFamily="18" charset="0"/>
                <a:cs typeface="Times New Roman" pitchFamily="18" charset="0"/>
              </a:rPr>
              <a:t>in London, expats can chose the neighborhoods to which they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want </a:t>
            </a:r>
            <a:r>
              <a:rPr lang="en-US" sz="2200" dirty="0" smtClean="0">
                <a:latin typeface="Times New Roman" pitchFamily="18" charset="0"/>
                <a:cs typeface="Times New Roman" pitchFamily="18" charset="0"/>
              </a:rPr>
              <a:t>to relocate based on the most common venues in it. For example if a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person </a:t>
            </a:r>
            <a:r>
              <a:rPr lang="en-US" sz="2200" dirty="0" smtClean="0">
                <a:latin typeface="Times New Roman" pitchFamily="18" charset="0"/>
                <a:cs typeface="Times New Roman" pitchFamily="18" charset="0"/>
              </a:rPr>
              <a:t>is looking for a neighborhood with good connectivity and public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transportation </a:t>
            </a:r>
            <a:r>
              <a:rPr lang="en-US" sz="2200" dirty="0" smtClean="0">
                <a:latin typeface="Times New Roman" pitchFamily="18" charset="0"/>
                <a:cs typeface="Times New Roman" pitchFamily="18" charset="0"/>
              </a:rPr>
              <a:t>we can see that Clusters 3 and 4 have Train stations and Bus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stops </a:t>
            </a:r>
            <a:r>
              <a:rPr lang="en-US" sz="2200" dirty="0" smtClean="0">
                <a:latin typeface="Times New Roman" pitchFamily="18" charset="0"/>
                <a:cs typeface="Times New Roman" pitchFamily="18" charset="0"/>
              </a:rPr>
              <a:t>as the most common venues. If a person is looking for a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neighborhood </a:t>
            </a:r>
            <a:r>
              <a:rPr lang="en-US" sz="2200" dirty="0" smtClean="0">
                <a:latin typeface="Times New Roman" pitchFamily="18" charset="0"/>
                <a:cs typeface="Times New Roman" pitchFamily="18" charset="0"/>
              </a:rPr>
              <a:t>with stores and restaurants in a close proximity then the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neighborhoods </a:t>
            </a:r>
            <a:r>
              <a:rPr lang="en-US" sz="2200" dirty="0" smtClean="0">
                <a:latin typeface="Times New Roman" pitchFamily="18" charset="0"/>
                <a:cs typeface="Times New Roman" pitchFamily="18" charset="0"/>
              </a:rPr>
              <a:t>in the first cluster is suitable. For a family I feel that the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neighborhoods </a:t>
            </a:r>
            <a:r>
              <a:rPr lang="en-US" sz="2200" dirty="0" smtClean="0">
                <a:latin typeface="Times New Roman" pitchFamily="18" charset="0"/>
                <a:cs typeface="Times New Roman" pitchFamily="18" charset="0"/>
              </a:rPr>
              <a:t>in Cluster 4 are more suitable dues to the common venues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in </a:t>
            </a:r>
            <a:r>
              <a:rPr lang="en-US" sz="2200" dirty="0" smtClean="0">
                <a:latin typeface="Times New Roman" pitchFamily="18" charset="0"/>
                <a:cs typeface="Times New Roman" pitchFamily="18" charset="0"/>
              </a:rPr>
              <a:t>that cluster, these neighborhoods have common venues such as Parks,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Gym/Fitness </a:t>
            </a:r>
            <a:r>
              <a:rPr lang="en-US" sz="2200" dirty="0" smtClean="0">
                <a:latin typeface="Times New Roman" pitchFamily="18" charset="0"/>
                <a:cs typeface="Times New Roman" pitchFamily="18" charset="0"/>
              </a:rPr>
              <a:t>centers, Bus Stops, Restaurants, Electronics Stores and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Soccer </a:t>
            </a:r>
            <a:r>
              <a:rPr lang="en-US" sz="2200" dirty="0" smtClean="0">
                <a:latin typeface="Times New Roman" pitchFamily="18" charset="0"/>
                <a:cs typeface="Times New Roman" pitchFamily="18" charset="0"/>
              </a:rPr>
              <a:t>fields which is ideal for a family. The choices of neighborhoods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may </a:t>
            </a:r>
            <a:r>
              <a:rPr lang="en-US" sz="2200" dirty="0" smtClean="0">
                <a:latin typeface="Times New Roman" pitchFamily="18" charset="0"/>
                <a:cs typeface="Times New Roman" pitchFamily="18" charset="0"/>
              </a:rPr>
              <a:t>vary from person to person.</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a:bodyPr>
          <a:lstStyle/>
          <a:p>
            <a:pPr>
              <a:buNone/>
            </a:pPr>
            <a:r>
              <a:rPr lang="en-US" sz="2400" b="1" dirty="0" smtClean="0"/>
              <a:t>                                         </a:t>
            </a:r>
            <a:r>
              <a:rPr lang="en-US" b="1" dirty="0" smtClean="0">
                <a:latin typeface="Times New Roman" pitchFamily="18" charset="0"/>
                <a:cs typeface="Times New Roman" pitchFamily="18" charset="0"/>
              </a:rPr>
              <a:t>6. </a:t>
            </a:r>
            <a:r>
              <a:rPr lang="en-US" b="1" u="sng" dirty="0" smtClean="0">
                <a:latin typeface="Times New Roman" pitchFamily="18" charset="0"/>
                <a:cs typeface="Times New Roman" pitchFamily="18" charset="0"/>
              </a:rPr>
              <a:t>Conclusion</a:t>
            </a:r>
          </a:p>
          <a:p>
            <a:pPr>
              <a:buNone/>
            </a:pPr>
            <a:endParaRPr lang="en-US" b="1" u="sng"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This project helps a person get a better understanding of the neighborhoods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with </a:t>
            </a:r>
            <a:r>
              <a:rPr lang="en-US" sz="2200" dirty="0" smtClean="0">
                <a:latin typeface="Times New Roman" pitchFamily="18" charset="0"/>
                <a:cs typeface="Times New Roman" pitchFamily="18" charset="0"/>
              </a:rPr>
              <a:t>respect to the most common venues in that neighborhood. It is always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helpful </a:t>
            </a:r>
            <a:r>
              <a:rPr lang="en-US" sz="2200" dirty="0" smtClean="0">
                <a:latin typeface="Times New Roman" pitchFamily="18" charset="0"/>
                <a:cs typeface="Times New Roman" pitchFamily="18" charset="0"/>
              </a:rPr>
              <a:t>to make use of technology to stay one step ahead i.e. finding out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more </a:t>
            </a:r>
            <a:r>
              <a:rPr lang="en-US" sz="2200" dirty="0" smtClean="0">
                <a:latin typeface="Times New Roman" pitchFamily="18" charset="0"/>
                <a:cs typeface="Times New Roman" pitchFamily="18" charset="0"/>
              </a:rPr>
              <a:t>about places before moving into a neighborhood. We have just taken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safety </a:t>
            </a:r>
            <a:r>
              <a:rPr lang="en-US" sz="2200" dirty="0" smtClean="0">
                <a:latin typeface="Times New Roman" pitchFamily="18" charset="0"/>
                <a:cs typeface="Times New Roman" pitchFamily="18" charset="0"/>
              </a:rPr>
              <a:t>as a primary concern to shortlist the safest borough of London. The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future </a:t>
            </a:r>
            <a:r>
              <a:rPr lang="en-US" sz="2200" dirty="0" smtClean="0">
                <a:latin typeface="Times New Roman" pitchFamily="18" charset="0"/>
                <a:cs typeface="Times New Roman" pitchFamily="18" charset="0"/>
              </a:rPr>
              <a:t>of this project includes taking other factors such as cost of living in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areas into consideration to shortlist the borough, such as filtering areas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based </a:t>
            </a:r>
            <a:r>
              <a:rPr lang="en-US" sz="2200" dirty="0" smtClean="0">
                <a:latin typeface="Times New Roman" pitchFamily="18" charset="0"/>
                <a:cs typeface="Times New Roman" pitchFamily="18" charset="0"/>
              </a:rPr>
              <a:t>on a predefined budget.</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a:ln>
            <a:solidFill>
              <a:schemeClr val="tx1"/>
            </a:solidFill>
          </a:ln>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a:ln>
            <a:solidFill>
              <a:schemeClr val="tx1"/>
            </a:solidFill>
          </a:ln>
        </p:spPr>
        <p:txBody>
          <a:bodyPr>
            <a:normAutofit/>
          </a:bodyPr>
          <a:lstStyle/>
          <a:p>
            <a:pPr>
              <a:buNone/>
            </a:pPr>
            <a:r>
              <a:rPr lang="en-IN" sz="4000" b="1" dirty="0" smtClean="0">
                <a:latin typeface="Times New Roman" pitchFamily="18" charset="0"/>
                <a:cs typeface="Times New Roman" pitchFamily="18" charset="0"/>
              </a:rPr>
              <a:t> </a:t>
            </a:r>
            <a:r>
              <a:rPr lang="en-IN" sz="4000" b="1" dirty="0" smtClean="0">
                <a:latin typeface="Times New Roman" pitchFamily="18" charset="0"/>
                <a:cs typeface="Times New Roman" pitchFamily="18" charset="0"/>
              </a:rPr>
              <a:t>                  1</a:t>
            </a:r>
            <a:r>
              <a:rPr lang="en-IN" sz="4000" b="1" dirty="0" smtClean="0">
                <a:latin typeface="Times New Roman" pitchFamily="18" charset="0"/>
                <a:cs typeface="Times New Roman" pitchFamily="18" charset="0"/>
              </a:rPr>
              <a:t>. </a:t>
            </a:r>
            <a:r>
              <a:rPr lang="en-IN" sz="4000" b="1" u="sng" dirty="0" smtClean="0">
                <a:latin typeface="Times New Roman" pitchFamily="18" charset="0"/>
                <a:cs typeface="Times New Roman" pitchFamily="18" charset="0"/>
              </a:rPr>
              <a:t>Introduction</a:t>
            </a:r>
            <a:endParaRPr lang="en-IN" sz="4000" b="1" u="sng" dirty="0" smtClean="0">
              <a:latin typeface="Times New Roman" pitchFamily="18" charset="0"/>
              <a:cs typeface="Times New Roman" pitchFamily="18" charset="0"/>
            </a:endParaRPr>
          </a:p>
          <a:p>
            <a:endParaRPr lang="en-IN" sz="2400" b="1" u="sng" dirty="0" smtClean="0">
              <a:latin typeface="Times New Roman" pitchFamily="18" charset="0"/>
              <a:cs typeface="Times New Roman" pitchFamily="18" charset="0"/>
            </a:endParaRPr>
          </a:p>
          <a:p>
            <a:r>
              <a:rPr lang="en-IN" sz="2400" b="1" u="sng" dirty="0" smtClean="0">
                <a:latin typeface="Times New Roman" pitchFamily="18" charset="0"/>
                <a:cs typeface="Times New Roman" pitchFamily="18" charset="0"/>
              </a:rPr>
              <a:t>Background</a:t>
            </a:r>
            <a:r>
              <a:rPr lang="en-IN" sz="2400" b="1"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Safety is a top concern when moving to a new area. If you don’t feel safe in your home , you’re not going to be able to enjoy living there</a:t>
            </a:r>
          </a:p>
          <a:p>
            <a:r>
              <a:rPr lang="en-IN" sz="2400" b="1" u="sng" dirty="0" smtClean="0">
                <a:latin typeface="Times New Roman" pitchFamily="18" charset="0"/>
                <a:cs typeface="Times New Roman" pitchFamily="18" charset="0"/>
              </a:rPr>
              <a:t>Problem</a:t>
            </a:r>
            <a:r>
              <a:rPr lang="en-IN" sz="2400" b="1"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The problem aims to select the safest </a:t>
            </a:r>
            <a:r>
              <a:rPr lang="en-IN" sz="2400" dirty="0" err="1" smtClean="0">
                <a:latin typeface="Times New Roman" pitchFamily="18" charset="0"/>
                <a:cs typeface="Times New Roman" pitchFamily="18" charset="0"/>
              </a:rPr>
              <a:t>bourough</a:t>
            </a:r>
            <a:r>
              <a:rPr lang="en-IN" sz="2400" dirty="0" smtClean="0">
                <a:latin typeface="Times New Roman" pitchFamily="18" charset="0"/>
                <a:cs typeface="Times New Roman" pitchFamily="18" charset="0"/>
              </a:rPr>
              <a:t> in London based on the total crimes , explore the neighbourhoods of that borough to find the 10 most common venues in each neighbourhood and finally cluster the neighbourhoods using k-clustering</a:t>
            </a:r>
          </a:p>
          <a:p>
            <a:r>
              <a:rPr lang="en-IN" sz="2400" b="1" u="sng" dirty="0" smtClean="0">
                <a:latin typeface="Times New Roman" pitchFamily="18" charset="0"/>
                <a:cs typeface="Times New Roman" pitchFamily="18" charset="0"/>
              </a:rPr>
              <a:t>Interest</a:t>
            </a:r>
            <a:r>
              <a:rPr lang="en-IN" sz="2400" b="1"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Expats who are considering to relocate will be interested to identify the safest borough in London and explore its neighbourhoods and common venues around each neighbourhood.</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lnSpcReduction="10000"/>
          </a:bodyPr>
          <a:lstStyle/>
          <a:p>
            <a:pPr>
              <a:buNone/>
            </a:pPr>
            <a:r>
              <a:rPr lang="en-IN" sz="4000" b="1" dirty="0" smtClean="0">
                <a:latin typeface="Times New Roman" pitchFamily="18" charset="0"/>
                <a:cs typeface="Times New Roman" pitchFamily="18" charset="0"/>
              </a:rPr>
              <a:t>      2. </a:t>
            </a:r>
            <a:r>
              <a:rPr lang="en-IN" sz="4000" b="1" u="sng" dirty="0" smtClean="0">
                <a:latin typeface="Times New Roman" pitchFamily="18" charset="0"/>
                <a:cs typeface="Times New Roman" pitchFamily="18" charset="0"/>
              </a:rPr>
              <a:t>Data Acquisition and Cleaning</a:t>
            </a:r>
          </a:p>
          <a:p>
            <a:pPr>
              <a:buNone/>
            </a:pPr>
            <a:endParaRPr lang="en-IN" sz="2400" dirty="0" smtClean="0">
              <a:latin typeface="Times New Roman" pitchFamily="18" charset="0"/>
              <a:cs typeface="Times New Roman" pitchFamily="18" charset="0"/>
            </a:endParaRPr>
          </a:p>
          <a:p>
            <a:pPr>
              <a:buNone/>
            </a:pPr>
            <a:r>
              <a:rPr lang="en-IN" sz="2400" b="1" u="sng" dirty="0" smtClean="0">
                <a:latin typeface="Times New Roman" pitchFamily="18" charset="0"/>
                <a:cs typeface="Times New Roman" pitchFamily="18" charset="0"/>
              </a:rPr>
              <a:t>Data Acquisition </a:t>
            </a:r>
            <a:r>
              <a:rPr lang="en-IN" sz="2400" dirty="0" smtClean="0">
                <a:latin typeface="Times New Roman" pitchFamily="18" charset="0"/>
                <a:cs typeface="Times New Roman" pitchFamily="18" charset="0"/>
              </a:rPr>
              <a:t>: The data acquired for this project is a combination of data from three </a:t>
            </a:r>
            <a:r>
              <a:rPr lang="en-IN" sz="2400" dirty="0" err="1" smtClean="0">
                <a:latin typeface="Times New Roman" pitchFamily="18" charset="0"/>
                <a:cs typeface="Times New Roman" pitchFamily="18" charset="0"/>
              </a:rPr>
              <a:t>scources</a:t>
            </a:r>
            <a:r>
              <a:rPr lang="en-IN" sz="2400" dirty="0" smtClean="0">
                <a:latin typeface="Times New Roman" pitchFamily="18" charset="0"/>
                <a:cs typeface="Times New Roman" pitchFamily="18" charset="0"/>
              </a:rPr>
              <a:t> :-</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first data source of data of the project uses a London crime data that shows the crime per borough in London.</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second source of data is scraped from a </a:t>
            </a:r>
            <a:r>
              <a:rPr lang="en-IN" sz="2400" dirty="0" err="1" smtClean="0">
                <a:latin typeface="Times New Roman" pitchFamily="18" charset="0"/>
                <a:cs typeface="Times New Roman" pitchFamily="18" charset="0"/>
              </a:rPr>
              <a:t>wikipedia</a:t>
            </a:r>
            <a:r>
              <a:rPr lang="en-IN" sz="2400" dirty="0" smtClean="0">
                <a:latin typeface="Times New Roman" pitchFamily="18" charset="0"/>
                <a:cs typeface="Times New Roman" pitchFamily="18" charset="0"/>
              </a:rPr>
              <a:t> page that contains the list of London boroughs. This page contains additional information about their boroughs. </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Third data source is the list of neighbourhoods in the Royal Borough of Kingston upon Thames as found on the </a:t>
            </a:r>
            <a:r>
              <a:rPr lang="en-IN" sz="2400" dirty="0" err="1" smtClean="0">
                <a:latin typeface="Times New Roman" pitchFamily="18" charset="0"/>
                <a:cs typeface="Times New Roman" pitchFamily="18" charset="0"/>
              </a:rPr>
              <a:t>wikipedia</a:t>
            </a:r>
            <a:r>
              <a:rPr lang="en-IN" sz="2400" dirty="0" smtClean="0">
                <a:latin typeface="Times New Roman" pitchFamily="18" charset="0"/>
                <a:cs typeface="Times New Roman" pitchFamily="18" charset="0"/>
              </a:rPr>
              <a:t> page</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fontScale="92500" lnSpcReduction="20000"/>
          </a:bodyPr>
          <a:lstStyle/>
          <a:p>
            <a:pPr>
              <a:buNone/>
            </a:pPr>
            <a:r>
              <a:rPr lang="en-IN" sz="4000" b="1" dirty="0" smtClean="0">
                <a:latin typeface="Times New Roman" pitchFamily="18" charset="0"/>
                <a:cs typeface="Times New Roman" pitchFamily="18" charset="0"/>
              </a:rPr>
              <a:t>        3. </a:t>
            </a:r>
            <a:r>
              <a:rPr lang="en-IN" sz="4000" b="1" u="sng" dirty="0" smtClean="0">
                <a:latin typeface="Times New Roman" pitchFamily="18" charset="0"/>
                <a:cs typeface="Times New Roman" pitchFamily="18" charset="0"/>
              </a:rPr>
              <a:t>METHODOLOGY</a:t>
            </a:r>
          </a:p>
          <a:p>
            <a:pPr>
              <a:buNone/>
            </a:pPr>
            <a:r>
              <a:rPr lang="en-IN" sz="2000" b="1" dirty="0" smtClean="0">
                <a:latin typeface="Times New Roman" pitchFamily="18" charset="0"/>
                <a:cs typeface="Times New Roman" pitchFamily="18" charset="0"/>
              </a:rPr>
              <a:t>Exploratory Data Analysis</a:t>
            </a:r>
          </a:p>
          <a:p>
            <a:pPr>
              <a:buNone/>
            </a:pPr>
            <a:r>
              <a:rPr lang="en-IN" sz="20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a:t>
            </a:r>
            <a:r>
              <a:rPr lang="en-IN" sz="2200" b="1" i="1" u="sng" dirty="0" smtClean="0">
                <a:latin typeface="Times New Roman" pitchFamily="18" charset="0"/>
                <a:cs typeface="Times New Roman" pitchFamily="18" charset="0"/>
              </a:rPr>
              <a:t>Statistical Summary Of Crimes</a:t>
            </a:r>
            <a:endParaRPr lang="en-IN" sz="2000" b="1" i="1" u="sng"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US" sz="2000" i="1" dirty="0" smtClean="0">
              <a:latin typeface="Times New Roman" pitchFamily="18" charset="0"/>
              <a:cs typeface="Times New Roman" pitchFamily="18" charset="0"/>
            </a:endParaRPr>
          </a:p>
          <a:p>
            <a:endParaRPr lang="en-US" sz="2000" i="1"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                   </a:t>
            </a: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   Statistical </a:t>
            </a:r>
            <a:r>
              <a:rPr lang="en-US" sz="2000" i="1" dirty="0" smtClean="0">
                <a:latin typeface="Times New Roman" pitchFamily="18" charset="0"/>
                <a:cs typeface="Times New Roman" pitchFamily="18" charset="0"/>
              </a:rPr>
              <a:t>description of the London crimes</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count for each of the major categories of crime returns the value 33 which is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number of London boroughs. ‘Theft and Handling’ is the highest reported crime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during </a:t>
            </a:r>
            <a:r>
              <a:rPr lang="en-US" sz="2000" dirty="0" smtClean="0">
                <a:latin typeface="Times New Roman" pitchFamily="18" charset="0"/>
                <a:cs typeface="Times New Roman" pitchFamily="18" charset="0"/>
              </a:rPr>
              <a:t>the year 2016 followed by ‘Violence against the person’, ‘Criminal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damage</a:t>
            </a:r>
            <a:r>
              <a:rPr lang="en-US" sz="2000" dirty="0" smtClean="0">
                <a:latin typeface="Times New Roman" pitchFamily="18" charset="0"/>
                <a:cs typeface="Times New Roman" pitchFamily="18" charset="0"/>
              </a:rPr>
              <a:t>’. The lowest recorded crimes are ’Drugs’, ‘Robbery’ and ‘Other </a:t>
            </a:r>
            <a:r>
              <a:rPr lang="en-US" sz="2000" dirty="0" err="1" smtClean="0">
                <a:latin typeface="Times New Roman" pitchFamily="18" charset="0"/>
                <a:cs typeface="Times New Roman" pitchFamily="18" charset="0"/>
              </a:rPr>
              <a:t>Notifiable</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offenses</a:t>
            </a:r>
            <a:r>
              <a:rPr lang="en-US" sz="20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image6.jpeg"/>
          <p:cNvPicPr/>
          <p:nvPr/>
        </p:nvPicPr>
        <p:blipFill>
          <a:blip r:embed="rId2" cstate="print"/>
          <a:stretch>
            <a:fillRect/>
          </a:stretch>
        </p:blipFill>
        <p:spPr>
          <a:xfrm>
            <a:off x="304800" y="1447800"/>
            <a:ext cx="8382000" cy="243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a:ln>
            <a:solidFill>
              <a:schemeClr val="tx1"/>
            </a:solidFill>
          </a:ln>
        </p:spPr>
        <p:txBody>
          <a:bodyPr>
            <a:normAutofit/>
          </a:bodyPr>
          <a:lstStyle/>
          <a:p>
            <a:pPr lvl="2">
              <a:buNone/>
            </a:pPr>
            <a:r>
              <a:rPr lang="en-US" sz="2800"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Boroughs </a:t>
            </a:r>
            <a:r>
              <a:rPr lang="en-US" b="1" u="sng" dirty="0" smtClean="0">
                <a:latin typeface="Times New Roman" pitchFamily="18" charset="0"/>
                <a:cs typeface="Times New Roman" pitchFamily="18" charset="0"/>
              </a:rPr>
              <a:t>with the highest crime rates</a:t>
            </a:r>
            <a:endParaRPr lang="en-US" sz="2800" b="1" u="sng"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Comparing five boroughs with the highest crime rate during the year 2016 it is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evident </a:t>
            </a:r>
            <a:r>
              <a:rPr lang="en-US" sz="2000" dirty="0" smtClean="0">
                <a:latin typeface="Times New Roman" pitchFamily="18" charset="0"/>
                <a:cs typeface="Times New Roman" pitchFamily="18" charset="0"/>
              </a:rPr>
              <a:t>that Westminster has the highest crimes recorded followed by </a:t>
            </a:r>
            <a:r>
              <a:rPr lang="en-US" sz="2000" dirty="0" err="1" smtClean="0">
                <a:latin typeface="Times New Roman" pitchFamily="18" charset="0"/>
                <a:cs typeface="Times New Roman" pitchFamily="18" charset="0"/>
              </a:rPr>
              <a:t>Lambeth</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Southwark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Newham</a:t>
            </a:r>
            <a:r>
              <a:rPr lang="en-US" sz="20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Tower Hamlets. Westminster has a significantly higher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crime </a:t>
            </a:r>
            <a:r>
              <a:rPr lang="en-US" sz="2000" dirty="0" smtClean="0">
                <a:latin typeface="Times New Roman" pitchFamily="18" charset="0"/>
                <a:cs typeface="Times New Roman" pitchFamily="18" charset="0"/>
              </a:rPr>
              <a:t>rate than the other 4 </a:t>
            </a:r>
            <a:r>
              <a:rPr lang="en-US" sz="2000" dirty="0" smtClean="0">
                <a:latin typeface="Times New Roman" pitchFamily="18" charset="0"/>
                <a:cs typeface="Times New Roman" pitchFamily="18" charset="0"/>
              </a:rPr>
              <a:t>boroughs</a:t>
            </a:r>
            <a:endParaRPr lang="en-US" sz="2000"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r>
              <a:rPr lang="en-US" sz="2000" i="1" dirty="0" smtClean="0">
                <a:latin typeface="Times New Roman" pitchFamily="18" charset="0"/>
                <a:cs typeface="Times New Roman" pitchFamily="18" charset="0"/>
              </a:rPr>
              <a:t>                               Boroughs </a:t>
            </a:r>
            <a:r>
              <a:rPr lang="en-US" sz="2000" i="1" dirty="0" smtClean="0">
                <a:latin typeface="Times New Roman" pitchFamily="18" charset="0"/>
                <a:cs typeface="Times New Roman" pitchFamily="18" charset="0"/>
              </a:rPr>
              <a:t>with the highest crime rates</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7.jpeg"/>
          <p:cNvPicPr/>
          <p:nvPr/>
        </p:nvPicPr>
        <p:blipFill>
          <a:blip r:embed="rId2" cstate="print"/>
          <a:stretch>
            <a:fillRect/>
          </a:stretch>
        </p:blipFill>
        <p:spPr>
          <a:xfrm>
            <a:off x="1676400" y="2362200"/>
            <a:ext cx="55626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fontScale="92500" lnSpcReduction="10000"/>
          </a:bodyPr>
          <a:lstStyle/>
          <a:p>
            <a:pPr lvl="2">
              <a:buNone/>
            </a:pPr>
            <a:r>
              <a:rPr lang="en-US" sz="2000" b="1" dirty="0" smtClean="0">
                <a:latin typeface="Times New Roman" pitchFamily="18" charset="0"/>
                <a:cs typeface="Times New Roman" pitchFamily="18" charset="0"/>
              </a:rPr>
              <a:t>      </a:t>
            </a:r>
            <a:r>
              <a:rPr lang="en-US" sz="3000" b="1" u="sng" dirty="0" smtClean="0">
                <a:latin typeface="Times New Roman" pitchFamily="18" charset="0"/>
                <a:cs typeface="Times New Roman" pitchFamily="18" charset="0"/>
              </a:rPr>
              <a:t>Boroughs </a:t>
            </a:r>
            <a:r>
              <a:rPr lang="en-US" sz="3000" b="1" u="sng" dirty="0" smtClean="0">
                <a:latin typeface="Times New Roman" pitchFamily="18" charset="0"/>
                <a:cs typeface="Times New Roman" pitchFamily="18" charset="0"/>
              </a:rPr>
              <a:t>with the lowest crime rates</a:t>
            </a:r>
            <a:endParaRPr lang="en-US" sz="2000" b="1" u="sng"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Comparing five boroughs with the lowest crime rate during the year 2016, City of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London </a:t>
            </a:r>
            <a:r>
              <a:rPr lang="en-US" sz="2000" dirty="0" smtClean="0">
                <a:latin typeface="Times New Roman" pitchFamily="18" charset="0"/>
                <a:cs typeface="Times New Roman" pitchFamily="18" charset="0"/>
              </a:rPr>
              <a:t>has the lowest recorded crimes followed by Kingston upon Thames, Sutton,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Richmond </a:t>
            </a:r>
            <a:r>
              <a:rPr lang="en-US" sz="2000" dirty="0" smtClean="0">
                <a:latin typeface="Times New Roman" pitchFamily="18" charset="0"/>
                <a:cs typeface="Times New Roman" pitchFamily="18" charset="0"/>
              </a:rPr>
              <a:t>upon Thames and </a:t>
            </a:r>
            <a:r>
              <a:rPr lang="en-US" sz="2000" dirty="0" smtClean="0">
                <a:latin typeface="Times New Roman" pitchFamily="18" charset="0"/>
                <a:cs typeface="Times New Roman" pitchFamily="18" charset="0"/>
              </a:rPr>
              <a:t>Merton</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City of London has a significantly lower crime rate because it </a:t>
            </a:r>
            <a:r>
              <a:rPr lang="en-US" sz="2000" dirty="0" smtClean="0">
                <a:latin typeface="Times New Roman" pitchFamily="18" charset="0"/>
                <a:cs typeface="Times New Roman" pitchFamily="18" charset="0"/>
              </a:rPr>
              <a:t>is </a:t>
            </a:r>
            <a:r>
              <a:rPr lang="en-US" sz="2000" dirty="0" smtClean="0">
                <a:latin typeface="Times New Roman" pitchFamily="18" charset="0"/>
                <a:cs typeface="Times New Roman" pitchFamily="18" charset="0"/>
              </a:rPr>
              <a:t>the 33rd principal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division </a:t>
            </a:r>
            <a:r>
              <a:rPr lang="en-US" sz="2000" dirty="0" smtClean="0">
                <a:latin typeface="Times New Roman" pitchFamily="18" charset="0"/>
                <a:cs typeface="Times New Roman" pitchFamily="18" charset="0"/>
              </a:rPr>
              <a:t>of Greater London but it is not a London borough. It has an area of 1.12 square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miles </a:t>
            </a:r>
            <a:r>
              <a:rPr lang="en-US" sz="2000" dirty="0" smtClean="0">
                <a:latin typeface="Times New Roman" pitchFamily="18" charset="0"/>
                <a:cs typeface="Times New Roman" pitchFamily="18" charset="0"/>
              </a:rPr>
              <a:t>and a population of 7000 as of 2013 which suggests that it is a small </a:t>
            </a:r>
            <a:r>
              <a:rPr lang="en-US" sz="2000" dirty="0" smtClean="0">
                <a:latin typeface="Times New Roman" pitchFamily="18" charset="0"/>
                <a:cs typeface="Times New Roman" pitchFamily="18" charset="0"/>
              </a:rPr>
              <a:t>area.</a:t>
            </a:r>
          </a:p>
          <a:p>
            <a:r>
              <a:rPr lang="en-US" sz="2000" dirty="0" smtClean="0">
                <a:latin typeface="Times New Roman" pitchFamily="18" charset="0"/>
                <a:cs typeface="Times New Roman" pitchFamily="18" charset="0"/>
              </a:rPr>
              <a:t>Hence,  we </a:t>
            </a:r>
            <a:r>
              <a:rPr lang="en-US" sz="2000" dirty="0" smtClean="0">
                <a:latin typeface="Times New Roman" pitchFamily="18" charset="0"/>
                <a:cs typeface="Times New Roman" pitchFamily="18" charset="0"/>
              </a:rPr>
              <a:t>will consider the next borough with the lowest crime rate as the </a:t>
            </a:r>
            <a:r>
              <a:rPr lang="en-US" sz="2000" dirty="0" smtClean="0">
                <a:latin typeface="Times New Roman" pitchFamily="18" charset="0"/>
                <a:cs typeface="Times New Roman" pitchFamily="18" charset="0"/>
              </a:rPr>
              <a:t>safest</a:t>
            </a:r>
          </a:p>
          <a:p>
            <a:pPr>
              <a:buNone/>
            </a:pPr>
            <a:r>
              <a:rPr lang="en-US" sz="2000" dirty="0" smtClean="0">
                <a:latin typeface="Times New Roman" pitchFamily="18" charset="0"/>
                <a:cs typeface="Times New Roman" pitchFamily="18" charset="0"/>
              </a:rPr>
              <a:t>borough </a:t>
            </a:r>
            <a:r>
              <a:rPr lang="en-US" sz="2000" dirty="0" smtClean="0">
                <a:latin typeface="Times New Roman" pitchFamily="18" charset="0"/>
                <a:cs typeface="Times New Roman" pitchFamily="18" charset="0"/>
              </a:rPr>
              <a:t>in London which is Kingston upon Thames.</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8.jpeg"/>
          <p:cNvPicPr/>
          <p:nvPr/>
        </p:nvPicPr>
        <p:blipFill>
          <a:blip r:embed="rId2" cstate="print"/>
          <a:stretch>
            <a:fillRect/>
          </a:stretch>
        </p:blipFill>
        <p:spPr>
          <a:xfrm>
            <a:off x="1447800" y="1600200"/>
            <a:ext cx="571500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a:ln>
            <a:solidFill>
              <a:schemeClr val="tx1"/>
            </a:solidFill>
          </a:ln>
        </p:spPr>
        <p:txBody>
          <a:bodyPr>
            <a:normAutofit/>
          </a:bodyPr>
          <a:lstStyle/>
          <a:p>
            <a:pPr lvl="2">
              <a:buNone/>
            </a:pPr>
            <a:r>
              <a:rPr lang="en-US" sz="2800" b="1" u="sng" dirty="0" smtClean="0">
                <a:latin typeface="Times New Roman" pitchFamily="18" charset="0"/>
                <a:cs typeface="Times New Roman" pitchFamily="18" charset="0"/>
              </a:rPr>
              <a:t>Neighborhoods in Kingston upon Thames</a:t>
            </a:r>
          </a:p>
          <a:p>
            <a:pPr>
              <a:buNone/>
            </a:pPr>
            <a:r>
              <a:rPr lang="en-US" sz="2000" dirty="0" smtClean="0">
                <a:latin typeface="Times New Roman" pitchFamily="18" charset="0"/>
                <a:cs typeface="Times New Roman" pitchFamily="18" charset="0"/>
              </a:rPr>
              <a:t>There are 15 neighborhoods in the royal borough of Kingston upon Thames, they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are </a:t>
            </a:r>
            <a:r>
              <a:rPr lang="en-US" sz="2000" dirty="0" err="1" smtClean="0">
                <a:latin typeface="Times New Roman" pitchFamily="18" charset="0"/>
                <a:cs typeface="Times New Roman" pitchFamily="18" charset="0"/>
              </a:rPr>
              <a:t>visualised</a:t>
            </a:r>
            <a:r>
              <a:rPr lang="en-US" sz="2000" dirty="0" smtClean="0">
                <a:latin typeface="Times New Roman" pitchFamily="18" charset="0"/>
                <a:cs typeface="Times New Roman" pitchFamily="18" charset="0"/>
              </a:rPr>
              <a:t> on a map using folium on </a:t>
            </a:r>
            <a:r>
              <a:rPr lang="en-US" sz="2000" dirty="0" smtClean="0">
                <a:latin typeface="Times New Roman" pitchFamily="18" charset="0"/>
                <a:cs typeface="Times New Roman" pitchFamily="18" charset="0"/>
              </a:rPr>
              <a:t>python.</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image10.jpeg"/>
          <p:cNvPicPr/>
          <p:nvPr/>
        </p:nvPicPr>
        <p:blipFill>
          <a:blip r:embed="rId2" cstate="print"/>
          <a:stretch>
            <a:fillRect/>
          </a:stretch>
        </p:blipFill>
        <p:spPr>
          <a:xfrm>
            <a:off x="762000" y="1524000"/>
            <a:ext cx="769620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a:ln>
            <a:solidFill>
              <a:schemeClr val="tx1"/>
            </a:solidFill>
          </a:ln>
        </p:spPr>
        <p:txBody>
          <a:bodyPr>
            <a:normAutofit/>
          </a:bodyPr>
          <a:lstStyle/>
          <a:p>
            <a:pPr lvl="1"/>
            <a:r>
              <a:rPr lang="en-US" sz="1600" b="1" u="sng" dirty="0" err="1" smtClean="0">
                <a:latin typeface="Times New Roman" pitchFamily="18" charset="0"/>
                <a:cs typeface="Times New Roman" pitchFamily="18" charset="0"/>
              </a:rPr>
              <a:t>Modelling</a:t>
            </a:r>
            <a:endParaRPr lang="en-US" sz="1600" b="1" u="sng"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Using the final dataset containing the neighborhoods in Kingston upon Thames along with the latitude and longitude, we can find all the venues within a 500 meter radius of each neighborhood by connecting to the Foursquare API. This returns a </a:t>
            </a:r>
            <a:r>
              <a:rPr lang="en-US" sz="1500" dirty="0" err="1" smtClean="0">
                <a:latin typeface="Times New Roman" pitchFamily="18" charset="0"/>
                <a:cs typeface="Times New Roman" pitchFamily="18" charset="0"/>
              </a:rPr>
              <a:t>json</a:t>
            </a:r>
            <a:r>
              <a:rPr lang="en-US" sz="1500" dirty="0" smtClean="0">
                <a:latin typeface="Times New Roman" pitchFamily="18" charset="0"/>
                <a:cs typeface="Times New Roman" pitchFamily="18" charset="0"/>
              </a:rPr>
              <a:t> file containing all the venues in each neighborhood which is converted to a pandas </a:t>
            </a:r>
            <a:r>
              <a:rPr lang="en-US" sz="1500" dirty="0" err="1" smtClean="0">
                <a:latin typeface="Times New Roman" pitchFamily="18" charset="0"/>
                <a:cs typeface="Times New Roman" pitchFamily="18" charset="0"/>
              </a:rPr>
              <a:t>dataframe</a:t>
            </a:r>
            <a:r>
              <a:rPr lang="en-US" sz="1500" dirty="0" smtClean="0">
                <a:latin typeface="Times New Roman" pitchFamily="18" charset="0"/>
                <a:cs typeface="Times New Roman" pitchFamily="18" charset="0"/>
              </a:rPr>
              <a:t>. This data frame contains all the venues along with their coordinates and </a:t>
            </a:r>
            <a:r>
              <a:rPr lang="en-US" sz="1500" dirty="0" smtClean="0">
                <a:latin typeface="Times New Roman" pitchFamily="18" charset="0"/>
                <a:cs typeface="Times New Roman" pitchFamily="18" charset="0"/>
              </a:rPr>
              <a:t>category</a:t>
            </a:r>
            <a:endParaRPr lang="en-US" sz="1500" dirty="0" smtClean="0">
              <a:latin typeface="Times New Roman" pitchFamily="18" charset="0"/>
              <a:cs typeface="Times New Roman" pitchFamily="18" charset="0"/>
            </a:endParaRPr>
          </a:p>
          <a:p>
            <a:pPr>
              <a:buNone/>
            </a:pPr>
            <a:r>
              <a:rPr lang="en-US" sz="1500" dirty="0" smtClean="0">
                <a:latin typeface="Times New Roman" pitchFamily="18" charset="0"/>
                <a:cs typeface="Times New Roman" pitchFamily="18" charset="0"/>
              </a:rPr>
              <a:t/>
            </a:r>
            <a:br>
              <a:rPr lang="en-US" sz="1500" dirty="0" smtClean="0">
                <a:latin typeface="Times New Roman" pitchFamily="18" charset="0"/>
                <a:cs typeface="Times New Roman" pitchFamily="18" charset="0"/>
              </a:rPr>
            </a:br>
            <a:endParaRPr lang="en-US" sz="1500" dirty="0" smtClean="0">
              <a:latin typeface="Times New Roman" pitchFamily="18" charset="0"/>
              <a:cs typeface="Times New Roman" pitchFamily="18" charset="0"/>
            </a:endParaRPr>
          </a:p>
          <a:p>
            <a:endParaRPr lang="en-US" sz="1500" i="1" dirty="0" smtClean="0">
              <a:latin typeface="Times New Roman" pitchFamily="18" charset="0"/>
              <a:cs typeface="Times New Roman" pitchFamily="18" charset="0"/>
            </a:endParaRPr>
          </a:p>
          <a:p>
            <a:endParaRPr lang="en-US" sz="1500" i="1" dirty="0" smtClean="0">
              <a:latin typeface="Times New Roman" pitchFamily="18" charset="0"/>
              <a:cs typeface="Times New Roman" pitchFamily="18" charset="0"/>
            </a:endParaRPr>
          </a:p>
          <a:p>
            <a:endParaRPr lang="en-US" sz="1500" i="1" dirty="0" smtClean="0">
              <a:latin typeface="Times New Roman" pitchFamily="18" charset="0"/>
              <a:cs typeface="Times New Roman" pitchFamily="18" charset="0"/>
            </a:endParaRPr>
          </a:p>
          <a:p>
            <a:pPr>
              <a:buNone/>
            </a:pPr>
            <a:endParaRPr lang="en-US" sz="1500" i="1" dirty="0" smtClean="0">
              <a:latin typeface="Times New Roman" pitchFamily="18" charset="0"/>
              <a:cs typeface="Times New Roman" pitchFamily="18" charset="0"/>
            </a:endParaRPr>
          </a:p>
          <a:p>
            <a:pPr>
              <a:buNone/>
            </a:pPr>
            <a:r>
              <a:rPr lang="en-US" sz="1500" i="1" dirty="0" smtClean="0">
                <a:latin typeface="Times New Roman" pitchFamily="18" charset="0"/>
                <a:cs typeface="Times New Roman" pitchFamily="18" charset="0"/>
              </a:rPr>
              <a:t>            </a:t>
            </a:r>
          </a:p>
          <a:p>
            <a:pPr>
              <a:buNone/>
            </a:pPr>
            <a:r>
              <a:rPr lang="en-US" sz="1500" i="1" dirty="0" smtClean="0">
                <a:latin typeface="Times New Roman" pitchFamily="18" charset="0"/>
                <a:cs typeface="Times New Roman" pitchFamily="18" charset="0"/>
              </a:rPr>
              <a:t>                                               Venue </a:t>
            </a:r>
            <a:r>
              <a:rPr lang="en-US" sz="1500" i="1" dirty="0" smtClean="0">
                <a:latin typeface="Times New Roman" pitchFamily="18" charset="0"/>
                <a:cs typeface="Times New Roman" pitchFamily="18" charset="0"/>
              </a:rPr>
              <a:t>details of each Neighborhood</a:t>
            </a:r>
            <a:endParaRPr lang="en-US" sz="1500" dirty="0" smtClean="0">
              <a:latin typeface="Times New Roman" pitchFamily="18" charset="0"/>
              <a:cs typeface="Times New Roman" pitchFamily="18" charset="0"/>
            </a:endParaRPr>
          </a:p>
          <a:p>
            <a:r>
              <a:rPr lang="en-US" sz="1500" i="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One </a:t>
            </a:r>
            <a:r>
              <a:rPr lang="en-US" sz="1500" dirty="0" smtClean="0">
                <a:latin typeface="Times New Roman" pitchFamily="18" charset="0"/>
                <a:cs typeface="Times New Roman" pitchFamily="18" charset="0"/>
              </a:rPr>
              <a:t>hot encoding is done on the venues data. (One hot encoding is a process by which categorical variables are converted into a form that could be provided to ML algorithms to do a better job in prediction). The Venues data is then grouped by the Neighborhood and the mean of the venues are calculated, finally the 10 common venues are calculated for each of the neighborhoods.</a:t>
            </a:r>
          </a:p>
          <a:p>
            <a:r>
              <a:rPr lang="en-US" sz="1500" dirty="0" smtClean="0">
                <a:latin typeface="Times New Roman" pitchFamily="18" charset="0"/>
                <a:cs typeface="Times New Roman" pitchFamily="18" charset="0"/>
              </a:rPr>
              <a:t> </a:t>
            </a:r>
          </a:p>
          <a:p>
            <a:r>
              <a:rPr lang="en-US" sz="1500" dirty="0" smtClean="0">
                <a:latin typeface="Times New Roman" pitchFamily="18" charset="0"/>
                <a:cs typeface="Times New Roman" pitchFamily="18" charset="0"/>
              </a:rPr>
              <a:t>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a:t>
            </a:r>
          </a:p>
          <a:p>
            <a:r>
              <a:rPr lang="en-US" sz="1500" dirty="0" smtClean="0">
                <a:latin typeface="Times New Roman" pitchFamily="18" charset="0"/>
                <a:cs typeface="Times New Roman" pitchFamily="18" charset="0"/>
              </a:rPr>
              <a:t/>
            </a:r>
            <a:br>
              <a:rPr lang="en-US" sz="1500" dirty="0" smtClean="0">
                <a:latin typeface="Times New Roman" pitchFamily="18" charset="0"/>
                <a:cs typeface="Times New Roman" pitchFamily="18" charset="0"/>
              </a:rPr>
            </a:br>
            <a:r>
              <a:rPr lang="en-US" sz="1500" dirty="0" smtClean="0">
                <a:latin typeface="Times New Roman" pitchFamily="18" charset="0"/>
                <a:cs typeface="Times New Roman" pitchFamily="18" charset="0"/>
              </a:rPr>
              <a:t>conduct a K- means clustering is to cluster neighborhoods with similar venues together so that people can shortlist the area of their interests based on the venues/amenities around each neighborhood.</a:t>
            </a:r>
          </a:p>
          <a:p>
            <a:endParaRPr lang="en-US" sz="1500" dirty="0">
              <a:latin typeface="Times New Roman" pitchFamily="18" charset="0"/>
              <a:cs typeface="Times New Roman" pitchFamily="18" charset="0"/>
            </a:endParaRPr>
          </a:p>
        </p:txBody>
      </p:sp>
      <p:pic>
        <p:nvPicPr>
          <p:cNvPr id="7" name="image11.jpeg"/>
          <p:cNvPicPr/>
          <p:nvPr/>
        </p:nvPicPr>
        <p:blipFill>
          <a:blip r:embed="rId2" cstate="print"/>
          <a:stretch>
            <a:fillRect/>
          </a:stretch>
        </p:blipFill>
        <p:spPr>
          <a:xfrm>
            <a:off x="685800" y="1600200"/>
            <a:ext cx="7772400" cy="1752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a:ln>
            <a:solidFill>
              <a:schemeClr val="tx1"/>
            </a:solidFill>
          </a:ln>
        </p:spPr>
        <p:txBody>
          <a:bodyPr>
            <a:normAutofit fontScale="92500" lnSpcReduction="10000"/>
          </a:bodyPr>
          <a:lstStyle/>
          <a:p>
            <a:pPr lvl="0">
              <a:buNone/>
            </a:pPr>
            <a:r>
              <a:rPr lang="en-US" sz="2800"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4. Results</a:t>
            </a:r>
            <a:endParaRPr lang="en-US" sz="2800" b="1" u="sng"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After running the K-means clustering we can access each cluster created to see which neighborhoods were assigned to each of the five clusters. Looking into the neighborhoods in the first cluster </a:t>
            </a:r>
            <a:endParaRPr lang="en-US"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Each </a:t>
            </a:r>
            <a:r>
              <a:rPr lang="en-US" sz="2000" dirty="0" smtClean="0">
                <a:latin typeface="Times New Roman" pitchFamily="18" charset="0"/>
                <a:cs typeface="Times New Roman" pitchFamily="18" charset="0"/>
              </a:rPr>
              <a:t>cluster is color coded for the ease of presentation, we can see that majority of the neighborhood falls in the red cluster which is the first cluster. Three neighborhoods have their own cluster (Blue, Purple and Yellow), these are clusters two three and five. The green cluster consists of two neighborhoods which is the 4th cluster.</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4" name="image17.jpeg"/>
          <p:cNvPicPr/>
          <p:nvPr/>
        </p:nvPicPr>
        <p:blipFill>
          <a:blip r:embed="rId2" cstate="print"/>
          <a:stretch>
            <a:fillRect/>
          </a:stretch>
        </p:blipFill>
        <p:spPr>
          <a:xfrm>
            <a:off x="685800" y="1676400"/>
            <a:ext cx="7315200" cy="3505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1164</Words>
  <Application>Microsoft Office PowerPoint</Application>
  <PresentationFormat>On-screen Show (4:3)</PresentationFormat>
  <Paragraphs>181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Sonalika</dc:creator>
  <cp:lastModifiedBy>Sonalika</cp:lastModifiedBy>
  <cp:revision>14</cp:revision>
  <dcterms:created xsi:type="dcterms:W3CDTF">2006-08-16T00:00:00Z</dcterms:created>
  <dcterms:modified xsi:type="dcterms:W3CDTF">2020-08-26T08:36:09Z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573200</vt:lpwstr>
  </property>
  <property fmtid="{D5CDD505-2E9C-101B-9397-08002B2CF9AE}" name="NXPowerLiteSettings" pid="3">
    <vt:lpwstr>C7000400038000</vt:lpwstr>
  </property>
  <property fmtid="{D5CDD505-2E9C-101B-9397-08002B2CF9AE}" name="NXPowerLiteVersion" pid="4">
    <vt:lpwstr>S9.0.1</vt:lpwstr>
  </property>
</Properties>
</file>