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Maven Pro" panose="020B0604020202020204" charset="0"/>
      <p:regular r:id="rId17"/>
      <p:bold r:id="rId18"/>
    </p:embeddedFont>
    <p:embeddedFont>
      <p:font typeface="Nunito"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2E42D0-0B66-4856-A240-F4A1BCF651BC}">
  <a:tblStyle styleId="{672E42D0-0B66-4856-A240-F4A1BCF651B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501259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7264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a7031a3376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a7031a3376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7069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a756bed26a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a756bed26a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9710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a756c21e3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a756c21e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9127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a756bed26a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a756bed26a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8272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a756c21e3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a756c21e3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0679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a7031a3376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a7031a337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3505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a7031a337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a7031a337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6510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a7031a3376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a7031a337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401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a11551a1a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a11551a1a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7355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a11340054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a11340054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265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a11551a1a2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a11551a1a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0107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a11551a1a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a11551a1a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2838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a7031a337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a7031a337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9081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311700" y="744575"/>
            <a:ext cx="8520600" cy="164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a:latin typeface="Times New Roman"/>
                <a:ea typeface="Times New Roman"/>
                <a:cs typeface="Times New Roman"/>
                <a:sym typeface="Times New Roman"/>
              </a:rPr>
              <a:t>Handwritten English Word Recognition</a:t>
            </a:r>
            <a:endParaRPr sz="7200"/>
          </a:p>
        </p:txBody>
      </p:sp>
      <p:sp>
        <p:nvSpPr>
          <p:cNvPr id="278" name="Google Shape;278;p13"/>
          <p:cNvSpPr txBox="1">
            <a:spLocks noGrp="1"/>
          </p:cNvSpPr>
          <p:nvPr>
            <p:ph type="subTitle" idx="1"/>
          </p:nvPr>
        </p:nvSpPr>
        <p:spPr>
          <a:xfrm>
            <a:off x="443625" y="2781375"/>
            <a:ext cx="8520600" cy="79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a:p>
          <a:p>
            <a:pPr marL="0" lvl="0" indent="0" algn="r" rtl="0">
              <a:spcBef>
                <a:spcPts val="0"/>
              </a:spcBef>
              <a:spcAft>
                <a:spcPts val="0"/>
              </a:spcAft>
              <a:buNone/>
            </a:pPr>
            <a:endParaRPr/>
          </a:p>
        </p:txBody>
      </p:sp>
      <p:sp>
        <p:nvSpPr>
          <p:cNvPr id="279" name="Google Shape;279;p13"/>
          <p:cNvSpPr txBox="1"/>
          <p:nvPr/>
        </p:nvSpPr>
        <p:spPr>
          <a:xfrm>
            <a:off x="443625" y="2631650"/>
            <a:ext cx="4260000" cy="177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dirty="0" smtClean="0">
                <a:latin typeface="Times New Roman"/>
                <a:ea typeface="Times New Roman"/>
                <a:cs typeface="Times New Roman"/>
                <a:sym typeface="Times New Roman"/>
              </a:rPr>
              <a:t>Group ID: AY20BECSP70514</a:t>
            </a:r>
            <a:endParaRPr lang="en" sz="1700" dirty="0" smtClean="0">
              <a:latin typeface="Times New Roman"/>
              <a:ea typeface="Times New Roman"/>
              <a:cs typeface="Times New Roman"/>
              <a:sym typeface="Times New Roman"/>
            </a:endParaRPr>
          </a:p>
          <a:p>
            <a:pPr marL="0" lvl="0" indent="0" algn="l" rtl="0">
              <a:spcBef>
                <a:spcPts val="0"/>
              </a:spcBef>
              <a:spcAft>
                <a:spcPts val="0"/>
              </a:spcAft>
              <a:buNone/>
            </a:pPr>
            <a:r>
              <a:rPr lang="en" sz="1700" dirty="0" smtClean="0">
                <a:latin typeface="Times New Roman"/>
                <a:ea typeface="Times New Roman"/>
                <a:cs typeface="Times New Roman"/>
                <a:sym typeface="Times New Roman"/>
              </a:rPr>
              <a:t>Roll </a:t>
            </a:r>
            <a:r>
              <a:rPr lang="en" sz="1700" dirty="0">
                <a:latin typeface="Times New Roman"/>
                <a:ea typeface="Times New Roman"/>
                <a:cs typeface="Times New Roman"/>
                <a:sym typeface="Times New Roman"/>
              </a:rPr>
              <a:t>No.	Name</a:t>
            </a:r>
            <a:endParaRPr sz="1700" dirty="0">
              <a:latin typeface="Times New Roman"/>
              <a:ea typeface="Times New Roman"/>
              <a:cs typeface="Times New Roman"/>
              <a:sym typeface="Times New Roman"/>
            </a:endParaRPr>
          </a:p>
          <a:p>
            <a:pPr marL="0" lvl="0" indent="0" algn="l" rtl="0">
              <a:spcBef>
                <a:spcPts val="0"/>
              </a:spcBef>
              <a:spcAft>
                <a:spcPts val="0"/>
              </a:spcAft>
              <a:buNone/>
            </a:pPr>
            <a:r>
              <a:rPr lang="en" sz="1700" dirty="0" smtClean="0">
                <a:latin typeface="Times New Roman"/>
                <a:ea typeface="Times New Roman"/>
                <a:cs typeface="Times New Roman"/>
                <a:sym typeface="Times New Roman"/>
              </a:rPr>
              <a:t>42</a:t>
            </a:r>
            <a:r>
              <a:rPr lang="en" sz="1700" dirty="0">
                <a:latin typeface="Times New Roman"/>
                <a:ea typeface="Times New Roman"/>
                <a:cs typeface="Times New Roman"/>
                <a:sym typeface="Times New Roman"/>
              </a:rPr>
              <a:t>	</a:t>
            </a:r>
            <a:r>
              <a:rPr lang="en" sz="1700" dirty="0" smtClean="0">
                <a:latin typeface="Times New Roman"/>
                <a:ea typeface="Times New Roman"/>
                <a:cs typeface="Times New Roman"/>
                <a:sym typeface="Times New Roman"/>
              </a:rPr>
              <a:t>Vishakha </a:t>
            </a:r>
            <a:r>
              <a:rPr lang="en" sz="1700" dirty="0">
                <a:latin typeface="Times New Roman"/>
                <a:ea typeface="Times New Roman"/>
                <a:cs typeface="Times New Roman"/>
                <a:sym typeface="Times New Roman"/>
              </a:rPr>
              <a:t>Satpute</a:t>
            </a:r>
            <a:endParaRPr sz="1700" dirty="0">
              <a:latin typeface="Times New Roman"/>
              <a:ea typeface="Times New Roman"/>
              <a:cs typeface="Times New Roman"/>
              <a:sym typeface="Times New Roman"/>
            </a:endParaRPr>
          </a:p>
          <a:p>
            <a:pPr marL="0" lvl="0" indent="0" algn="l" rtl="0">
              <a:spcBef>
                <a:spcPts val="0"/>
              </a:spcBef>
              <a:spcAft>
                <a:spcPts val="0"/>
              </a:spcAft>
              <a:buNone/>
            </a:pPr>
            <a:r>
              <a:rPr lang="en" sz="1700" dirty="0">
                <a:latin typeface="Times New Roman"/>
                <a:ea typeface="Times New Roman"/>
                <a:cs typeface="Times New Roman"/>
                <a:sym typeface="Times New Roman"/>
              </a:rPr>
              <a:t>09	</a:t>
            </a:r>
            <a:r>
              <a:rPr lang="en" sz="1700" dirty="0" smtClean="0">
                <a:latin typeface="Times New Roman"/>
                <a:ea typeface="Times New Roman"/>
                <a:cs typeface="Times New Roman"/>
                <a:sym typeface="Times New Roman"/>
              </a:rPr>
              <a:t>Nikita </a:t>
            </a:r>
            <a:r>
              <a:rPr lang="en" sz="1700" dirty="0">
                <a:latin typeface="Times New Roman"/>
                <a:ea typeface="Times New Roman"/>
                <a:cs typeface="Times New Roman"/>
                <a:sym typeface="Times New Roman"/>
              </a:rPr>
              <a:t>Dane</a:t>
            </a:r>
            <a:endParaRPr sz="1700" dirty="0">
              <a:latin typeface="Times New Roman"/>
              <a:ea typeface="Times New Roman"/>
              <a:cs typeface="Times New Roman"/>
              <a:sym typeface="Times New Roman"/>
            </a:endParaRPr>
          </a:p>
          <a:p>
            <a:pPr marL="0" lvl="0" indent="0" algn="l" rtl="0">
              <a:spcBef>
                <a:spcPts val="0"/>
              </a:spcBef>
              <a:spcAft>
                <a:spcPts val="0"/>
              </a:spcAft>
              <a:buNone/>
            </a:pPr>
            <a:r>
              <a:rPr lang="en" sz="1700" dirty="0">
                <a:latin typeface="Times New Roman"/>
                <a:ea typeface="Times New Roman"/>
                <a:cs typeface="Times New Roman"/>
                <a:sym typeface="Times New Roman"/>
              </a:rPr>
              <a:t>23	</a:t>
            </a:r>
            <a:r>
              <a:rPr lang="en" sz="1700" dirty="0" smtClean="0">
                <a:latin typeface="Times New Roman"/>
                <a:ea typeface="Times New Roman"/>
                <a:cs typeface="Times New Roman"/>
                <a:sym typeface="Times New Roman"/>
              </a:rPr>
              <a:t>Sonali </a:t>
            </a:r>
            <a:r>
              <a:rPr lang="en" sz="1700" dirty="0">
                <a:latin typeface="Times New Roman"/>
                <a:ea typeface="Times New Roman"/>
                <a:cs typeface="Times New Roman"/>
                <a:sym typeface="Times New Roman"/>
              </a:rPr>
              <a:t>Mamidipaka</a:t>
            </a:r>
            <a:endParaRPr sz="1700" dirty="0">
              <a:latin typeface="Times New Roman"/>
              <a:ea typeface="Times New Roman"/>
              <a:cs typeface="Times New Roman"/>
              <a:sym typeface="Times New Roman"/>
            </a:endParaRPr>
          </a:p>
        </p:txBody>
      </p:sp>
      <p:sp>
        <p:nvSpPr>
          <p:cNvPr id="280" name="Google Shape;280;p13"/>
          <p:cNvSpPr txBox="1"/>
          <p:nvPr/>
        </p:nvSpPr>
        <p:spPr>
          <a:xfrm>
            <a:off x="5217850" y="2631650"/>
            <a:ext cx="2689500" cy="63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latin typeface="Times New Roman"/>
                <a:ea typeface="Times New Roman"/>
                <a:cs typeface="Times New Roman"/>
                <a:sym typeface="Times New Roman"/>
              </a:rPr>
              <a:t>Guide Name: Dipali Bhole</a:t>
            </a:r>
            <a:endParaRPr sz="17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0"/>
        <p:cNvGrpSpPr/>
        <p:nvPr/>
      </p:nvGrpSpPr>
      <p:grpSpPr>
        <a:xfrm>
          <a:off x="0" y="0"/>
          <a:ext cx="0" cy="0"/>
          <a:chOff x="0" y="0"/>
          <a:chExt cx="0" cy="0"/>
        </a:xfrm>
      </p:grpSpPr>
      <p:sp>
        <p:nvSpPr>
          <p:cNvPr id="341" name="Google Shape;341;p22"/>
          <p:cNvSpPr txBox="1">
            <a:spLocks noGrp="1"/>
          </p:cNvSpPr>
          <p:nvPr>
            <p:ph type="title"/>
          </p:nvPr>
        </p:nvSpPr>
        <p:spPr>
          <a:xfrm>
            <a:off x="1056750" y="598575"/>
            <a:ext cx="7030500" cy="9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rgbClr val="000000"/>
                </a:solidFill>
                <a:latin typeface="Times New Roman"/>
                <a:ea typeface="Times New Roman"/>
                <a:cs typeface="Times New Roman"/>
                <a:sym typeface="Times New Roman"/>
              </a:rPr>
              <a:t>REQUIREMENT ANALYSIS</a:t>
            </a:r>
            <a:endParaRPr sz="2200">
              <a:solidFill>
                <a:srgbClr val="000000"/>
              </a:solidFill>
              <a:latin typeface="Times New Roman"/>
              <a:ea typeface="Times New Roman"/>
              <a:cs typeface="Times New Roman"/>
              <a:sym typeface="Times New Roman"/>
            </a:endParaRPr>
          </a:p>
          <a:p>
            <a:pPr marL="0" lvl="0" indent="0" algn="ctr" rtl="0">
              <a:spcBef>
                <a:spcPts val="0"/>
              </a:spcBef>
              <a:spcAft>
                <a:spcPts val="0"/>
              </a:spcAft>
              <a:buNone/>
            </a:pPr>
            <a:endParaRPr>
              <a:solidFill>
                <a:srgbClr val="000000"/>
              </a:solidFill>
              <a:latin typeface="Times New Roman"/>
              <a:ea typeface="Times New Roman"/>
              <a:cs typeface="Times New Roman"/>
              <a:sym typeface="Times New Roman"/>
            </a:endParaRPr>
          </a:p>
        </p:txBody>
      </p:sp>
      <p:sp>
        <p:nvSpPr>
          <p:cNvPr id="342" name="Google Shape;342;p22"/>
          <p:cNvSpPr txBox="1">
            <a:spLocks noGrp="1"/>
          </p:cNvSpPr>
          <p:nvPr>
            <p:ph type="body" idx="1"/>
          </p:nvPr>
        </p:nvSpPr>
        <p:spPr>
          <a:xfrm>
            <a:off x="618300" y="1597875"/>
            <a:ext cx="7907400" cy="2757000"/>
          </a:xfrm>
          <a:prstGeom prst="rect">
            <a:avLst/>
          </a:prstGeom>
        </p:spPr>
        <p:txBody>
          <a:bodyPr spcFirstLastPara="1" wrap="square" lIns="91425" tIns="91425" rIns="91425" bIns="91425" anchor="t" anchorCtr="0">
            <a:noAutofit/>
          </a:bodyPr>
          <a:lstStyle/>
          <a:p>
            <a:pPr marL="457200" lvl="0" indent="0" algn="just" rtl="0">
              <a:spcBef>
                <a:spcPts val="0"/>
              </a:spcBef>
              <a:spcAft>
                <a:spcPts val="0"/>
              </a:spcAft>
              <a:buNone/>
            </a:pPr>
            <a:r>
              <a:rPr lang="en" sz="2100" dirty="0">
                <a:solidFill>
                  <a:srgbClr val="000000"/>
                </a:solidFill>
                <a:latin typeface="Times New Roman"/>
                <a:ea typeface="Times New Roman"/>
                <a:cs typeface="Times New Roman"/>
                <a:sym typeface="Times New Roman"/>
              </a:rPr>
              <a:t> </a:t>
            </a:r>
            <a:r>
              <a:rPr lang="en" sz="1600" dirty="0">
                <a:solidFill>
                  <a:srgbClr val="000000"/>
                </a:solidFill>
                <a:latin typeface="Times New Roman"/>
                <a:ea typeface="Times New Roman"/>
                <a:cs typeface="Times New Roman"/>
                <a:sym typeface="Times New Roman"/>
              </a:rPr>
              <a:t>NORMAL REQUIREMENT:</a:t>
            </a:r>
            <a:endParaRPr sz="1600" dirty="0">
              <a:solidFill>
                <a:srgbClr val="000000"/>
              </a:solidFill>
              <a:latin typeface="Times New Roman"/>
              <a:ea typeface="Times New Roman"/>
              <a:cs typeface="Times New Roman"/>
              <a:sym typeface="Times New Roman"/>
            </a:endParaRPr>
          </a:p>
          <a:p>
            <a:pPr marL="914400" lvl="0" indent="0" algn="just" rtl="0">
              <a:spcBef>
                <a:spcPts val="1600"/>
              </a:spcBef>
              <a:spcAft>
                <a:spcPts val="0"/>
              </a:spcAft>
              <a:buNone/>
            </a:pPr>
            <a:r>
              <a:rPr lang="en" sz="1600" dirty="0">
                <a:solidFill>
                  <a:srgbClr val="000000"/>
                </a:solidFill>
                <a:latin typeface="Times New Roman"/>
                <a:ea typeface="Times New Roman"/>
                <a:cs typeface="Times New Roman"/>
                <a:sym typeface="Times New Roman"/>
              </a:rPr>
              <a:t>1. Application should have graphical user interface.</a:t>
            </a:r>
            <a:endParaRPr sz="1600" dirty="0">
              <a:solidFill>
                <a:srgbClr val="000000"/>
              </a:solidFill>
              <a:latin typeface="Times New Roman"/>
              <a:ea typeface="Times New Roman"/>
              <a:cs typeface="Times New Roman"/>
              <a:sym typeface="Times New Roman"/>
            </a:endParaRPr>
          </a:p>
          <a:p>
            <a:pPr marL="914400" lvl="0" indent="0" algn="just" rtl="0">
              <a:spcBef>
                <a:spcPts val="1200"/>
              </a:spcBef>
              <a:spcAft>
                <a:spcPts val="0"/>
              </a:spcAft>
              <a:buNone/>
            </a:pPr>
            <a:r>
              <a:rPr lang="en" sz="1600" dirty="0">
                <a:solidFill>
                  <a:srgbClr val="000000"/>
                </a:solidFill>
                <a:latin typeface="Times New Roman"/>
                <a:ea typeface="Times New Roman"/>
                <a:cs typeface="Times New Roman"/>
                <a:sym typeface="Times New Roman"/>
              </a:rPr>
              <a:t>2. Input of characters with various font size and styles </a:t>
            </a:r>
            <a:r>
              <a:rPr lang="en" sz="1600" dirty="0" smtClean="0">
                <a:solidFill>
                  <a:srgbClr val="000000"/>
                </a:solidFill>
                <a:latin typeface="Times New Roman"/>
                <a:ea typeface="Times New Roman"/>
                <a:cs typeface="Times New Roman"/>
                <a:sym typeface="Times New Roman"/>
              </a:rPr>
              <a:t>should be recognized.</a:t>
            </a:r>
            <a:endParaRPr sz="1600" dirty="0">
              <a:solidFill>
                <a:srgbClr val="000000"/>
              </a:solidFill>
              <a:latin typeface="Times New Roman"/>
              <a:ea typeface="Times New Roman"/>
              <a:cs typeface="Times New Roman"/>
              <a:sym typeface="Times New Roman"/>
            </a:endParaRPr>
          </a:p>
          <a:p>
            <a:pPr marL="914400" lvl="0" indent="0" algn="just" rtl="0">
              <a:spcBef>
                <a:spcPts val="1200"/>
              </a:spcBef>
              <a:spcAft>
                <a:spcPts val="0"/>
              </a:spcAft>
              <a:buNone/>
            </a:pPr>
            <a:r>
              <a:rPr lang="en" sz="1600" dirty="0">
                <a:solidFill>
                  <a:srgbClr val="000000"/>
                </a:solidFill>
                <a:latin typeface="Times New Roman"/>
                <a:ea typeface="Times New Roman"/>
                <a:cs typeface="Times New Roman"/>
                <a:sym typeface="Times New Roman"/>
              </a:rPr>
              <a:t>3. System should identify data </a:t>
            </a:r>
            <a:r>
              <a:rPr lang="en" sz="1600" dirty="0" smtClean="0">
                <a:solidFill>
                  <a:srgbClr val="000000"/>
                </a:solidFill>
                <a:latin typeface="Times New Roman"/>
                <a:ea typeface="Times New Roman"/>
                <a:cs typeface="Times New Roman"/>
                <a:sym typeface="Times New Roman"/>
              </a:rPr>
              <a:t>based on </a:t>
            </a:r>
            <a:r>
              <a:rPr lang="en" sz="1600" dirty="0">
                <a:solidFill>
                  <a:srgbClr val="000000"/>
                </a:solidFill>
                <a:latin typeface="Times New Roman"/>
                <a:ea typeface="Times New Roman"/>
                <a:cs typeface="Times New Roman"/>
                <a:sym typeface="Times New Roman"/>
              </a:rPr>
              <a:t>English character by comparison.</a:t>
            </a:r>
            <a:endParaRPr sz="1600" dirty="0">
              <a:solidFill>
                <a:srgbClr val="000000"/>
              </a:solidFill>
              <a:latin typeface="Times New Roman"/>
              <a:ea typeface="Times New Roman"/>
              <a:cs typeface="Times New Roman"/>
              <a:sym typeface="Times New Roman"/>
            </a:endParaRPr>
          </a:p>
          <a:p>
            <a:pPr marL="0" lvl="0" indent="0" algn="just" rtl="0">
              <a:spcBef>
                <a:spcPts val="1200"/>
              </a:spcBef>
              <a:spcAft>
                <a:spcPts val="1600"/>
              </a:spcAft>
              <a:buClr>
                <a:schemeClr val="dk1"/>
              </a:buClr>
              <a:buSzPts val="1100"/>
              <a:buFont typeface="Arial"/>
              <a:buNone/>
            </a:pPr>
            <a:endParaRPr sz="1600"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6"/>
        <p:cNvGrpSpPr/>
        <p:nvPr/>
      </p:nvGrpSpPr>
      <p:grpSpPr>
        <a:xfrm>
          <a:off x="0" y="0"/>
          <a:ext cx="0" cy="0"/>
          <a:chOff x="0" y="0"/>
          <a:chExt cx="0" cy="0"/>
        </a:xfrm>
      </p:grpSpPr>
      <p:sp>
        <p:nvSpPr>
          <p:cNvPr id="347" name="Google Shape;347;p23"/>
          <p:cNvSpPr txBox="1">
            <a:spLocks noGrp="1"/>
          </p:cNvSpPr>
          <p:nvPr>
            <p:ph type="title"/>
          </p:nvPr>
        </p:nvSpPr>
        <p:spPr>
          <a:xfrm>
            <a:off x="1056750" y="332925"/>
            <a:ext cx="7030500" cy="9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rgbClr val="000000"/>
                </a:solidFill>
                <a:latin typeface="Times New Roman"/>
                <a:ea typeface="Times New Roman"/>
                <a:cs typeface="Times New Roman"/>
                <a:sym typeface="Times New Roman"/>
              </a:rPr>
              <a:t>LITERATURE REVIEW</a:t>
            </a:r>
            <a:endParaRPr sz="2200">
              <a:solidFill>
                <a:srgbClr val="000000"/>
              </a:solidFill>
              <a:latin typeface="Times New Roman"/>
              <a:ea typeface="Times New Roman"/>
              <a:cs typeface="Times New Roman"/>
              <a:sym typeface="Times New Roman"/>
            </a:endParaRPr>
          </a:p>
          <a:p>
            <a:pPr marL="0" lvl="0" indent="0" algn="ctr" rtl="0">
              <a:spcBef>
                <a:spcPts val="0"/>
              </a:spcBef>
              <a:spcAft>
                <a:spcPts val="0"/>
              </a:spcAft>
              <a:buNone/>
            </a:pPr>
            <a:endParaRPr>
              <a:solidFill>
                <a:srgbClr val="000000"/>
              </a:solidFill>
              <a:latin typeface="Times New Roman"/>
              <a:ea typeface="Times New Roman"/>
              <a:cs typeface="Times New Roman"/>
              <a:sym typeface="Times New Roman"/>
            </a:endParaRPr>
          </a:p>
        </p:txBody>
      </p:sp>
      <p:sp>
        <p:nvSpPr>
          <p:cNvPr id="348" name="Google Shape;348;p23"/>
          <p:cNvSpPr txBox="1">
            <a:spLocks noGrp="1"/>
          </p:cNvSpPr>
          <p:nvPr>
            <p:ph type="body" idx="1"/>
          </p:nvPr>
        </p:nvSpPr>
        <p:spPr>
          <a:xfrm>
            <a:off x="917150" y="1990050"/>
            <a:ext cx="7907400" cy="27570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sz="2100">
                <a:solidFill>
                  <a:srgbClr val="000000"/>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p:txBody>
      </p:sp>
      <p:graphicFrame>
        <p:nvGraphicFramePr>
          <p:cNvPr id="349" name="Google Shape;349;p23"/>
          <p:cNvGraphicFramePr/>
          <p:nvPr/>
        </p:nvGraphicFramePr>
        <p:xfrm>
          <a:off x="723950" y="1091125"/>
          <a:ext cx="7696075" cy="3438180"/>
        </p:xfrm>
        <a:graphic>
          <a:graphicData uri="http://schemas.openxmlformats.org/drawingml/2006/table">
            <a:tbl>
              <a:tblPr>
                <a:noFill/>
                <a:tableStyleId>{672E42D0-0B66-4856-A240-F4A1BCF651BC}</a:tableStyleId>
              </a:tblPr>
              <a:tblGrid>
                <a:gridCol w="2326600"/>
                <a:gridCol w="1521425"/>
                <a:gridCol w="1924025"/>
                <a:gridCol w="1924025"/>
              </a:tblGrid>
              <a:tr h="1060800">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Reference Paper</a:t>
                      </a:r>
                      <a:endParaRPr sz="16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Journal/Conference </a:t>
                      </a:r>
                      <a:endParaRPr sz="1600" b="1">
                        <a:latin typeface="Times New Roman"/>
                        <a:ea typeface="Times New Roman"/>
                        <a:cs typeface="Times New Roman"/>
                        <a:sym typeface="Times New Roman"/>
                      </a:endParaRPr>
                    </a:p>
                    <a:p>
                      <a:pPr marL="0" lvl="0" indent="0" algn="ctr" rtl="0">
                        <a:spcBef>
                          <a:spcPts val="0"/>
                        </a:spcBef>
                        <a:spcAft>
                          <a:spcPts val="0"/>
                        </a:spcAft>
                        <a:buNone/>
                      </a:pPr>
                      <a:r>
                        <a:rPr lang="en" sz="1600" b="1">
                          <a:latin typeface="Times New Roman"/>
                          <a:ea typeface="Times New Roman"/>
                          <a:cs typeface="Times New Roman"/>
                          <a:sym typeface="Times New Roman"/>
                        </a:rPr>
                        <a:t>And year</a:t>
                      </a:r>
                      <a:endParaRPr sz="16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Algorithms and tools used</a:t>
                      </a:r>
                      <a:endParaRPr sz="16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Observation and result</a:t>
                      </a:r>
                      <a:endParaRPr sz="1600" b="1">
                        <a:latin typeface="Times New Roman"/>
                        <a:ea typeface="Times New Roman"/>
                        <a:cs typeface="Times New Roman"/>
                        <a:sym typeface="Times New Roman"/>
                      </a:endParaRPr>
                    </a:p>
                  </a:txBody>
                  <a:tcPr marL="91425" marR="91425" marT="91425" marB="91425"/>
                </a:tc>
              </a:tr>
              <a:tr h="436550">
                <a:tc>
                  <a:txBody>
                    <a:bodyPr/>
                    <a:lstStyle/>
                    <a:p>
                      <a:pPr marL="0" lvl="0" indent="0" algn="l" rtl="0">
                        <a:spcBef>
                          <a:spcPts val="0"/>
                        </a:spcBef>
                        <a:spcAft>
                          <a:spcPts val="0"/>
                        </a:spcAft>
                        <a:buNone/>
                      </a:pPr>
                      <a:r>
                        <a:rPr lang="en" sz="1200" b="1">
                          <a:latin typeface="Times New Roman"/>
                          <a:ea typeface="Times New Roman"/>
                          <a:cs typeface="Times New Roman"/>
                          <a:sym typeface="Times New Roman"/>
                        </a:rPr>
                        <a:t>“Handwritten English Word Recognition based on Convolutional Neural Networks.</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marL="0" lvl="0" indent="0" algn="l" rtl="0">
                        <a:spcBef>
                          <a:spcPts val="0"/>
                        </a:spcBef>
                        <a:spcAft>
                          <a:spcPts val="0"/>
                        </a:spcAft>
                        <a:buNone/>
                      </a:pPr>
                      <a:r>
                        <a:rPr lang="en" sz="1200">
                          <a:latin typeface="Times New Roman"/>
                          <a:ea typeface="Times New Roman"/>
                          <a:cs typeface="Times New Roman"/>
                          <a:sym typeface="Times New Roman"/>
                        </a:rPr>
                        <a:t>Aiquan Yuan, Gang Bai, Po Yang, Yanni Guo, Xinting Zhao</a:t>
                      </a:r>
                      <a:endParaRPr sz="12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2012 International Conference on Frontiers in Handwriting Recognition</a:t>
                      </a:r>
                      <a:endParaRPr sz="12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Convolutional Neural Networks</a:t>
                      </a:r>
                      <a:endParaRPr sz="12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As this word recognition system is segmentation dependent, exploring segmentation methods with better performances is studied.</a:t>
                      </a:r>
                      <a:endParaRPr sz="1200">
                        <a:latin typeface="Times New Roman"/>
                        <a:ea typeface="Times New Roman"/>
                        <a:cs typeface="Times New Roman"/>
                        <a:sym typeface="Times New Roman"/>
                      </a:endParaRPr>
                    </a:p>
                  </a:txBody>
                  <a:tcPr marL="91425" marR="91425" marT="91425" marB="91425"/>
                </a:tc>
              </a:tr>
              <a:tr h="436550">
                <a:tc>
                  <a:txBody>
                    <a:bodyPr/>
                    <a:lstStyle/>
                    <a:p>
                      <a:pPr marL="0" marR="0" lvl="0" indent="0" algn="l" rtl="0">
                        <a:lnSpc>
                          <a:spcPct val="100000"/>
                        </a:lnSpc>
                        <a:spcBef>
                          <a:spcPts val="0"/>
                        </a:spcBef>
                        <a:spcAft>
                          <a:spcPts val="0"/>
                        </a:spcAft>
                        <a:buNone/>
                      </a:pPr>
                      <a:r>
                        <a:rPr lang="en" sz="1200" b="1">
                          <a:latin typeface="Times New Roman"/>
                          <a:ea typeface="Times New Roman"/>
                          <a:cs typeface="Times New Roman"/>
                          <a:sym typeface="Times New Roman"/>
                        </a:rPr>
                        <a:t>“Handwriting Text Recognition Based on Faster R-CNN.”</a:t>
                      </a:r>
                      <a:endParaRPr sz="1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 sz="1200">
                          <a:latin typeface="Times New Roman"/>
                          <a:ea typeface="Times New Roman"/>
                          <a:cs typeface="Times New Roman"/>
                          <a:sym typeface="Times New Roman"/>
                        </a:rPr>
                        <a:t>Junqing Yang; Peng Ren; Xiaoxiao Kong</a:t>
                      </a:r>
                      <a:endParaRPr sz="12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 2019 Chinese Automation Congress (CAC)-IEEE</a:t>
                      </a:r>
                      <a:endParaRPr sz="12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Recurrent Neural Network</a:t>
                      </a:r>
                      <a:endParaRPr sz="12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Features are the crucial components of Handwriting recognition systems.These paper gives overview of different Feature sets.</a:t>
                      </a:r>
                      <a:endParaRPr sz="1200">
                        <a:latin typeface="Times New Roman"/>
                        <a:ea typeface="Times New Roman"/>
                        <a:cs typeface="Times New Roman"/>
                        <a:sym typeface="Times New Roman"/>
                      </a:endParaRPr>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3"/>
        <p:cNvGrpSpPr/>
        <p:nvPr/>
      </p:nvGrpSpPr>
      <p:grpSpPr>
        <a:xfrm>
          <a:off x="0" y="0"/>
          <a:ext cx="0" cy="0"/>
          <a:chOff x="0" y="0"/>
          <a:chExt cx="0" cy="0"/>
        </a:xfrm>
      </p:grpSpPr>
      <p:sp>
        <p:nvSpPr>
          <p:cNvPr id="354" name="Google Shape;354;p24"/>
          <p:cNvSpPr txBox="1">
            <a:spLocks noGrp="1"/>
          </p:cNvSpPr>
          <p:nvPr>
            <p:ph type="title"/>
          </p:nvPr>
        </p:nvSpPr>
        <p:spPr>
          <a:xfrm>
            <a:off x="1022813" y="342975"/>
            <a:ext cx="7030500" cy="9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rgbClr val="000000"/>
                </a:solidFill>
                <a:latin typeface="Times New Roman"/>
                <a:ea typeface="Times New Roman"/>
                <a:cs typeface="Times New Roman"/>
                <a:sym typeface="Times New Roman"/>
              </a:rPr>
              <a:t>LITERATURE REVIEW</a:t>
            </a:r>
            <a:endParaRPr sz="2200">
              <a:solidFill>
                <a:srgbClr val="000000"/>
              </a:solidFill>
              <a:latin typeface="Times New Roman"/>
              <a:ea typeface="Times New Roman"/>
              <a:cs typeface="Times New Roman"/>
              <a:sym typeface="Times New Roman"/>
            </a:endParaRPr>
          </a:p>
          <a:p>
            <a:pPr marL="0" lvl="0" indent="0" algn="ctr" rtl="0">
              <a:spcBef>
                <a:spcPts val="0"/>
              </a:spcBef>
              <a:spcAft>
                <a:spcPts val="0"/>
              </a:spcAft>
              <a:buNone/>
            </a:pPr>
            <a:endParaRPr>
              <a:solidFill>
                <a:srgbClr val="000000"/>
              </a:solidFill>
              <a:latin typeface="Times New Roman"/>
              <a:ea typeface="Times New Roman"/>
              <a:cs typeface="Times New Roman"/>
              <a:sym typeface="Times New Roman"/>
            </a:endParaRPr>
          </a:p>
        </p:txBody>
      </p:sp>
      <p:graphicFrame>
        <p:nvGraphicFramePr>
          <p:cNvPr id="355" name="Google Shape;355;p24"/>
          <p:cNvGraphicFramePr/>
          <p:nvPr/>
        </p:nvGraphicFramePr>
        <p:xfrm>
          <a:off x="690038" y="1316513"/>
          <a:ext cx="7696075" cy="2523810"/>
        </p:xfrm>
        <a:graphic>
          <a:graphicData uri="http://schemas.openxmlformats.org/drawingml/2006/table">
            <a:tbl>
              <a:tblPr>
                <a:noFill/>
                <a:tableStyleId>{672E42D0-0B66-4856-A240-F4A1BCF651BC}</a:tableStyleId>
              </a:tblPr>
              <a:tblGrid>
                <a:gridCol w="2326600"/>
                <a:gridCol w="1521425"/>
                <a:gridCol w="1924025"/>
                <a:gridCol w="1924025"/>
              </a:tblGrid>
              <a:tr h="1060800">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Reference Paper</a:t>
                      </a:r>
                      <a:endParaRPr sz="16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Journal/Conference </a:t>
                      </a:r>
                      <a:endParaRPr sz="1600" b="1">
                        <a:latin typeface="Times New Roman"/>
                        <a:ea typeface="Times New Roman"/>
                        <a:cs typeface="Times New Roman"/>
                        <a:sym typeface="Times New Roman"/>
                      </a:endParaRPr>
                    </a:p>
                    <a:p>
                      <a:pPr marL="0" lvl="0" indent="0" algn="ctr" rtl="0">
                        <a:spcBef>
                          <a:spcPts val="0"/>
                        </a:spcBef>
                        <a:spcAft>
                          <a:spcPts val="0"/>
                        </a:spcAft>
                        <a:buNone/>
                      </a:pPr>
                      <a:r>
                        <a:rPr lang="en" sz="1600" b="1">
                          <a:latin typeface="Times New Roman"/>
                          <a:ea typeface="Times New Roman"/>
                          <a:cs typeface="Times New Roman"/>
                          <a:sym typeface="Times New Roman"/>
                        </a:rPr>
                        <a:t>And year</a:t>
                      </a:r>
                      <a:endParaRPr sz="16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Algorithms and tools used</a:t>
                      </a:r>
                      <a:endParaRPr sz="16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 sz="1600" b="1">
                          <a:latin typeface="Times New Roman"/>
                          <a:ea typeface="Times New Roman"/>
                          <a:cs typeface="Times New Roman"/>
                          <a:sym typeface="Times New Roman"/>
                        </a:rPr>
                        <a:t>Observation and result</a:t>
                      </a:r>
                      <a:endParaRPr sz="1600" b="1">
                        <a:latin typeface="Times New Roman"/>
                        <a:ea typeface="Times New Roman"/>
                        <a:cs typeface="Times New Roman"/>
                        <a:sym typeface="Times New Roman"/>
                      </a:endParaRPr>
                    </a:p>
                  </a:txBody>
                  <a:tcPr marL="91425" marR="91425" marT="91425" marB="91425"/>
                </a:tc>
              </a:tr>
              <a:tr h="436550">
                <a:tc>
                  <a:txBody>
                    <a:bodyPr/>
                    <a:lstStyle/>
                    <a:p>
                      <a:pPr marL="0" lvl="0" indent="0" algn="l" rtl="0">
                        <a:spcBef>
                          <a:spcPts val="0"/>
                        </a:spcBef>
                        <a:spcAft>
                          <a:spcPts val="0"/>
                        </a:spcAft>
                        <a:buNone/>
                      </a:pPr>
                      <a:r>
                        <a:rPr lang="en" sz="1200" b="1">
                          <a:latin typeface="Times New Roman"/>
                          <a:ea typeface="Times New Roman"/>
                          <a:cs typeface="Times New Roman"/>
                          <a:sym typeface="Times New Roman"/>
                        </a:rPr>
                        <a:t>“A System for Handwritten and Printed Text Classification.”</a:t>
                      </a:r>
                      <a:endParaRPr sz="1200" b="1">
                        <a:latin typeface="Times New Roman"/>
                        <a:ea typeface="Times New Roman"/>
                        <a:cs typeface="Times New Roman"/>
                        <a:sym typeface="Times New Roman"/>
                      </a:endParaRPr>
                    </a:p>
                    <a:p>
                      <a:pPr marL="0" lvl="0" indent="0" algn="l" rtl="0">
                        <a:spcBef>
                          <a:spcPts val="0"/>
                        </a:spcBef>
                        <a:spcAft>
                          <a:spcPts val="0"/>
                        </a:spcAft>
                        <a:buNone/>
                      </a:pPr>
                      <a:r>
                        <a:rPr lang="en" sz="1200">
                          <a:latin typeface="Times New Roman"/>
                          <a:ea typeface="Times New Roman"/>
                          <a:cs typeface="Times New Roman"/>
                          <a:sym typeface="Times New Roman"/>
                        </a:rPr>
                        <a:t>Bala Mallikarjunarao Garlapati, Srinivasa Rao Chalamala</a:t>
                      </a:r>
                      <a:endParaRPr sz="1200">
                        <a:latin typeface="Times New Roman"/>
                        <a:ea typeface="Times New Roman"/>
                        <a:cs typeface="Times New Roman"/>
                        <a:sym typeface="Times New Roman"/>
                      </a:endParaRPr>
                    </a:p>
                  </a:txBody>
                  <a:tcPr marL="91425" marR="91425" marT="91425" marB="91425"/>
                </a:tc>
                <a:tc>
                  <a:txBody>
                    <a:bodyPr/>
                    <a:lstStyle/>
                    <a:p>
                      <a:pPr marL="0" marR="0" lvl="0" indent="0" algn="l" rtl="0">
                        <a:lnSpc>
                          <a:spcPct val="100000"/>
                        </a:lnSpc>
                        <a:spcBef>
                          <a:spcPts val="0"/>
                        </a:spcBef>
                        <a:spcAft>
                          <a:spcPts val="0"/>
                        </a:spcAft>
                        <a:buNone/>
                      </a:pPr>
                      <a:r>
                        <a:rPr lang="en" sz="1200">
                          <a:latin typeface="Times New Roman"/>
                          <a:ea typeface="Times New Roman"/>
                          <a:cs typeface="Times New Roman"/>
                          <a:sym typeface="Times New Roman"/>
                        </a:rPr>
                        <a:t> 2017 UKSim-AMSS 19th International Conference on Computer Modelling &amp; Simulation (UKSim)-IEEE</a:t>
                      </a:r>
                      <a:endParaRPr sz="12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Neural Network</a:t>
                      </a:r>
                      <a:endParaRPr sz="12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This paper proposes an approach for machine print and handwritten text classification at word level using intensity and shape structural features of scanned text.</a:t>
                      </a:r>
                      <a:endParaRPr sz="1200">
                        <a:latin typeface="Times New Roman"/>
                        <a:ea typeface="Times New Roman"/>
                        <a:cs typeface="Times New Roman"/>
                        <a:sym typeface="Times New Roman"/>
                      </a:endParaRPr>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9"/>
        <p:cNvGrpSpPr/>
        <p:nvPr/>
      </p:nvGrpSpPr>
      <p:grpSpPr>
        <a:xfrm>
          <a:off x="0" y="0"/>
          <a:ext cx="0" cy="0"/>
          <a:chOff x="0" y="0"/>
          <a:chExt cx="0" cy="0"/>
        </a:xfrm>
      </p:grpSpPr>
      <p:sp>
        <p:nvSpPr>
          <p:cNvPr id="360" name="Google Shape;360;p25"/>
          <p:cNvSpPr txBox="1">
            <a:spLocks noGrp="1"/>
          </p:cNvSpPr>
          <p:nvPr>
            <p:ph type="title"/>
          </p:nvPr>
        </p:nvSpPr>
        <p:spPr>
          <a:xfrm>
            <a:off x="1056750" y="387600"/>
            <a:ext cx="7030500" cy="9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000000"/>
                </a:solidFill>
                <a:latin typeface="Times New Roman"/>
                <a:ea typeface="Times New Roman"/>
                <a:cs typeface="Times New Roman"/>
                <a:sym typeface="Times New Roman"/>
              </a:rPr>
              <a:t>REFERENCES</a:t>
            </a:r>
            <a:endParaRPr dirty="0">
              <a:solidFill>
                <a:srgbClr val="000000"/>
              </a:solidFill>
              <a:latin typeface="Times New Roman"/>
              <a:ea typeface="Times New Roman"/>
              <a:cs typeface="Times New Roman"/>
              <a:sym typeface="Times New Roman"/>
            </a:endParaRPr>
          </a:p>
        </p:txBody>
      </p:sp>
      <p:sp>
        <p:nvSpPr>
          <p:cNvPr id="361" name="Google Shape;361;p25"/>
          <p:cNvSpPr txBox="1"/>
          <p:nvPr/>
        </p:nvSpPr>
        <p:spPr>
          <a:xfrm>
            <a:off x="1191600" y="1236200"/>
            <a:ext cx="6760800" cy="31539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200" dirty="0">
                <a:solidFill>
                  <a:schemeClr val="bg2">
                    <a:lumMod val="50000"/>
                  </a:schemeClr>
                </a:solidFill>
                <a:latin typeface="Times New Roman" panose="02020603050405020304" pitchFamily="18" charset="0"/>
                <a:cs typeface="Times New Roman" panose="02020603050405020304" pitchFamily="18" charset="0"/>
              </a:rPr>
              <a:t>[1]  Yuan, A., Bai, G., Yang, P., Guo, Y., &amp; Zhao, X. (2012). Handwritten English Word Recognition Based on Convolutional Neural Networks. 2012 International Conference on Frontiers in Handwriting Recognition. doi:10.1109/icfhr.2012.210.</a:t>
            </a:r>
            <a:endParaRPr sz="1200" dirty="0">
              <a:solidFill>
                <a:schemeClr val="bg2">
                  <a:lumMod val="50000"/>
                </a:schemeClr>
              </a:solidFill>
              <a:latin typeface="Times New Roman" panose="02020603050405020304" pitchFamily="18" charset="0"/>
              <a:cs typeface="Times New Roman" panose="02020603050405020304" pitchFamily="18" charset="0"/>
            </a:endParaRPr>
          </a:p>
          <a:p>
            <a:pPr marL="0" lvl="0" indent="0" algn="just" rtl="0">
              <a:lnSpc>
                <a:spcPct val="115000"/>
              </a:lnSpc>
              <a:spcBef>
                <a:spcPts val="1200"/>
              </a:spcBef>
              <a:spcAft>
                <a:spcPts val="0"/>
              </a:spcAft>
              <a:buNone/>
            </a:pPr>
            <a:r>
              <a:rPr lang="en" sz="1200"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rPr>
              <a:t>[2]  R. Plamondon and S.N. Srihari. Online and off-line handwriting recognition: a comprehensive survey. Pattern Analysis and Machine Intelligence IEEE Transactions on 22(1):63-842000.</a:t>
            </a:r>
            <a:endParaRPr sz="1200"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15000"/>
              </a:lnSpc>
              <a:spcBef>
                <a:spcPts val="1200"/>
              </a:spcBef>
              <a:spcAft>
                <a:spcPts val="0"/>
              </a:spcAft>
              <a:buNone/>
            </a:pPr>
            <a:r>
              <a:rPr lang="en" sz="1200"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rPr>
              <a:t>[3]  B. M. Garlapati and S. R. Chalamala, "A System for Handwritten and Printed Text Classification," 2017 UKSim-AMSS 19th International Conference on Computer Modelling &amp; Simulation (UKSim), Cambridge, 2017, pp. 50-54, doi: 10.1109/UKSim.2017.37.</a:t>
            </a:r>
            <a:endParaRPr sz="1200"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15000"/>
              </a:lnSpc>
              <a:spcBef>
                <a:spcPts val="1200"/>
              </a:spcBef>
              <a:spcAft>
                <a:spcPts val="0"/>
              </a:spcAft>
              <a:buNone/>
            </a:pPr>
            <a:r>
              <a:rPr lang="en" sz="1200"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rPr>
              <a:t>[4]  J. Yang, P. Ren and X. Kong, "Handwriting Text Recognition Based on Faster R-CNN," 2019 Chinese Automation Congress (CAC), Hangzhou, China, 2019, pp. 2450-2454, doi: 10.1109/CAC48633.2019.8997382.</a:t>
            </a:r>
            <a:endParaRPr sz="1200" dirty="0">
              <a:solidFill>
                <a:schemeClr val="bg2">
                  <a:lumMod val="50000"/>
                </a:schemeClr>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50000"/>
              </a:lnSpc>
              <a:spcBef>
                <a:spcPts val="0"/>
              </a:spcBef>
              <a:spcAft>
                <a:spcPts val="0"/>
              </a:spcAft>
              <a:buNone/>
            </a:pPr>
            <a:endParaRPr sz="1200" dirty="0">
              <a:solidFill>
                <a:srgbClr val="00206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5"/>
        <p:cNvGrpSpPr/>
        <p:nvPr/>
      </p:nvGrpSpPr>
      <p:grpSpPr>
        <a:xfrm>
          <a:off x="0" y="0"/>
          <a:ext cx="0" cy="0"/>
          <a:chOff x="0" y="0"/>
          <a:chExt cx="0" cy="0"/>
        </a:xfrm>
      </p:grpSpPr>
      <p:sp>
        <p:nvSpPr>
          <p:cNvPr id="366" name="Google Shape;366;p26"/>
          <p:cNvSpPr txBox="1">
            <a:spLocks noGrp="1"/>
          </p:cNvSpPr>
          <p:nvPr>
            <p:ph type="title"/>
          </p:nvPr>
        </p:nvSpPr>
        <p:spPr>
          <a:xfrm>
            <a:off x="1273650" y="367500"/>
            <a:ext cx="7030500" cy="9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rgbClr val="FFFFFF"/>
                </a:solidFill>
                <a:latin typeface="Times New Roman"/>
                <a:ea typeface="Times New Roman"/>
                <a:cs typeface="Times New Roman"/>
                <a:sym typeface="Times New Roman"/>
              </a:rPr>
              <a:t>Thank you</a:t>
            </a:r>
            <a:endParaRPr sz="3200" dirty="0">
              <a:solidFill>
                <a:srgbClr val="FFFFFF"/>
              </a:solidFill>
              <a:latin typeface="Times New Roman"/>
              <a:ea typeface="Times New Roman"/>
              <a:cs typeface="Times New Roman"/>
              <a:sym typeface="Times New Roman"/>
            </a:endParaRPr>
          </a:p>
        </p:txBody>
      </p:sp>
      <p:pic>
        <p:nvPicPr>
          <p:cNvPr id="367" name="Google Shape;367;p26" descr="Image result for handwritten text recognition"/>
          <p:cNvPicPr preferRelativeResize="0"/>
          <p:nvPr/>
        </p:nvPicPr>
        <p:blipFill rotWithShape="1">
          <a:blip r:embed="rId4">
            <a:alphaModFix/>
          </a:blip>
          <a:srcRect/>
          <a:stretch/>
        </p:blipFill>
        <p:spPr>
          <a:xfrm>
            <a:off x="402763" y="1074900"/>
            <a:ext cx="8338475" cy="3737076"/>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4"/>
        <p:cNvGrpSpPr/>
        <p:nvPr/>
      </p:nvGrpSpPr>
      <p:grpSpPr>
        <a:xfrm>
          <a:off x="0" y="0"/>
          <a:ext cx="0" cy="0"/>
          <a:chOff x="0" y="0"/>
          <a:chExt cx="0" cy="0"/>
        </a:xfrm>
      </p:grpSpPr>
      <p:sp>
        <p:nvSpPr>
          <p:cNvPr id="285" name="Google Shape;285;p14"/>
          <p:cNvSpPr txBox="1">
            <a:spLocks noGrp="1"/>
          </p:cNvSpPr>
          <p:nvPr>
            <p:ph type="title"/>
          </p:nvPr>
        </p:nvSpPr>
        <p:spPr>
          <a:xfrm>
            <a:off x="1056750" y="598575"/>
            <a:ext cx="7030500" cy="9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0000"/>
                </a:solidFill>
                <a:latin typeface="Times New Roman"/>
                <a:ea typeface="Times New Roman"/>
                <a:cs typeface="Times New Roman"/>
                <a:sym typeface="Times New Roman"/>
              </a:rPr>
              <a:t>PROBLEM STATEMENT</a:t>
            </a:r>
            <a:endParaRPr>
              <a:solidFill>
                <a:srgbClr val="000000"/>
              </a:solidFill>
              <a:latin typeface="Times New Roman"/>
              <a:ea typeface="Times New Roman"/>
              <a:cs typeface="Times New Roman"/>
              <a:sym typeface="Times New Roman"/>
            </a:endParaRPr>
          </a:p>
        </p:txBody>
      </p:sp>
      <p:sp>
        <p:nvSpPr>
          <p:cNvPr id="286" name="Google Shape;286;p14"/>
          <p:cNvSpPr txBox="1">
            <a:spLocks noGrp="1"/>
          </p:cNvSpPr>
          <p:nvPr>
            <p:ph type="body" idx="1"/>
          </p:nvPr>
        </p:nvSpPr>
        <p:spPr>
          <a:xfrm>
            <a:off x="930600" y="1496650"/>
            <a:ext cx="7282800" cy="34881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In the era of digitization when electronic devices are really becoming smarter it requires simple interface between man and computer.</a:t>
            </a:r>
            <a:endParaRPr sz="1600">
              <a:solidFill>
                <a:srgbClr val="000000"/>
              </a:solidFill>
              <a:latin typeface="Times New Roman"/>
              <a:ea typeface="Times New Roman"/>
              <a:cs typeface="Times New Roman"/>
              <a:sym typeface="Times New Roman"/>
            </a:endParaRPr>
          </a:p>
          <a:p>
            <a:pPr marL="457200" lvl="0" indent="-330200" algn="just"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Automatic Handwritten Character Recognition is one such area which has applications in wide variety of areas ranging from form-based applications, postal address, Bank cheques, insurance applications, order form etc.</a:t>
            </a:r>
            <a:endParaRPr sz="1600">
              <a:solidFill>
                <a:srgbClr val="000000"/>
              </a:solidFill>
              <a:latin typeface="Times New Roman"/>
              <a:ea typeface="Times New Roman"/>
              <a:cs typeface="Times New Roman"/>
              <a:sym typeface="Times New Roman"/>
            </a:endParaRPr>
          </a:p>
          <a:p>
            <a:pPr marL="457200" lvl="0" indent="-330200" algn="just"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approach is to enable users to convert different types of handwritten word present in the form of images into digital form, which makes it easy for humans to understand.</a:t>
            </a:r>
            <a:endParaRPr sz="1600">
              <a:solidFill>
                <a:srgbClr val="000000"/>
              </a:solidFill>
              <a:latin typeface="Times New Roman"/>
              <a:ea typeface="Times New Roman"/>
              <a:cs typeface="Times New Roman"/>
              <a:sym typeface="Times New Roman"/>
            </a:endParaRPr>
          </a:p>
          <a:p>
            <a:pPr marL="457200" lvl="0" indent="0" algn="just" rtl="0">
              <a:spcBef>
                <a:spcPts val="1600"/>
              </a:spcBef>
              <a:spcAft>
                <a:spcPts val="1600"/>
              </a:spcAft>
              <a:buNone/>
            </a:pPr>
            <a:endParaRPr sz="160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0"/>
        <p:cNvGrpSpPr/>
        <p:nvPr/>
      </p:nvGrpSpPr>
      <p:grpSpPr>
        <a:xfrm>
          <a:off x="0" y="0"/>
          <a:ext cx="0" cy="0"/>
          <a:chOff x="0" y="0"/>
          <a:chExt cx="0" cy="0"/>
        </a:xfrm>
      </p:grpSpPr>
      <p:sp>
        <p:nvSpPr>
          <p:cNvPr id="291" name="Google Shape;291;p15"/>
          <p:cNvSpPr txBox="1">
            <a:spLocks noGrp="1"/>
          </p:cNvSpPr>
          <p:nvPr>
            <p:ph type="title"/>
          </p:nvPr>
        </p:nvSpPr>
        <p:spPr>
          <a:xfrm>
            <a:off x="1056750" y="598575"/>
            <a:ext cx="7030500" cy="9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0000"/>
                </a:solidFill>
                <a:latin typeface="Times New Roman"/>
                <a:ea typeface="Times New Roman"/>
                <a:cs typeface="Times New Roman"/>
                <a:sym typeface="Times New Roman"/>
              </a:rPr>
              <a:t>MOTIVATION</a:t>
            </a:r>
            <a:endParaRPr>
              <a:solidFill>
                <a:srgbClr val="000000"/>
              </a:solidFill>
              <a:latin typeface="Times New Roman"/>
              <a:ea typeface="Times New Roman"/>
              <a:cs typeface="Times New Roman"/>
              <a:sym typeface="Times New Roman"/>
            </a:endParaRPr>
          </a:p>
        </p:txBody>
      </p:sp>
      <p:sp>
        <p:nvSpPr>
          <p:cNvPr id="292" name="Google Shape;292;p15"/>
          <p:cNvSpPr txBox="1">
            <a:spLocks noGrp="1"/>
          </p:cNvSpPr>
          <p:nvPr>
            <p:ph type="body" idx="1"/>
          </p:nvPr>
        </p:nvSpPr>
        <p:spPr>
          <a:xfrm>
            <a:off x="1056750" y="1597875"/>
            <a:ext cx="7030500" cy="3310200"/>
          </a:xfrm>
          <a:prstGeom prst="rect">
            <a:avLst/>
          </a:prstGeom>
        </p:spPr>
        <p:txBody>
          <a:bodyPr spcFirstLastPara="1" wrap="square" lIns="91425" tIns="91425" rIns="91425" bIns="91425" anchor="t" anchorCtr="0">
            <a:noAutofit/>
          </a:bodyPr>
          <a:lstStyle/>
          <a:p>
            <a:pPr marL="457200" lvl="0" indent="-330200" algn="just" rtl="0">
              <a:spcBef>
                <a:spcPts val="120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purpose of this project is to take English handwritten documents as input, recognize the text and to convert it into its digital form.  </a:t>
            </a:r>
            <a:endParaRPr sz="1600">
              <a:solidFill>
                <a:srgbClr val="000000"/>
              </a:solidFill>
              <a:latin typeface="Times New Roman"/>
              <a:ea typeface="Times New Roman"/>
              <a:cs typeface="Times New Roman"/>
              <a:sym typeface="Times New Roman"/>
            </a:endParaRPr>
          </a:p>
          <a:p>
            <a:pPr marL="457200" lvl="0" indent="-330200" algn="just"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Recognizing the text of a document would be useful in many diverse applications like reading medical prescriptions, bank cheques and other official documents. </a:t>
            </a:r>
            <a:endParaRPr sz="1600">
              <a:solidFill>
                <a:srgbClr val="000000"/>
              </a:solidFill>
              <a:latin typeface="Times New Roman"/>
              <a:ea typeface="Times New Roman"/>
              <a:cs typeface="Times New Roman"/>
              <a:sym typeface="Times New Roman"/>
            </a:endParaRPr>
          </a:p>
          <a:p>
            <a:pPr marL="457200" lvl="0" indent="-330200" algn="just"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It will also find uses in detective or police departments in applications like handwriting based person identification, identifying real from forged documents, etc.</a:t>
            </a:r>
            <a:endParaRPr sz="1600">
              <a:solidFill>
                <a:srgbClr val="000000"/>
              </a:solidFill>
              <a:latin typeface="Times New Roman"/>
              <a:ea typeface="Times New Roman"/>
              <a:cs typeface="Times New Roman"/>
              <a:sym typeface="Times New Roman"/>
            </a:endParaRPr>
          </a:p>
          <a:p>
            <a:pPr marL="0" lvl="0" indent="0" algn="just" rtl="0">
              <a:spcBef>
                <a:spcPts val="1200"/>
              </a:spcBef>
              <a:spcAft>
                <a:spcPts val="1600"/>
              </a:spcAft>
              <a:buNone/>
            </a:pPr>
            <a:endParaRPr sz="1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6"/>
        <p:cNvGrpSpPr/>
        <p:nvPr/>
      </p:nvGrpSpPr>
      <p:grpSpPr>
        <a:xfrm>
          <a:off x="0" y="0"/>
          <a:ext cx="0" cy="0"/>
          <a:chOff x="0" y="0"/>
          <a:chExt cx="0" cy="0"/>
        </a:xfrm>
      </p:grpSpPr>
      <p:sp>
        <p:nvSpPr>
          <p:cNvPr id="297" name="Google Shape;297;p16"/>
          <p:cNvSpPr txBox="1">
            <a:spLocks noGrp="1"/>
          </p:cNvSpPr>
          <p:nvPr>
            <p:ph type="title"/>
          </p:nvPr>
        </p:nvSpPr>
        <p:spPr>
          <a:xfrm>
            <a:off x="1056750" y="598575"/>
            <a:ext cx="7030500" cy="9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0000"/>
                </a:solidFill>
                <a:latin typeface="Times New Roman"/>
                <a:ea typeface="Times New Roman"/>
                <a:cs typeface="Times New Roman"/>
                <a:sym typeface="Times New Roman"/>
              </a:rPr>
              <a:t>PROJECT OBJECTIVE</a:t>
            </a:r>
            <a:endParaRPr>
              <a:solidFill>
                <a:srgbClr val="000000"/>
              </a:solidFill>
              <a:latin typeface="Times New Roman"/>
              <a:ea typeface="Times New Roman"/>
              <a:cs typeface="Times New Roman"/>
              <a:sym typeface="Times New Roman"/>
            </a:endParaRPr>
          </a:p>
        </p:txBody>
      </p:sp>
      <p:sp>
        <p:nvSpPr>
          <p:cNvPr id="298" name="Google Shape;298;p16"/>
          <p:cNvSpPr txBox="1">
            <a:spLocks noGrp="1"/>
          </p:cNvSpPr>
          <p:nvPr>
            <p:ph type="body" idx="1"/>
          </p:nvPr>
        </p:nvSpPr>
        <p:spPr>
          <a:xfrm>
            <a:off x="1056750" y="1748925"/>
            <a:ext cx="7030500" cy="25416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Clr>
                <a:srgbClr val="000000"/>
              </a:buClr>
              <a:buSzPts val="1600"/>
              <a:buFont typeface="Times New Roman"/>
              <a:buChar char="●"/>
            </a:pPr>
            <a:r>
              <a:rPr lang="en" sz="1600" dirty="0">
                <a:solidFill>
                  <a:srgbClr val="000000"/>
                </a:solidFill>
                <a:latin typeface="Times New Roman"/>
                <a:ea typeface="Times New Roman"/>
                <a:cs typeface="Times New Roman"/>
                <a:sym typeface="Times New Roman"/>
              </a:rPr>
              <a:t>To </a:t>
            </a:r>
            <a:r>
              <a:rPr lang="en" sz="1600" dirty="0" smtClean="0">
                <a:solidFill>
                  <a:srgbClr val="000000"/>
                </a:solidFill>
                <a:latin typeface="Times New Roman"/>
                <a:ea typeface="Times New Roman"/>
                <a:cs typeface="Times New Roman"/>
                <a:sym typeface="Times New Roman"/>
              </a:rPr>
              <a:t>categorize or classifying of </a:t>
            </a:r>
            <a:r>
              <a:rPr lang="en" sz="1600" dirty="0">
                <a:solidFill>
                  <a:srgbClr val="000000"/>
                </a:solidFill>
                <a:latin typeface="Times New Roman"/>
                <a:ea typeface="Times New Roman"/>
                <a:cs typeface="Times New Roman"/>
                <a:sym typeface="Times New Roman"/>
              </a:rPr>
              <a:t>data or object of one of the classes or categories. </a:t>
            </a:r>
            <a:endParaRPr sz="1600" dirty="0">
              <a:solidFill>
                <a:srgbClr val="000000"/>
              </a:solidFill>
              <a:latin typeface="Times New Roman"/>
              <a:ea typeface="Times New Roman"/>
              <a:cs typeface="Times New Roman"/>
              <a:sym typeface="Times New Roman"/>
            </a:endParaRPr>
          </a:p>
          <a:p>
            <a:pPr marL="457200" lvl="0" indent="-330200" algn="just" rtl="0">
              <a:spcBef>
                <a:spcPts val="0"/>
              </a:spcBef>
              <a:spcAft>
                <a:spcPts val="0"/>
              </a:spcAft>
              <a:buClr>
                <a:srgbClr val="000000"/>
              </a:buClr>
              <a:buSzPts val="1600"/>
              <a:buFont typeface="Times New Roman"/>
              <a:buChar char="●"/>
            </a:pPr>
            <a:r>
              <a:rPr lang="en" sz="1600" dirty="0">
                <a:solidFill>
                  <a:srgbClr val="000000"/>
                </a:solidFill>
                <a:latin typeface="Times New Roman"/>
                <a:ea typeface="Times New Roman"/>
                <a:cs typeface="Times New Roman"/>
                <a:sym typeface="Times New Roman"/>
              </a:rPr>
              <a:t>To identify input words in images correctly by analysing it using different process to convert into digital format. </a:t>
            </a:r>
            <a:endParaRPr sz="1600" dirty="0">
              <a:solidFill>
                <a:srgbClr val="000000"/>
              </a:solidFill>
              <a:latin typeface="Times New Roman"/>
              <a:ea typeface="Times New Roman"/>
              <a:cs typeface="Times New Roman"/>
              <a:sym typeface="Times New Roman"/>
            </a:endParaRPr>
          </a:p>
          <a:p>
            <a:pPr marL="457200" lvl="0" indent="-330200" algn="just" rtl="0">
              <a:spcBef>
                <a:spcPts val="0"/>
              </a:spcBef>
              <a:spcAft>
                <a:spcPts val="0"/>
              </a:spcAft>
              <a:buClr>
                <a:srgbClr val="000000"/>
              </a:buClr>
              <a:buSzPts val="1600"/>
              <a:buFont typeface="Times New Roman"/>
              <a:buChar char="●"/>
            </a:pPr>
            <a:r>
              <a:rPr lang="en" sz="1600" dirty="0">
                <a:solidFill>
                  <a:srgbClr val="000000"/>
                </a:solidFill>
                <a:latin typeface="Times New Roman"/>
                <a:ea typeface="Times New Roman"/>
                <a:cs typeface="Times New Roman"/>
                <a:sym typeface="Times New Roman"/>
              </a:rPr>
              <a:t>To detect the writings of different format. </a:t>
            </a:r>
            <a:endParaRPr sz="1600" dirty="0">
              <a:solidFill>
                <a:srgbClr val="000000"/>
              </a:solidFill>
              <a:latin typeface="Times New Roman"/>
              <a:ea typeface="Times New Roman"/>
              <a:cs typeface="Times New Roman"/>
              <a:sym typeface="Times New Roman"/>
            </a:endParaRPr>
          </a:p>
          <a:p>
            <a:pPr marL="457200" lvl="0" indent="-330200" algn="just" rtl="0">
              <a:spcBef>
                <a:spcPts val="0"/>
              </a:spcBef>
              <a:spcAft>
                <a:spcPts val="0"/>
              </a:spcAft>
              <a:buClr>
                <a:srgbClr val="000000"/>
              </a:buClr>
              <a:buSzPts val="1600"/>
              <a:buFont typeface="Times New Roman"/>
              <a:buChar char="●"/>
            </a:pPr>
            <a:r>
              <a:rPr lang="en" sz="1600" dirty="0">
                <a:solidFill>
                  <a:srgbClr val="000000"/>
                </a:solidFill>
                <a:latin typeface="Times New Roman"/>
                <a:ea typeface="Times New Roman"/>
                <a:cs typeface="Times New Roman"/>
                <a:sym typeface="Times New Roman"/>
              </a:rPr>
              <a:t>To predict the type of the word, in other words if we write the word “Like” the system must be able to predict the word that it is truly “Like” or the input character is nearer to “Like” or something else.</a:t>
            </a:r>
            <a:endParaRPr sz="1600" dirty="0">
              <a:solidFill>
                <a:srgbClr val="000000"/>
              </a:solidFill>
              <a:latin typeface="Times New Roman"/>
              <a:ea typeface="Times New Roman"/>
              <a:cs typeface="Times New Roman"/>
              <a:sym typeface="Times New Roman"/>
            </a:endParaRPr>
          </a:p>
          <a:p>
            <a:pPr marL="457200" lvl="0" indent="0" algn="just" rtl="0">
              <a:spcBef>
                <a:spcPts val="1200"/>
              </a:spcBef>
              <a:spcAft>
                <a:spcPts val="0"/>
              </a:spcAft>
              <a:buNone/>
            </a:pPr>
            <a:endParaRPr sz="1600" dirty="0">
              <a:solidFill>
                <a:srgbClr val="000000"/>
              </a:solidFill>
              <a:latin typeface="Times New Roman"/>
              <a:ea typeface="Times New Roman"/>
              <a:cs typeface="Times New Roman"/>
              <a:sym typeface="Times New Roman"/>
            </a:endParaRPr>
          </a:p>
          <a:p>
            <a:pPr marL="0" lvl="0" indent="0" algn="just" rtl="0">
              <a:spcBef>
                <a:spcPts val="1600"/>
              </a:spcBef>
              <a:spcAft>
                <a:spcPts val="1600"/>
              </a:spcAft>
              <a:buNone/>
            </a:pPr>
            <a:endParaRPr sz="1200"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1241850" y="363100"/>
            <a:ext cx="7030500" cy="99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000000"/>
                </a:solidFill>
                <a:latin typeface="Times New Roman"/>
                <a:ea typeface="Times New Roman"/>
                <a:cs typeface="Times New Roman"/>
                <a:sym typeface="Times New Roman"/>
              </a:rPr>
              <a:t>PROPOSED SYSTEM</a:t>
            </a:r>
            <a:endParaRPr dirty="0">
              <a:solidFill>
                <a:srgbClr val="000000"/>
              </a:solidFill>
              <a:latin typeface="Times New Roman"/>
              <a:ea typeface="Times New Roman"/>
              <a:cs typeface="Times New Roman"/>
              <a:sym typeface="Times New Roman"/>
            </a:endParaRPr>
          </a:p>
        </p:txBody>
      </p:sp>
      <p:sp>
        <p:nvSpPr>
          <p:cNvPr id="304" name="Google Shape;304;p17"/>
          <p:cNvSpPr/>
          <p:nvPr/>
        </p:nvSpPr>
        <p:spPr>
          <a:xfrm>
            <a:off x="3546900" y="1228425"/>
            <a:ext cx="2050200" cy="432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IMAGE ACQUISITION</a:t>
            </a:r>
            <a:endParaRPr>
              <a:latin typeface="Times New Roman"/>
              <a:ea typeface="Times New Roman"/>
              <a:cs typeface="Times New Roman"/>
              <a:sym typeface="Times New Roman"/>
            </a:endParaRPr>
          </a:p>
        </p:txBody>
      </p:sp>
      <p:sp>
        <p:nvSpPr>
          <p:cNvPr id="305" name="Google Shape;305;p17"/>
          <p:cNvSpPr/>
          <p:nvPr/>
        </p:nvSpPr>
        <p:spPr>
          <a:xfrm>
            <a:off x="3546900" y="2045000"/>
            <a:ext cx="2050200" cy="432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Times New Roman"/>
                <a:ea typeface="Times New Roman"/>
                <a:cs typeface="Times New Roman"/>
                <a:sym typeface="Times New Roman"/>
              </a:rPr>
              <a:t>PREPROCESSING</a:t>
            </a:r>
            <a:endParaRPr dirty="0">
              <a:latin typeface="Times New Roman"/>
              <a:ea typeface="Times New Roman"/>
              <a:cs typeface="Times New Roman"/>
              <a:sym typeface="Times New Roman"/>
            </a:endParaRPr>
          </a:p>
        </p:txBody>
      </p:sp>
      <p:sp>
        <p:nvSpPr>
          <p:cNvPr id="306" name="Google Shape;306;p17"/>
          <p:cNvSpPr/>
          <p:nvPr/>
        </p:nvSpPr>
        <p:spPr>
          <a:xfrm>
            <a:off x="3546900" y="2861575"/>
            <a:ext cx="2050200" cy="432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SEGMENTATION</a:t>
            </a:r>
            <a:endParaRPr>
              <a:latin typeface="Times New Roman"/>
              <a:ea typeface="Times New Roman"/>
              <a:cs typeface="Times New Roman"/>
              <a:sym typeface="Times New Roman"/>
            </a:endParaRPr>
          </a:p>
        </p:txBody>
      </p:sp>
      <p:sp>
        <p:nvSpPr>
          <p:cNvPr id="307" name="Google Shape;307;p17"/>
          <p:cNvSpPr/>
          <p:nvPr/>
        </p:nvSpPr>
        <p:spPr>
          <a:xfrm>
            <a:off x="3546900" y="4420350"/>
            <a:ext cx="2050200" cy="432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Times New Roman"/>
                <a:ea typeface="Times New Roman"/>
                <a:cs typeface="Times New Roman"/>
                <a:sym typeface="Times New Roman"/>
              </a:rPr>
              <a:t>POST PROCESSING</a:t>
            </a:r>
            <a:endParaRPr>
              <a:latin typeface="Times New Roman"/>
              <a:ea typeface="Times New Roman"/>
              <a:cs typeface="Times New Roman"/>
              <a:sym typeface="Times New Roman"/>
            </a:endParaRPr>
          </a:p>
        </p:txBody>
      </p:sp>
      <p:sp>
        <p:nvSpPr>
          <p:cNvPr id="308" name="Google Shape;308;p17"/>
          <p:cNvSpPr/>
          <p:nvPr/>
        </p:nvSpPr>
        <p:spPr>
          <a:xfrm>
            <a:off x="3546900" y="3678150"/>
            <a:ext cx="2050200" cy="432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latin typeface="Times New Roman"/>
                <a:ea typeface="Times New Roman"/>
                <a:cs typeface="Times New Roman"/>
                <a:sym typeface="Times New Roman"/>
              </a:rPr>
              <a:t>CLASSIFICATION AND RECOGNITION</a:t>
            </a:r>
            <a:endParaRPr sz="1600">
              <a:latin typeface="Times New Roman"/>
              <a:ea typeface="Times New Roman"/>
              <a:cs typeface="Times New Roman"/>
              <a:sym typeface="Times New Roman"/>
            </a:endParaRPr>
          </a:p>
        </p:txBody>
      </p:sp>
      <p:cxnSp>
        <p:nvCxnSpPr>
          <p:cNvPr id="309" name="Google Shape;309;p17"/>
          <p:cNvCxnSpPr>
            <a:stCxn id="304" idx="2"/>
            <a:endCxn id="305" idx="0"/>
          </p:cNvCxnSpPr>
          <p:nvPr/>
        </p:nvCxnSpPr>
        <p:spPr>
          <a:xfrm>
            <a:off x="4572000" y="1660725"/>
            <a:ext cx="0" cy="384300"/>
          </a:xfrm>
          <a:prstGeom prst="straightConnector1">
            <a:avLst/>
          </a:prstGeom>
          <a:noFill/>
          <a:ln w="19050" cap="flat" cmpd="sng">
            <a:solidFill>
              <a:schemeClr val="dk2"/>
            </a:solidFill>
            <a:prstDash val="solid"/>
            <a:round/>
            <a:headEnd type="none" w="med" len="med"/>
            <a:tailEnd type="triangle" w="med" len="med"/>
          </a:ln>
        </p:spPr>
      </p:cxnSp>
      <p:cxnSp>
        <p:nvCxnSpPr>
          <p:cNvPr id="310" name="Google Shape;310;p17"/>
          <p:cNvCxnSpPr>
            <a:stCxn id="305" idx="2"/>
            <a:endCxn id="306" idx="0"/>
          </p:cNvCxnSpPr>
          <p:nvPr/>
        </p:nvCxnSpPr>
        <p:spPr>
          <a:xfrm>
            <a:off x="4572000" y="2477300"/>
            <a:ext cx="0" cy="384300"/>
          </a:xfrm>
          <a:prstGeom prst="straightConnector1">
            <a:avLst/>
          </a:prstGeom>
          <a:noFill/>
          <a:ln w="19050" cap="flat" cmpd="sng">
            <a:solidFill>
              <a:schemeClr val="dk2"/>
            </a:solidFill>
            <a:prstDash val="solid"/>
            <a:round/>
            <a:headEnd type="none" w="med" len="med"/>
            <a:tailEnd type="triangle" w="med" len="med"/>
          </a:ln>
        </p:spPr>
      </p:cxnSp>
      <p:cxnSp>
        <p:nvCxnSpPr>
          <p:cNvPr id="311" name="Google Shape;311;p17"/>
          <p:cNvCxnSpPr>
            <a:stCxn id="306" idx="2"/>
            <a:endCxn id="308" idx="0"/>
          </p:cNvCxnSpPr>
          <p:nvPr/>
        </p:nvCxnSpPr>
        <p:spPr>
          <a:xfrm>
            <a:off x="4572000" y="3293875"/>
            <a:ext cx="0" cy="384300"/>
          </a:xfrm>
          <a:prstGeom prst="straightConnector1">
            <a:avLst/>
          </a:prstGeom>
          <a:noFill/>
          <a:ln w="19050" cap="flat" cmpd="sng">
            <a:solidFill>
              <a:schemeClr val="dk2"/>
            </a:solidFill>
            <a:prstDash val="solid"/>
            <a:round/>
            <a:headEnd type="none" w="med" len="med"/>
            <a:tailEnd type="triangle" w="med" len="med"/>
          </a:ln>
        </p:spPr>
      </p:cxnSp>
      <p:cxnSp>
        <p:nvCxnSpPr>
          <p:cNvPr id="312" name="Google Shape;312;p17"/>
          <p:cNvCxnSpPr>
            <a:stCxn id="308" idx="2"/>
            <a:endCxn id="307" idx="0"/>
          </p:cNvCxnSpPr>
          <p:nvPr/>
        </p:nvCxnSpPr>
        <p:spPr>
          <a:xfrm>
            <a:off x="4572000" y="4110450"/>
            <a:ext cx="0" cy="3099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4"/>
                                        </p:tgtEl>
                                        <p:attrNameLst>
                                          <p:attrName>style.visibility</p:attrName>
                                        </p:attrNameLst>
                                      </p:cBhvr>
                                      <p:to>
                                        <p:strVal val="visible"/>
                                      </p:to>
                                    </p:set>
                                    <p:anim calcmode="lin" valueType="num">
                                      <p:cBhvr additive="base">
                                        <p:cTn id="7" dur="500" fill="hold"/>
                                        <p:tgtEl>
                                          <p:spTgt spid="304"/>
                                        </p:tgtEl>
                                        <p:attrNameLst>
                                          <p:attrName>ppt_x</p:attrName>
                                        </p:attrNameLst>
                                      </p:cBhvr>
                                      <p:tavLst>
                                        <p:tav tm="0">
                                          <p:val>
                                            <p:strVal val="#ppt_x"/>
                                          </p:val>
                                        </p:tav>
                                        <p:tav tm="100000">
                                          <p:val>
                                            <p:strVal val="#ppt_x"/>
                                          </p:val>
                                        </p:tav>
                                      </p:tavLst>
                                    </p:anim>
                                    <p:anim calcmode="lin" valueType="num">
                                      <p:cBhvr additive="base">
                                        <p:cTn id="8" dur="500" fill="hold"/>
                                        <p:tgtEl>
                                          <p:spTgt spid="30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9"/>
                                        </p:tgtEl>
                                        <p:attrNameLst>
                                          <p:attrName>style.visibility</p:attrName>
                                        </p:attrNameLst>
                                      </p:cBhvr>
                                      <p:to>
                                        <p:strVal val="visible"/>
                                      </p:to>
                                    </p:set>
                                    <p:anim calcmode="lin" valueType="num">
                                      <p:cBhvr additive="base">
                                        <p:cTn id="13" dur="500" fill="hold"/>
                                        <p:tgtEl>
                                          <p:spTgt spid="309"/>
                                        </p:tgtEl>
                                        <p:attrNameLst>
                                          <p:attrName>ppt_x</p:attrName>
                                        </p:attrNameLst>
                                      </p:cBhvr>
                                      <p:tavLst>
                                        <p:tav tm="0">
                                          <p:val>
                                            <p:strVal val="#ppt_x"/>
                                          </p:val>
                                        </p:tav>
                                        <p:tav tm="100000">
                                          <p:val>
                                            <p:strVal val="#ppt_x"/>
                                          </p:val>
                                        </p:tav>
                                      </p:tavLst>
                                    </p:anim>
                                    <p:anim calcmode="lin" valueType="num">
                                      <p:cBhvr additive="base">
                                        <p:cTn id="14" dur="500" fill="hold"/>
                                        <p:tgtEl>
                                          <p:spTgt spid="30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5"/>
                                        </p:tgtEl>
                                        <p:attrNameLst>
                                          <p:attrName>style.visibility</p:attrName>
                                        </p:attrNameLst>
                                      </p:cBhvr>
                                      <p:to>
                                        <p:strVal val="visible"/>
                                      </p:to>
                                    </p:set>
                                    <p:anim calcmode="lin" valueType="num">
                                      <p:cBhvr additive="base">
                                        <p:cTn id="19" dur="500" fill="hold"/>
                                        <p:tgtEl>
                                          <p:spTgt spid="305"/>
                                        </p:tgtEl>
                                        <p:attrNameLst>
                                          <p:attrName>ppt_x</p:attrName>
                                        </p:attrNameLst>
                                      </p:cBhvr>
                                      <p:tavLst>
                                        <p:tav tm="0">
                                          <p:val>
                                            <p:strVal val="#ppt_x"/>
                                          </p:val>
                                        </p:tav>
                                        <p:tav tm="100000">
                                          <p:val>
                                            <p:strVal val="#ppt_x"/>
                                          </p:val>
                                        </p:tav>
                                      </p:tavLst>
                                    </p:anim>
                                    <p:anim calcmode="lin" valueType="num">
                                      <p:cBhvr additive="base">
                                        <p:cTn id="20" dur="500" fill="hold"/>
                                        <p:tgtEl>
                                          <p:spTgt spid="30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0"/>
                                        </p:tgtEl>
                                        <p:attrNameLst>
                                          <p:attrName>style.visibility</p:attrName>
                                        </p:attrNameLst>
                                      </p:cBhvr>
                                      <p:to>
                                        <p:strVal val="visible"/>
                                      </p:to>
                                    </p:set>
                                    <p:anim calcmode="lin" valueType="num">
                                      <p:cBhvr additive="base">
                                        <p:cTn id="25" dur="500" fill="hold"/>
                                        <p:tgtEl>
                                          <p:spTgt spid="310"/>
                                        </p:tgtEl>
                                        <p:attrNameLst>
                                          <p:attrName>ppt_x</p:attrName>
                                        </p:attrNameLst>
                                      </p:cBhvr>
                                      <p:tavLst>
                                        <p:tav tm="0">
                                          <p:val>
                                            <p:strVal val="#ppt_x"/>
                                          </p:val>
                                        </p:tav>
                                        <p:tav tm="100000">
                                          <p:val>
                                            <p:strVal val="#ppt_x"/>
                                          </p:val>
                                        </p:tav>
                                      </p:tavLst>
                                    </p:anim>
                                    <p:anim calcmode="lin" valueType="num">
                                      <p:cBhvr additive="base">
                                        <p:cTn id="26" dur="500" fill="hold"/>
                                        <p:tgtEl>
                                          <p:spTgt spid="3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6"/>
                                        </p:tgtEl>
                                        <p:attrNameLst>
                                          <p:attrName>style.visibility</p:attrName>
                                        </p:attrNameLst>
                                      </p:cBhvr>
                                      <p:to>
                                        <p:strVal val="visible"/>
                                      </p:to>
                                    </p:set>
                                    <p:anim calcmode="lin" valueType="num">
                                      <p:cBhvr additive="base">
                                        <p:cTn id="31" dur="500" fill="hold"/>
                                        <p:tgtEl>
                                          <p:spTgt spid="306"/>
                                        </p:tgtEl>
                                        <p:attrNameLst>
                                          <p:attrName>ppt_x</p:attrName>
                                        </p:attrNameLst>
                                      </p:cBhvr>
                                      <p:tavLst>
                                        <p:tav tm="0">
                                          <p:val>
                                            <p:strVal val="#ppt_x"/>
                                          </p:val>
                                        </p:tav>
                                        <p:tav tm="100000">
                                          <p:val>
                                            <p:strVal val="#ppt_x"/>
                                          </p:val>
                                        </p:tav>
                                      </p:tavLst>
                                    </p:anim>
                                    <p:anim calcmode="lin" valueType="num">
                                      <p:cBhvr additive="base">
                                        <p:cTn id="32" dur="500" fill="hold"/>
                                        <p:tgtEl>
                                          <p:spTgt spid="30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11"/>
                                        </p:tgtEl>
                                        <p:attrNameLst>
                                          <p:attrName>style.visibility</p:attrName>
                                        </p:attrNameLst>
                                      </p:cBhvr>
                                      <p:to>
                                        <p:strVal val="visible"/>
                                      </p:to>
                                    </p:set>
                                    <p:anim calcmode="lin" valueType="num">
                                      <p:cBhvr additive="base">
                                        <p:cTn id="37" dur="500" fill="hold"/>
                                        <p:tgtEl>
                                          <p:spTgt spid="311"/>
                                        </p:tgtEl>
                                        <p:attrNameLst>
                                          <p:attrName>ppt_x</p:attrName>
                                        </p:attrNameLst>
                                      </p:cBhvr>
                                      <p:tavLst>
                                        <p:tav tm="0">
                                          <p:val>
                                            <p:strVal val="#ppt_x"/>
                                          </p:val>
                                        </p:tav>
                                        <p:tav tm="100000">
                                          <p:val>
                                            <p:strVal val="#ppt_x"/>
                                          </p:val>
                                        </p:tav>
                                      </p:tavLst>
                                    </p:anim>
                                    <p:anim calcmode="lin" valueType="num">
                                      <p:cBhvr additive="base">
                                        <p:cTn id="38" dur="500" fill="hold"/>
                                        <p:tgtEl>
                                          <p:spTgt spid="3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08"/>
                                        </p:tgtEl>
                                        <p:attrNameLst>
                                          <p:attrName>style.visibility</p:attrName>
                                        </p:attrNameLst>
                                      </p:cBhvr>
                                      <p:to>
                                        <p:strVal val="visible"/>
                                      </p:to>
                                    </p:set>
                                    <p:anim calcmode="lin" valueType="num">
                                      <p:cBhvr additive="base">
                                        <p:cTn id="43" dur="500" fill="hold"/>
                                        <p:tgtEl>
                                          <p:spTgt spid="308"/>
                                        </p:tgtEl>
                                        <p:attrNameLst>
                                          <p:attrName>ppt_x</p:attrName>
                                        </p:attrNameLst>
                                      </p:cBhvr>
                                      <p:tavLst>
                                        <p:tav tm="0">
                                          <p:val>
                                            <p:strVal val="#ppt_x"/>
                                          </p:val>
                                        </p:tav>
                                        <p:tav tm="100000">
                                          <p:val>
                                            <p:strVal val="#ppt_x"/>
                                          </p:val>
                                        </p:tav>
                                      </p:tavLst>
                                    </p:anim>
                                    <p:anim calcmode="lin" valueType="num">
                                      <p:cBhvr additive="base">
                                        <p:cTn id="44" dur="500" fill="hold"/>
                                        <p:tgtEl>
                                          <p:spTgt spid="30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12"/>
                                        </p:tgtEl>
                                        <p:attrNameLst>
                                          <p:attrName>style.visibility</p:attrName>
                                        </p:attrNameLst>
                                      </p:cBhvr>
                                      <p:to>
                                        <p:strVal val="visible"/>
                                      </p:to>
                                    </p:set>
                                    <p:anim calcmode="lin" valueType="num">
                                      <p:cBhvr additive="base">
                                        <p:cTn id="49" dur="500" fill="hold"/>
                                        <p:tgtEl>
                                          <p:spTgt spid="312"/>
                                        </p:tgtEl>
                                        <p:attrNameLst>
                                          <p:attrName>ppt_x</p:attrName>
                                        </p:attrNameLst>
                                      </p:cBhvr>
                                      <p:tavLst>
                                        <p:tav tm="0">
                                          <p:val>
                                            <p:strVal val="#ppt_x"/>
                                          </p:val>
                                        </p:tav>
                                        <p:tav tm="100000">
                                          <p:val>
                                            <p:strVal val="#ppt_x"/>
                                          </p:val>
                                        </p:tav>
                                      </p:tavLst>
                                    </p:anim>
                                    <p:anim calcmode="lin" valueType="num">
                                      <p:cBhvr additive="base">
                                        <p:cTn id="50" dur="500" fill="hold"/>
                                        <p:tgtEl>
                                          <p:spTgt spid="31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07"/>
                                        </p:tgtEl>
                                        <p:attrNameLst>
                                          <p:attrName>style.visibility</p:attrName>
                                        </p:attrNameLst>
                                      </p:cBhvr>
                                      <p:to>
                                        <p:strVal val="visible"/>
                                      </p:to>
                                    </p:set>
                                    <p:anim calcmode="lin" valueType="num">
                                      <p:cBhvr additive="base">
                                        <p:cTn id="55" dur="500" fill="hold"/>
                                        <p:tgtEl>
                                          <p:spTgt spid="307"/>
                                        </p:tgtEl>
                                        <p:attrNameLst>
                                          <p:attrName>ppt_x</p:attrName>
                                        </p:attrNameLst>
                                      </p:cBhvr>
                                      <p:tavLst>
                                        <p:tav tm="0">
                                          <p:val>
                                            <p:strVal val="#ppt_x"/>
                                          </p:val>
                                        </p:tav>
                                        <p:tav tm="100000">
                                          <p:val>
                                            <p:strVal val="#ppt_x"/>
                                          </p:val>
                                        </p:tav>
                                      </p:tavLst>
                                    </p:anim>
                                    <p:anim calcmode="lin" valueType="num">
                                      <p:cBhvr additive="base">
                                        <p:cTn id="56" dur="500" fill="hold"/>
                                        <p:tgtEl>
                                          <p:spTgt spid="3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 grpId="0" animBg="1"/>
      <p:bldP spid="305" grpId="0" animBg="1"/>
      <p:bldP spid="306" grpId="0" animBg="1"/>
      <p:bldP spid="307" grpId="0" animBg="1"/>
      <p:bldP spid="30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6"/>
        <p:cNvGrpSpPr/>
        <p:nvPr/>
      </p:nvGrpSpPr>
      <p:grpSpPr>
        <a:xfrm>
          <a:off x="0" y="0"/>
          <a:ext cx="0" cy="0"/>
          <a:chOff x="0" y="0"/>
          <a:chExt cx="0" cy="0"/>
        </a:xfrm>
      </p:grpSpPr>
      <p:sp>
        <p:nvSpPr>
          <p:cNvPr id="317" name="Google Shape;317;p18"/>
          <p:cNvSpPr txBox="1">
            <a:spLocks noGrp="1"/>
          </p:cNvSpPr>
          <p:nvPr>
            <p:ph type="title"/>
          </p:nvPr>
        </p:nvSpPr>
        <p:spPr>
          <a:xfrm>
            <a:off x="311700" y="424925"/>
            <a:ext cx="8520600" cy="7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0000"/>
                </a:solidFill>
                <a:latin typeface="Times New Roman"/>
                <a:ea typeface="Times New Roman"/>
                <a:cs typeface="Times New Roman"/>
                <a:sym typeface="Times New Roman"/>
              </a:rPr>
              <a:t>PROPOSED SYSTEM</a:t>
            </a:r>
            <a:endParaRPr>
              <a:solidFill>
                <a:srgbClr val="000000"/>
              </a:solidFill>
              <a:latin typeface="Times New Roman"/>
              <a:ea typeface="Times New Roman"/>
              <a:cs typeface="Times New Roman"/>
              <a:sym typeface="Times New Roman"/>
            </a:endParaRPr>
          </a:p>
        </p:txBody>
      </p:sp>
      <p:sp>
        <p:nvSpPr>
          <p:cNvPr id="318" name="Google Shape;318;p18"/>
          <p:cNvSpPr txBox="1">
            <a:spLocks noGrp="1"/>
          </p:cNvSpPr>
          <p:nvPr>
            <p:ph type="body" idx="1"/>
          </p:nvPr>
        </p:nvSpPr>
        <p:spPr>
          <a:xfrm>
            <a:off x="738300" y="1182125"/>
            <a:ext cx="7667400" cy="3787800"/>
          </a:xfrm>
          <a:prstGeom prst="rect">
            <a:avLst/>
          </a:prstGeom>
        </p:spPr>
        <p:txBody>
          <a:bodyPr spcFirstLastPara="1" wrap="square" lIns="91425" tIns="91425" rIns="91425" bIns="91425" anchor="t" anchorCtr="0">
            <a:noAutofit/>
          </a:bodyPr>
          <a:lstStyle/>
          <a:p>
            <a:pPr marL="457200" lvl="0" indent="-330200" algn="just" rtl="0">
              <a:lnSpc>
                <a:spcPct val="100000"/>
              </a:lnSpc>
              <a:spcBef>
                <a:spcPts val="0"/>
              </a:spcBef>
              <a:spcAft>
                <a:spcPts val="0"/>
              </a:spcAft>
              <a:buClr>
                <a:srgbClr val="000000"/>
              </a:buClr>
              <a:buSzPts val="1600"/>
              <a:buFont typeface="Times New Roman"/>
              <a:buChar char="●"/>
            </a:pPr>
            <a:r>
              <a:rPr lang="en" sz="1600" b="1" dirty="0">
                <a:solidFill>
                  <a:srgbClr val="000000"/>
                </a:solidFill>
                <a:latin typeface="Times New Roman"/>
                <a:ea typeface="Times New Roman"/>
                <a:cs typeface="Times New Roman"/>
                <a:sym typeface="Times New Roman"/>
              </a:rPr>
              <a:t>IMAGE ACQUISITION:</a:t>
            </a:r>
            <a:endParaRPr sz="1600" b="1" dirty="0">
              <a:solidFill>
                <a:srgbClr val="000000"/>
              </a:solidFill>
              <a:latin typeface="Times New Roman"/>
              <a:ea typeface="Times New Roman"/>
              <a:cs typeface="Times New Roman"/>
              <a:sym typeface="Times New Roman"/>
            </a:endParaRPr>
          </a:p>
          <a:p>
            <a:pPr marL="457200" lvl="0" indent="0" algn="just" rtl="0">
              <a:lnSpc>
                <a:spcPct val="100000"/>
              </a:lnSpc>
              <a:spcBef>
                <a:spcPts val="1000"/>
              </a:spcBef>
              <a:spcAft>
                <a:spcPts val="0"/>
              </a:spcAft>
              <a:buNone/>
            </a:pPr>
            <a:r>
              <a:rPr lang="en" sz="1600" dirty="0">
                <a:solidFill>
                  <a:srgbClr val="000000"/>
                </a:solidFill>
                <a:latin typeface="Times New Roman"/>
                <a:ea typeface="Times New Roman"/>
                <a:cs typeface="Times New Roman"/>
                <a:sym typeface="Times New Roman"/>
              </a:rPr>
              <a:t>In Image acquisition, the recognition system acquires a scanned image as an input image.</a:t>
            </a:r>
            <a:endParaRPr sz="1600" dirty="0">
              <a:solidFill>
                <a:srgbClr val="000000"/>
              </a:solidFill>
              <a:latin typeface="Times New Roman"/>
              <a:ea typeface="Times New Roman"/>
              <a:cs typeface="Times New Roman"/>
              <a:sym typeface="Times New Roman"/>
            </a:endParaRPr>
          </a:p>
          <a:p>
            <a:pPr marL="457200" lvl="0" indent="0" algn="just" rtl="0">
              <a:lnSpc>
                <a:spcPct val="100000"/>
              </a:lnSpc>
              <a:spcBef>
                <a:spcPts val="1000"/>
              </a:spcBef>
              <a:spcAft>
                <a:spcPts val="0"/>
              </a:spcAft>
              <a:buNone/>
            </a:pPr>
            <a:endParaRPr sz="1600" dirty="0">
              <a:solidFill>
                <a:srgbClr val="000000"/>
              </a:solidFill>
              <a:latin typeface="Times New Roman"/>
              <a:ea typeface="Times New Roman"/>
              <a:cs typeface="Times New Roman"/>
              <a:sym typeface="Times New Roman"/>
            </a:endParaRPr>
          </a:p>
          <a:p>
            <a:pPr marL="457200" lvl="0" indent="-330200" algn="just" rtl="0">
              <a:lnSpc>
                <a:spcPct val="100000"/>
              </a:lnSpc>
              <a:spcBef>
                <a:spcPts val="1000"/>
              </a:spcBef>
              <a:spcAft>
                <a:spcPts val="0"/>
              </a:spcAft>
              <a:buClr>
                <a:srgbClr val="000000"/>
              </a:buClr>
              <a:buSzPts val="1600"/>
              <a:buFont typeface="Times New Roman"/>
              <a:buChar char="●"/>
            </a:pPr>
            <a:r>
              <a:rPr lang="en" sz="1600" b="1" dirty="0">
                <a:solidFill>
                  <a:srgbClr val="000000"/>
                </a:solidFill>
                <a:latin typeface="Times New Roman"/>
                <a:ea typeface="Times New Roman"/>
                <a:cs typeface="Times New Roman"/>
                <a:sym typeface="Times New Roman"/>
              </a:rPr>
              <a:t>PRE-PROCESSING:</a:t>
            </a:r>
            <a:endParaRPr sz="1600" b="1" dirty="0">
              <a:solidFill>
                <a:srgbClr val="000000"/>
              </a:solidFill>
              <a:latin typeface="Times New Roman"/>
              <a:ea typeface="Times New Roman"/>
              <a:cs typeface="Times New Roman"/>
              <a:sym typeface="Times New Roman"/>
            </a:endParaRPr>
          </a:p>
          <a:p>
            <a:pPr marL="457200" lvl="0" indent="0" algn="just" rtl="0">
              <a:lnSpc>
                <a:spcPct val="100000"/>
              </a:lnSpc>
              <a:spcBef>
                <a:spcPts val="1000"/>
              </a:spcBef>
              <a:spcAft>
                <a:spcPts val="0"/>
              </a:spcAft>
              <a:buNone/>
            </a:pPr>
            <a:r>
              <a:rPr lang="en" sz="1600" dirty="0">
                <a:solidFill>
                  <a:srgbClr val="000000"/>
                </a:solidFill>
                <a:latin typeface="Times New Roman"/>
                <a:ea typeface="Times New Roman"/>
                <a:cs typeface="Times New Roman"/>
                <a:sym typeface="Times New Roman"/>
              </a:rPr>
              <a:t>The pre processing  enhances the image Rendering and makes it suitable for segmentation. </a:t>
            </a:r>
            <a:endParaRPr sz="1600" dirty="0">
              <a:solidFill>
                <a:srgbClr val="000000"/>
              </a:solidFill>
              <a:latin typeface="Times New Roman"/>
              <a:ea typeface="Times New Roman"/>
              <a:cs typeface="Times New Roman"/>
              <a:sym typeface="Times New Roman"/>
            </a:endParaRPr>
          </a:p>
          <a:p>
            <a:pPr marL="0" lvl="0" indent="457200" algn="just" rtl="0">
              <a:lnSpc>
                <a:spcPct val="100000"/>
              </a:lnSpc>
              <a:spcBef>
                <a:spcPts val="1000"/>
              </a:spcBef>
              <a:spcAft>
                <a:spcPts val="0"/>
              </a:spcAft>
              <a:buNone/>
            </a:pPr>
            <a:endParaRPr sz="1600" dirty="0">
              <a:solidFill>
                <a:srgbClr val="000000"/>
              </a:solidFill>
              <a:latin typeface="Times New Roman"/>
              <a:ea typeface="Times New Roman"/>
              <a:cs typeface="Times New Roman"/>
              <a:sym typeface="Times New Roman"/>
            </a:endParaRPr>
          </a:p>
          <a:p>
            <a:pPr marL="457200" lvl="0" indent="-330200" algn="just" rtl="0">
              <a:lnSpc>
                <a:spcPct val="100000"/>
              </a:lnSpc>
              <a:spcBef>
                <a:spcPts val="1600"/>
              </a:spcBef>
              <a:spcAft>
                <a:spcPts val="0"/>
              </a:spcAft>
              <a:buClr>
                <a:srgbClr val="000000"/>
              </a:buClr>
              <a:buSzPts val="1600"/>
              <a:buFont typeface="Times New Roman"/>
              <a:buChar char="●"/>
            </a:pPr>
            <a:r>
              <a:rPr lang="en" sz="1600" b="1" dirty="0">
                <a:solidFill>
                  <a:srgbClr val="000000"/>
                </a:solidFill>
                <a:latin typeface="Times New Roman"/>
                <a:ea typeface="Times New Roman"/>
                <a:cs typeface="Times New Roman"/>
                <a:sym typeface="Times New Roman"/>
              </a:rPr>
              <a:t>SEGMENTATION:</a:t>
            </a:r>
            <a:endParaRPr sz="1600" b="1" dirty="0">
              <a:solidFill>
                <a:srgbClr val="000000"/>
              </a:solidFill>
              <a:latin typeface="Times New Roman"/>
              <a:ea typeface="Times New Roman"/>
              <a:cs typeface="Times New Roman"/>
              <a:sym typeface="Times New Roman"/>
            </a:endParaRPr>
          </a:p>
          <a:p>
            <a:pPr marL="457200" lvl="0" indent="0" algn="just" rtl="0">
              <a:lnSpc>
                <a:spcPct val="100000"/>
              </a:lnSpc>
              <a:spcBef>
                <a:spcPts val="1000"/>
              </a:spcBef>
              <a:spcAft>
                <a:spcPts val="0"/>
              </a:spcAft>
              <a:buNone/>
            </a:pPr>
            <a:r>
              <a:rPr lang="en" sz="1600" dirty="0">
                <a:solidFill>
                  <a:srgbClr val="000000"/>
                </a:solidFill>
                <a:latin typeface="Times New Roman"/>
                <a:ea typeface="Times New Roman"/>
                <a:cs typeface="Times New Roman"/>
                <a:sym typeface="Times New Roman"/>
              </a:rPr>
              <a:t>In the segmentation stage, an image of sequence of Characters is decomposed into sub-images   of </a:t>
            </a:r>
            <a:r>
              <a:rPr lang="en" sz="1600">
                <a:solidFill>
                  <a:srgbClr val="000000"/>
                </a:solidFill>
                <a:latin typeface="Times New Roman"/>
                <a:ea typeface="Times New Roman"/>
                <a:cs typeface="Times New Roman"/>
                <a:sym typeface="Times New Roman"/>
              </a:rPr>
              <a:t>individual </a:t>
            </a:r>
            <a:r>
              <a:rPr lang="en" sz="1600" smtClean="0">
                <a:solidFill>
                  <a:srgbClr val="000000"/>
                </a:solidFill>
                <a:latin typeface="Times New Roman"/>
                <a:ea typeface="Times New Roman"/>
                <a:cs typeface="Times New Roman"/>
                <a:sym typeface="Times New Roman"/>
              </a:rPr>
              <a:t>Character.</a:t>
            </a:r>
            <a:endParaRPr sz="1600" dirty="0">
              <a:solidFill>
                <a:srgbClr val="000000"/>
              </a:solidFill>
              <a:latin typeface="Times New Roman"/>
              <a:ea typeface="Times New Roman"/>
              <a:cs typeface="Times New Roman"/>
              <a:sym typeface="Times New Roman"/>
            </a:endParaRPr>
          </a:p>
          <a:p>
            <a:pPr marL="914400" lvl="0" indent="0" algn="just" rtl="0">
              <a:spcBef>
                <a:spcPts val="0"/>
              </a:spcBef>
              <a:spcAft>
                <a:spcPts val="1600"/>
              </a:spcAft>
              <a:buNone/>
            </a:pPr>
            <a:endParaRPr sz="1600" dirty="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2"/>
        <p:cNvGrpSpPr/>
        <p:nvPr/>
      </p:nvGrpSpPr>
      <p:grpSpPr>
        <a:xfrm>
          <a:off x="0" y="0"/>
          <a:ext cx="0" cy="0"/>
          <a:chOff x="0" y="0"/>
          <a:chExt cx="0" cy="0"/>
        </a:xfrm>
      </p:grpSpPr>
      <p:sp>
        <p:nvSpPr>
          <p:cNvPr id="323" name="Google Shape;323;p19"/>
          <p:cNvSpPr txBox="1">
            <a:spLocks noGrp="1"/>
          </p:cNvSpPr>
          <p:nvPr>
            <p:ph type="title"/>
          </p:nvPr>
        </p:nvSpPr>
        <p:spPr>
          <a:xfrm>
            <a:off x="311700" y="424925"/>
            <a:ext cx="8520600" cy="7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0000"/>
                </a:solidFill>
                <a:latin typeface="Times New Roman"/>
                <a:ea typeface="Times New Roman"/>
                <a:cs typeface="Times New Roman"/>
                <a:sym typeface="Times New Roman"/>
              </a:rPr>
              <a:t>PROPOSED SYSTEM</a:t>
            </a:r>
            <a:endParaRPr>
              <a:solidFill>
                <a:srgbClr val="000000"/>
              </a:solidFill>
              <a:latin typeface="Times New Roman"/>
              <a:ea typeface="Times New Roman"/>
              <a:cs typeface="Times New Roman"/>
              <a:sym typeface="Times New Roman"/>
            </a:endParaRPr>
          </a:p>
        </p:txBody>
      </p:sp>
      <p:sp>
        <p:nvSpPr>
          <p:cNvPr id="324" name="Google Shape;324;p19"/>
          <p:cNvSpPr txBox="1">
            <a:spLocks noGrp="1"/>
          </p:cNvSpPr>
          <p:nvPr>
            <p:ph type="body" idx="1"/>
          </p:nvPr>
        </p:nvSpPr>
        <p:spPr>
          <a:xfrm>
            <a:off x="760800" y="1797125"/>
            <a:ext cx="7622400" cy="2801100"/>
          </a:xfrm>
          <a:prstGeom prst="rect">
            <a:avLst/>
          </a:prstGeom>
        </p:spPr>
        <p:txBody>
          <a:bodyPr spcFirstLastPara="1" wrap="square" lIns="91425" tIns="91425" rIns="91425" bIns="91425" anchor="t" anchorCtr="0">
            <a:noAutofit/>
          </a:bodyPr>
          <a:lstStyle/>
          <a:p>
            <a:pPr marL="457200" lvl="0" indent="-330200" algn="just" rtl="0">
              <a:lnSpc>
                <a:spcPct val="100000"/>
              </a:lnSpc>
              <a:spcBef>
                <a:spcPts val="0"/>
              </a:spcBef>
              <a:spcAft>
                <a:spcPts val="0"/>
              </a:spcAft>
              <a:buClr>
                <a:srgbClr val="000000"/>
              </a:buClr>
              <a:buSzPts val="1600"/>
              <a:buFont typeface="Times New Roman"/>
              <a:buChar char="●"/>
            </a:pPr>
            <a:r>
              <a:rPr lang="en" sz="1600" b="1">
                <a:solidFill>
                  <a:srgbClr val="000000"/>
                </a:solidFill>
                <a:latin typeface="Times New Roman"/>
                <a:ea typeface="Times New Roman"/>
                <a:cs typeface="Times New Roman"/>
                <a:sym typeface="Times New Roman"/>
              </a:rPr>
              <a:t>CLASSIFICATION AND RECOGNITION:</a:t>
            </a:r>
            <a:endParaRPr sz="1600" b="1">
              <a:solidFill>
                <a:srgbClr val="000000"/>
              </a:solidFill>
              <a:latin typeface="Times New Roman"/>
              <a:ea typeface="Times New Roman"/>
              <a:cs typeface="Times New Roman"/>
              <a:sym typeface="Times New Roman"/>
            </a:endParaRPr>
          </a:p>
          <a:p>
            <a:pPr marL="457200" lvl="0" indent="0" algn="just" rtl="0">
              <a:lnSpc>
                <a:spcPct val="100000"/>
              </a:lnSpc>
              <a:spcBef>
                <a:spcPts val="0"/>
              </a:spcBef>
              <a:spcAft>
                <a:spcPts val="0"/>
              </a:spcAft>
              <a:buNone/>
            </a:pPr>
            <a:r>
              <a:rPr lang="en" sz="1600">
                <a:solidFill>
                  <a:srgbClr val="000000"/>
                </a:solidFill>
                <a:latin typeface="Times New Roman"/>
                <a:ea typeface="Times New Roman"/>
                <a:cs typeface="Times New Roman"/>
                <a:sym typeface="Times New Roman"/>
              </a:rPr>
              <a:t>The classification stage is the decision making part of the Recognition system. It analysis the input and recognises the output.</a:t>
            </a:r>
            <a:endParaRPr sz="1600">
              <a:solidFill>
                <a:srgbClr val="000000"/>
              </a:solidFill>
              <a:latin typeface="Times New Roman"/>
              <a:ea typeface="Times New Roman"/>
              <a:cs typeface="Times New Roman"/>
              <a:sym typeface="Times New Roman"/>
            </a:endParaRPr>
          </a:p>
          <a:p>
            <a:pPr marL="457200" lvl="0" indent="0" algn="just" rtl="0">
              <a:lnSpc>
                <a:spcPct val="100000"/>
              </a:lnSpc>
              <a:spcBef>
                <a:spcPts val="0"/>
              </a:spcBef>
              <a:spcAft>
                <a:spcPts val="0"/>
              </a:spcAft>
              <a:buNone/>
            </a:pPr>
            <a:endParaRPr sz="1600">
              <a:solidFill>
                <a:srgbClr val="000000"/>
              </a:solidFill>
              <a:latin typeface="Times New Roman"/>
              <a:ea typeface="Times New Roman"/>
              <a:cs typeface="Times New Roman"/>
              <a:sym typeface="Times New Roman"/>
            </a:endParaRPr>
          </a:p>
          <a:p>
            <a:pPr marL="457200" lvl="0" indent="-330200" algn="just" rtl="0">
              <a:lnSpc>
                <a:spcPct val="100000"/>
              </a:lnSpc>
              <a:spcBef>
                <a:spcPts val="0"/>
              </a:spcBef>
              <a:spcAft>
                <a:spcPts val="0"/>
              </a:spcAft>
              <a:buClr>
                <a:srgbClr val="000000"/>
              </a:buClr>
              <a:buSzPts val="1600"/>
              <a:buFont typeface="Times New Roman"/>
              <a:buChar char="●"/>
            </a:pPr>
            <a:r>
              <a:rPr lang="en" sz="1600" b="1">
                <a:solidFill>
                  <a:srgbClr val="000000"/>
                </a:solidFill>
                <a:latin typeface="Times New Roman"/>
                <a:ea typeface="Times New Roman"/>
                <a:cs typeface="Times New Roman"/>
                <a:sym typeface="Times New Roman"/>
              </a:rPr>
              <a:t>POST-PROCESSING:</a:t>
            </a:r>
            <a:endParaRPr sz="1600" b="1">
              <a:solidFill>
                <a:srgbClr val="000000"/>
              </a:solidFill>
              <a:latin typeface="Times New Roman"/>
              <a:ea typeface="Times New Roman"/>
              <a:cs typeface="Times New Roman"/>
              <a:sym typeface="Times New Roman"/>
            </a:endParaRPr>
          </a:p>
          <a:p>
            <a:pPr marL="457200" lvl="0" indent="0" algn="just" rtl="0">
              <a:lnSpc>
                <a:spcPct val="100000"/>
              </a:lnSpc>
              <a:spcBef>
                <a:spcPts val="0"/>
              </a:spcBef>
              <a:spcAft>
                <a:spcPts val="0"/>
              </a:spcAft>
              <a:buNone/>
            </a:pPr>
            <a:r>
              <a:rPr lang="en" sz="1600">
                <a:solidFill>
                  <a:srgbClr val="000000"/>
                </a:solidFill>
                <a:latin typeface="Times New Roman"/>
                <a:ea typeface="Times New Roman"/>
                <a:cs typeface="Times New Roman"/>
                <a:sym typeface="Times New Roman"/>
              </a:rPr>
              <a:t>Post-processing stage is the final stage of the proposed Recognition system. It prints the corresponding recognized word in the structured text form.</a:t>
            </a:r>
            <a:endParaRPr sz="160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8"/>
        <p:cNvGrpSpPr/>
        <p:nvPr/>
      </p:nvGrpSpPr>
      <p:grpSpPr>
        <a:xfrm>
          <a:off x="0" y="0"/>
          <a:ext cx="0" cy="0"/>
          <a:chOff x="0" y="0"/>
          <a:chExt cx="0" cy="0"/>
        </a:xfrm>
      </p:grpSpPr>
      <p:sp>
        <p:nvSpPr>
          <p:cNvPr id="329" name="Google Shape;329;p20"/>
          <p:cNvSpPr txBox="1">
            <a:spLocks noGrp="1"/>
          </p:cNvSpPr>
          <p:nvPr>
            <p:ph type="title"/>
          </p:nvPr>
        </p:nvSpPr>
        <p:spPr>
          <a:xfrm>
            <a:off x="311700" y="424925"/>
            <a:ext cx="8520600" cy="7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0000"/>
                </a:solidFill>
                <a:latin typeface="Times New Roman"/>
                <a:ea typeface="Times New Roman"/>
                <a:cs typeface="Times New Roman"/>
                <a:sym typeface="Times New Roman"/>
              </a:rPr>
              <a:t>REQUIREMENT ANALYSIS</a:t>
            </a:r>
            <a:endParaRPr>
              <a:solidFill>
                <a:srgbClr val="000000"/>
              </a:solidFill>
              <a:latin typeface="Times New Roman"/>
              <a:ea typeface="Times New Roman"/>
              <a:cs typeface="Times New Roman"/>
              <a:sym typeface="Times New Roman"/>
            </a:endParaRPr>
          </a:p>
        </p:txBody>
      </p:sp>
      <p:sp>
        <p:nvSpPr>
          <p:cNvPr id="330" name="Google Shape;330;p20"/>
          <p:cNvSpPr txBox="1">
            <a:spLocks noGrp="1"/>
          </p:cNvSpPr>
          <p:nvPr>
            <p:ph type="body" idx="1"/>
          </p:nvPr>
        </p:nvSpPr>
        <p:spPr>
          <a:xfrm>
            <a:off x="1189350" y="1480225"/>
            <a:ext cx="6765300" cy="3105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solidFill>
                  <a:srgbClr val="000000"/>
                </a:solidFill>
                <a:latin typeface="Times New Roman"/>
                <a:ea typeface="Times New Roman"/>
                <a:cs typeface="Times New Roman"/>
                <a:sym typeface="Times New Roman"/>
              </a:rPr>
              <a:t>HARDWARE</a:t>
            </a:r>
            <a:r>
              <a:rPr lang="en" sz="1900" dirty="0">
                <a:solidFill>
                  <a:srgbClr val="000000"/>
                </a:solidFill>
                <a:latin typeface="Times New Roman"/>
                <a:ea typeface="Times New Roman"/>
                <a:cs typeface="Times New Roman"/>
                <a:sym typeface="Times New Roman"/>
              </a:rPr>
              <a:t> REQUIREMENT:</a:t>
            </a:r>
            <a:endParaRPr sz="1900" dirty="0">
              <a:solidFill>
                <a:srgbClr val="000000"/>
              </a:solidFill>
              <a:latin typeface="Times New Roman"/>
              <a:ea typeface="Times New Roman"/>
              <a:cs typeface="Times New Roman"/>
              <a:sym typeface="Times New Roman"/>
            </a:endParaRPr>
          </a:p>
          <a:p>
            <a:pPr marL="457200" lvl="0" indent="-330200" algn="just" rtl="0">
              <a:spcBef>
                <a:spcPts val="1600"/>
              </a:spcBef>
              <a:spcAft>
                <a:spcPts val="0"/>
              </a:spcAft>
              <a:buClr>
                <a:srgbClr val="000000"/>
              </a:buClr>
              <a:buSzPts val="1600"/>
              <a:buFont typeface="Times New Roman"/>
              <a:buChar char="●"/>
            </a:pPr>
            <a:r>
              <a:rPr lang="en" sz="1600" dirty="0">
                <a:solidFill>
                  <a:srgbClr val="000000"/>
                </a:solidFill>
                <a:latin typeface="Times New Roman"/>
                <a:ea typeface="Times New Roman"/>
                <a:cs typeface="Times New Roman"/>
                <a:sym typeface="Times New Roman"/>
              </a:rPr>
              <a:t>Processor: Intel® CoreTM i3-2370 CPU @2.40GHz or above Installed</a:t>
            </a:r>
            <a:endParaRPr sz="1600" dirty="0">
              <a:solidFill>
                <a:srgbClr val="000000"/>
              </a:solidFill>
              <a:latin typeface="Times New Roman"/>
              <a:ea typeface="Times New Roman"/>
              <a:cs typeface="Times New Roman"/>
              <a:sym typeface="Times New Roman"/>
            </a:endParaRPr>
          </a:p>
          <a:p>
            <a:pPr marL="457200" lvl="0" indent="-330200" algn="just" rtl="0">
              <a:spcBef>
                <a:spcPts val="0"/>
              </a:spcBef>
              <a:spcAft>
                <a:spcPts val="0"/>
              </a:spcAft>
              <a:buClr>
                <a:srgbClr val="000000"/>
              </a:buClr>
              <a:buSzPts val="1600"/>
              <a:buFont typeface="Times New Roman"/>
              <a:buChar char="●"/>
            </a:pPr>
            <a:r>
              <a:rPr lang="en" sz="1600" dirty="0">
                <a:solidFill>
                  <a:srgbClr val="000000"/>
                </a:solidFill>
                <a:latin typeface="Times New Roman"/>
                <a:ea typeface="Times New Roman"/>
                <a:cs typeface="Times New Roman"/>
                <a:sym typeface="Times New Roman"/>
              </a:rPr>
              <a:t>Installed Memory (RAM) 2.00GB or above</a:t>
            </a:r>
            <a:endParaRPr sz="1600" dirty="0">
              <a:solidFill>
                <a:srgbClr val="000000"/>
              </a:solidFill>
              <a:latin typeface="Times New Roman"/>
              <a:ea typeface="Times New Roman"/>
              <a:cs typeface="Times New Roman"/>
              <a:sym typeface="Times New Roman"/>
            </a:endParaRPr>
          </a:p>
          <a:p>
            <a:pPr marL="457200" lvl="0" indent="-330200" algn="just" rtl="0">
              <a:spcBef>
                <a:spcPts val="0"/>
              </a:spcBef>
              <a:spcAft>
                <a:spcPts val="0"/>
              </a:spcAft>
              <a:buClr>
                <a:srgbClr val="000000"/>
              </a:buClr>
              <a:buSzPts val="1600"/>
              <a:buFont typeface="Times New Roman"/>
              <a:buChar char="●"/>
            </a:pPr>
            <a:r>
              <a:rPr lang="en" sz="1600" dirty="0">
                <a:solidFill>
                  <a:srgbClr val="000000"/>
                </a:solidFill>
                <a:latin typeface="Times New Roman"/>
                <a:ea typeface="Times New Roman"/>
                <a:cs typeface="Times New Roman"/>
                <a:sym typeface="Times New Roman"/>
              </a:rPr>
              <a:t>System Type Windows 32/64-bit Operating System</a:t>
            </a:r>
            <a:endParaRPr sz="1600" dirty="0">
              <a:solidFill>
                <a:srgbClr val="000000"/>
              </a:solidFill>
              <a:latin typeface="Times New Roman"/>
              <a:ea typeface="Times New Roman"/>
              <a:cs typeface="Times New Roman"/>
              <a:sym typeface="Times New Roman"/>
            </a:endParaRPr>
          </a:p>
          <a:p>
            <a:pPr marL="0" lvl="0" indent="0" algn="just" rtl="0">
              <a:spcBef>
                <a:spcPts val="1600"/>
              </a:spcBef>
              <a:spcAft>
                <a:spcPts val="0"/>
              </a:spcAft>
              <a:buNone/>
            </a:pPr>
            <a:r>
              <a:rPr lang="en" sz="1600" dirty="0">
                <a:solidFill>
                  <a:srgbClr val="000000"/>
                </a:solidFill>
                <a:latin typeface="Times New Roman"/>
                <a:ea typeface="Times New Roman"/>
                <a:cs typeface="Times New Roman"/>
                <a:sym typeface="Times New Roman"/>
              </a:rPr>
              <a:t>SOFTWARE REQUIREMENT:</a:t>
            </a:r>
            <a:endParaRPr sz="1600" dirty="0">
              <a:solidFill>
                <a:srgbClr val="000000"/>
              </a:solidFill>
              <a:latin typeface="Times New Roman"/>
              <a:ea typeface="Times New Roman"/>
              <a:cs typeface="Times New Roman"/>
              <a:sym typeface="Times New Roman"/>
            </a:endParaRPr>
          </a:p>
          <a:p>
            <a:pPr marL="457200" lvl="0" indent="-330200" algn="just" rtl="0">
              <a:spcBef>
                <a:spcPts val="1600"/>
              </a:spcBef>
              <a:spcAft>
                <a:spcPts val="0"/>
              </a:spcAft>
              <a:buClr>
                <a:srgbClr val="000000"/>
              </a:buClr>
              <a:buSzPts val="1600"/>
              <a:buFont typeface="Times New Roman"/>
              <a:buChar char="●"/>
            </a:pPr>
            <a:r>
              <a:rPr lang="en" sz="1600" dirty="0" smtClean="0">
                <a:solidFill>
                  <a:srgbClr val="000000"/>
                </a:solidFill>
                <a:latin typeface="Times New Roman"/>
                <a:ea typeface="Times New Roman"/>
                <a:cs typeface="Times New Roman"/>
                <a:sym typeface="Times New Roman"/>
              </a:rPr>
              <a:t>Python.</a:t>
            </a:r>
            <a:endParaRPr sz="1600" dirty="0">
              <a:solidFill>
                <a:srgbClr val="000000"/>
              </a:solidFill>
              <a:latin typeface="Times New Roman"/>
              <a:ea typeface="Times New Roman"/>
              <a:cs typeface="Times New Roman"/>
              <a:sym typeface="Times New Roman"/>
            </a:endParaRPr>
          </a:p>
          <a:p>
            <a:pPr marL="457200" lvl="0" indent="-330200" algn="just" rtl="0">
              <a:spcBef>
                <a:spcPts val="0"/>
              </a:spcBef>
              <a:spcAft>
                <a:spcPts val="0"/>
              </a:spcAft>
              <a:buClr>
                <a:srgbClr val="000000"/>
              </a:buClr>
              <a:buSzPts val="1600"/>
              <a:buFont typeface="Times New Roman"/>
              <a:buChar char="●"/>
            </a:pPr>
            <a:r>
              <a:rPr lang="en" sz="1600" dirty="0">
                <a:solidFill>
                  <a:srgbClr val="000000"/>
                </a:solidFill>
                <a:latin typeface="Times New Roman"/>
                <a:ea typeface="Times New Roman"/>
                <a:cs typeface="Times New Roman"/>
                <a:sym typeface="Times New Roman"/>
              </a:rPr>
              <a:t>Handwritten Word Databases file like IAM datasets.</a:t>
            </a:r>
            <a:endParaRPr sz="1600" dirty="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4"/>
        <p:cNvGrpSpPr/>
        <p:nvPr/>
      </p:nvGrpSpPr>
      <p:grpSpPr>
        <a:xfrm>
          <a:off x="0" y="0"/>
          <a:ext cx="0" cy="0"/>
          <a:chOff x="0" y="0"/>
          <a:chExt cx="0" cy="0"/>
        </a:xfrm>
      </p:grpSpPr>
      <p:sp>
        <p:nvSpPr>
          <p:cNvPr id="335" name="Google Shape;335;p21"/>
          <p:cNvSpPr txBox="1">
            <a:spLocks noGrp="1"/>
          </p:cNvSpPr>
          <p:nvPr>
            <p:ph type="title"/>
          </p:nvPr>
        </p:nvSpPr>
        <p:spPr>
          <a:xfrm>
            <a:off x="311700" y="424925"/>
            <a:ext cx="8520600" cy="7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0000"/>
                </a:solidFill>
                <a:latin typeface="Times New Roman"/>
                <a:ea typeface="Times New Roman"/>
                <a:cs typeface="Times New Roman"/>
                <a:sym typeface="Times New Roman"/>
              </a:rPr>
              <a:t>REQUIREMENT ANALYSIS</a:t>
            </a:r>
            <a:endParaRPr>
              <a:solidFill>
                <a:srgbClr val="000000"/>
              </a:solidFill>
              <a:latin typeface="Times New Roman"/>
              <a:ea typeface="Times New Roman"/>
              <a:cs typeface="Times New Roman"/>
              <a:sym typeface="Times New Roman"/>
            </a:endParaRPr>
          </a:p>
        </p:txBody>
      </p:sp>
      <p:sp>
        <p:nvSpPr>
          <p:cNvPr id="336" name="Google Shape;336;p21"/>
          <p:cNvSpPr txBox="1">
            <a:spLocks noGrp="1"/>
          </p:cNvSpPr>
          <p:nvPr>
            <p:ph type="body" idx="1"/>
          </p:nvPr>
        </p:nvSpPr>
        <p:spPr>
          <a:xfrm>
            <a:off x="311700" y="1505000"/>
            <a:ext cx="8520600" cy="3093900"/>
          </a:xfrm>
          <a:prstGeom prst="rect">
            <a:avLst/>
          </a:prstGeom>
        </p:spPr>
        <p:txBody>
          <a:bodyPr spcFirstLastPara="1" wrap="square" lIns="91425" tIns="91425" rIns="91425" bIns="91425" anchor="t" anchorCtr="0">
            <a:noAutofit/>
          </a:bodyPr>
          <a:lstStyle/>
          <a:p>
            <a:pPr marL="400050" lvl="0" indent="0" algn="just" rtl="0">
              <a:spcBef>
                <a:spcPts val="0"/>
              </a:spcBef>
              <a:spcAft>
                <a:spcPts val="0"/>
              </a:spcAft>
              <a:buNone/>
            </a:pPr>
            <a:r>
              <a:rPr lang="en" sz="1600">
                <a:solidFill>
                  <a:srgbClr val="000000"/>
                </a:solidFill>
                <a:latin typeface="Times New Roman"/>
                <a:ea typeface="Times New Roman"/>
                <a:cs typeface="Times New Roman"/>
                <a:sym typeface="Times New Roman"/>
              </a:rPr>
              <a:t> FUNCTIONAL REQUIREMENT:</a:t>
            </a:r>
            <a:endParaRPr sz="1600">
              <a:solidFill>
                <a:srgbClr val="000000"/>
              </a:solidFill>
              <a:latin typeface="Times New Roman"/>
              <a:ea typeface="Times New Roman"/>
              <a:cs typeface="Times New Roman"/>
              <a:sym typeface="Times New Roman"/>
            </a:endParaRPr>
          </a:p>
          <a:p>
            <a:pPr marL="685800" lvl="0" indent="0" algn="just" rtl="0">
              <a:spcBef>
                <a:spcPts val="1600"/>
              </a:spcBef>
              <a:spcAft>
                <a:spcPts val="0"/>
              </a:spcAft>
              <a:buClr>
                <a:schemeClr val="dk1"/>
              </a:buClr>
              <a:buSzPts val="1100"/>
              <a:buFont typeface="Arial"/>
              <a:buNone/>
            </a:pPr>
            <a:r>
              <a:rPr lang="en" sz="1600">
                <a:solidFill>
                  <a:srgbClr val="000000"/>
                </a:solidFill>
                <a:latin typeface="Times New Roman"/>
                <a:ea typeface="Times New Roman"/>
                <a:cs typeface="Times New Roman"/>
                <a:sym typeface="Times New Roman"/>
              </a:rPr>
              <a:t>The functional requirements for a system describe what system do.</a:t>
            </a:r>
            <a:endParaRPr sz="1600">
              <a:solidFill>
                <a:srgbClr val="000000"/>
              </a:solidFill>
              <a:latin typeface="Times New Roman"/>
              <a:ea typeface="Times New Roman"/>
              <a:cs typeface="Times New Roman"/>
              <a:sym typeface="Times New Roman"/>
            </a:endParaRPr>
          </a:p>
          <a:p>
            <a:pPr marL="1143000" lvl="0" indent="-228600" algn="just" rtl="0">
              <a:spcBef>
                <a:spcPts val="0"/>
              </a:spcBef>
              <a:spcAft>
                <a:spcPts val="0"/>
              </a:spcAft>
              <a:buClr>
                <a:schemeClr val="dk1"/>
              </a:buClr>
              <a:buSzPts val="1100"/>
              <a:buFont typeface="Arial"/>
              <a:buNone/>
            </a:pPr>
            <a:r>
              <a:rPr lang="en" sz="1600">
                <a:solidFill>
                  <a:srgbClr val="000000"/>
                </a:solidFill>
                <a:latin typeface="Times New Roman"/>
                <a:ea typeface="Times New Roman"/>
                <a:cs typeface="Times New Roman"/>
                <a:sym typeface="Times New Roman"/>
              </a:rPr>
              <a:t>1.  The system should recognize handwritten English word present in the image.</a:t>
            </a:r>
            <a:endParaRPr sz="1600">
              <a:solidFill>
                <a:srgbClr val="000000"/>
              </a:solidFill>
              <a:latin typeface="Times New Roman"/>
              <a:ea typeface="Times New Roman"/>
              <a:cs typeface="Times New Roman"/>
              <a:sym typeface="Times New Roman"/>
            </a:endParaRPr>
          </a:p>
          <a:p>
            <a:pPr marL="1143000" lvl="0" indent="-228600" algn="just" rtl="0">
              <a:spcBef>
                <a:spcPts val="0"/>
              </a:spcBef>
              <a:spcAft>
                <a:spcPts val="0"/>
              </a:spcAft>
              <a:buClr>
                <a:schemeClr val="dk1"/>
              </a:buClr>
              <a:buSzPts val="1100"/>
              <a:buFont typeface="Arial"/>
              <a:buNone/>
            </a:pPr>
            <a:r>
              <a:rPr lang="en" sz="1600">
                <a:solidFill>
                  <a:srgbClr val="000000"/>
                </a:solidFill>
                <a:latin typeface="Times New Roman"/>
                <a:ea typeface="Times New Roman"/>
                <a:cs typeface="Times New Roman"/>
                <a:sym typeface="Times New Roman"/>
              </a:rPr>
              <a:t>2. System shall show the error message to the user when given input is not in the required format.</a:t>
            </a:r>
            <a:endParaRPr sz="1600">
              <a:solidFill>
                <a:srgbClr val="000000"/>
              </a:solidFill>
              <a:latin typeface="Times New Roman"/>
              <a:ea typeface="Times New Roman"/>
              <a:cs typeface="Times New Roman"/>
              <a:sym typeface="Times New Roman"/>
            </a:endParaRPr>
          </a:p>
          <a:p>
            <a:pPr marL="685800" lvl="0" indent="0" algn="just" rtl="0">
              <a:spcBef>
                <a:spcPts val="0"/>
              </a:spcBef>
              <a:spcAft>
                <a:spcPts val="0"/>
              </a:spcAft>
              <a:buClr>
                <a:schemeClr val="dk1"/>
              </a:buClr>
              <a:buSzPts val="1100"/>
              <a:buFont typeface="Arial"/>
              <a:buNone/>
            </a:pPr>
            <a:r>
              <a:rPr lang="en" sz="1600">
                <a:solidFill>
                  <a:srgbClr val="000000"/>
                </a:solidFill>
                <a:latin typeface="Times New Roman"/>
                <a:ea typeface="Times New Roman"/>
                <a:cs typeface="Times New Roman"/>
                <a:sym typeface="Times New Roman"/>
              </a:rPr>
              <a:t>  	3. System must provide the quality of service to user.</a:t>
            </a:r>
            <a:endParaRPr sz="1600">
              <a:solidFill>
                <a:srgbClr val="000000"/>
              </a:solidFill>
              <a:latin typeface="Times New Roman"/>
              <a:ea typeface="Times New Roman"/>
              <a:cs typeface="Times New Roman"/>
              <a:sym typeface="Times New Roman"/>
            </a:endParaRPr>
          </a:p>
          <a:p>
            <a:pPr marL="457200" lvl="0" indent="0" algn="just" rtl="0">
              <a:spcBef>
                <a:spcPts val="0"/>
              </a:spcBef>
              <a:spcAft>
                <a:spcPts val="1600"/>
              </a:spcAft>
              <a:buNone/>
            </a:pPr>
            <a:r>
              <a:rPr lang="en" sz="1600">
                <a:solidFill>
                  <a:srgbClr val="000000"/>
                </a:solidFill>
                <a:latin typeface="Times New Roman"/>
                <a:ea typeface="Times New Roman"/>
                <a:cs typeface="Times New Roman"/>
                <a:sym typeface="Times New Roman"/>
              </a:rPr>
              <a:t>  	4. System must provide accuracy for recognition.</a:t>
            </a:r>
            <a:endParaRPr sz="160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907</Words>
  <Application>Microsoft Office PowerPoint</Application>
  <PresentationFormat>On-screen Show (16:9)</PresentationFormat>
  <Paragraphs>95</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Maven Pro</vt:lpstr>
      <vt:lpstr>Times New Roman</vt:lpstr>
      <vt:lpstr>Arial</vt:lpstr>
      <vt:lpstr>Nunito</vt:lpstr>
      <vt:lpstr>Momentum</vt:lpstr>
      <vt:lpstr>Handwritten English Word Recognition</vt:lpstr>
      <vt:lpstr>PROBLEM STATEMENT</vt:lpstr>
      <vt:lpstr>MOTIVATION</vt:lpstr>
      <vt:lpstr>PROJECT OBJECTIVE</vt:lpstr>
      <vt:lpstr>PROPOSED SYSTEM</vt:lpstr>
      <vt:lpstr>PROPOSED SYSTEM</vt:lpstr>
      <vt:lpstr>PROPOSED SYSTEM</vt:lpstr>
      <vt:lpstr>REQUIREMENT ANALYSIS</vt:lpstr>
      <vt:lpstr>REQUIREMENT ANALYSIS</vt:lpstr>
      <vt:lpstr>REQUIREMENT ANALYSIS </vt:lpstr>
      <vt:lpstr>LITERATURE REVIEW </vt:lpstr>
      <vt:lpstr>LITERATURE REVIEW </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English Word Recognition</dc:title>
  <cp:lastModifiedBy>Windows User</cp:lastModifiedBy>
  <cp:revision>6</cp:revision>
  <dcterms:modified xsi:type="dcterms:W3CDTF">2020-11-07T05:12:52Z</dcterms:modified>
</cp:coreProperties>
</file>