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31"/>
  </p:notesMasterIdLst>
  <p:handoutMasterIdLst>
    <p:handoutMasterId r:id="rId32"/>
  </p:handoutMasterIdLst>
  <p:sldIdLst>
    <p:sldId id="390" r:id="rId3"/>
    <p:sldId id="462" r:id="rId4"/>
    <p:sldId id="531" r:id="rId5"/>
    <p:sldId id="460" r:id="rId6"/>
    <p:sldId id="464" r:id="rId7"/>
    <p:sldId id="495" r:id="rId8"/>
    <p:sldId id="534" r:id="rId9"/>
    <p:sldId id="471" r:id="rId10"/>
    <p:sldId id="512" r:id="rId11"/>
    <p:sldId id="513" r:id="rId12"/>
    <p:sldId id="514" r:id="rId13"/>
    <p:sldId id="515" r:id="rId14"/>
    <p:sldId id="516" r:id="rId15"/>
    <p:sldId id="517" r:id="rId16"/>
    <p:sldId id="518" r:id="rId17"/>
    <p:sldId id="537" r:id="rId18"/>
    <p:sldId id="535" r:id="rId19"/>
    <p:sldId id="466" r:id="rId20"/>
    <p:sldId id="530" r:id="rId21"/>
    <p:sldId id="520" r:id="rId22"/>
    <p:sldId id="532" r:id="rId23"/>
    <p:sldId id="521" r:id="rId24"/>
    <p:sldId id="522" r:id="rId25"/>
    <p:sldId id="523" r:id="rId26"/>
    <p:sldId id="524" r:id="rId27"/>
    <p:sldId id="538" r:id="rId28"/>
    <p:sldId id="525" r:id="rId29"/>
    <p:sldId id="539" r:id="rId30"/>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3CC"/>
    <a:srgbClr val="969696"/>
    <a:srgbClr val="222222"/>
    <a:srgbClr val="18B2B6"/>
    <a:srgbClr val="F8F8F8"/>
    <a:srgbClr val="EAEAEA"/>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711" autoAdjust="0"/>
    <p:restoredTop sz="86392" autoAdjust="0"/>
  </p:normalViewPr>
  <p:slideViewPr>
    <p:cSldViewPr>
      <p:cViewPr>
        <p:scale>
          <a:sx n="90" d="100"/>
          <a:sy n="90" d="100"/>
        </p:scale>
        <p:origin x="-1080" y="-43"/>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E:\College\Sem2\Data%20analytics\Week%2014%20--%20Navistar\frequencies100.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lang="en-US" sz="1400" b="1" i="1" dirty="0">
                <a:solidFill>
                  <a:schemeClr val="tx1"/>
                </a:solidFill>
                <a:latin typeface="+mn-lt"/>
                <a:ea typeface="+mn-ea"/>
                <a:cs typeface="+mn-cs"/>
              </a:defRPr>
            </a:pPr>
            <a:r>
              <a:rPr lang="en-US" sz="1400" b="1" i="1" dirty="0">
                <a:solidFill>
                  <a:schemeClr val="accent2">
                    <a:lumMod val="75000"/>
                  </a:schemeClr>
                </a:solidFill>
                <a:latin typeface="+mn-lt"/>
                <a:ea typeface="+mn-ea"/>
                <a:cs typeface="+mn-cs"/>
              </a:rPr>
              <a:t>Frequency of Repeated </a:t>
            </a:r>
            <a:r>
              <a:rPr lang="en-US" sz="1400" b="1" i="1" dirty="0" smtClean="0">
                <a:solidFill>
                  <a:schemeClr val="accent2">
                    <a:lumMod val="75000"/>
                  </a:schemeClr>
                </a:solidFill>
                <a:latin typeface="+mn-lt"/>
                <a:ea typeface="+mn-ea"/>
                <a:cs typeface="+mn-cs"/>
              </a:rPr>
              <a:t>Words(2005-2016)</a:t>
            </a:r>
            <a:endParaRPr lang="en-US" sz="1400" b="1" i="1" dirty="0">
              <a:solidFill>
                <a:schemeClr val="accent2">
                  <a:lumMod val="75000"/>
                </a:schemeClr>
              </a:solidFill>
              <a:latin typeface="+mn-lt"/>
              <a:ea typeface="+mn-ea"/>
              <a:cs typeface="+mn-cs"/>
            </a:endParaRPr>
          </a:p>
        </c:rich>
      </c:tx>
      <c:layout/>
      <c:spPr>
        <a:noFill/>
        <a:ln>
          <a:noFill/>
        </a:ln>
        <a:effectLst/>
      </c:spPr>
    </c:title>
    <c:plotArea>
      <c:layout/>
      <c:barChart>
        <c:barDir val="col"/>
        <c:grouping val="clustered"/>
        <c:ser>
          <c:idx val="0"/>
          <c:order val="0"/>
          <c:tx>
            <c:strRef>
              <c:f>frequencies100!$I$3</c:f>
              <c:strCache>
                <c:ptCount val="1"/>
                <c:pt idx="0">
                  <c:v>Frequency</c:v>
                </c:pt>
              </c:strCache>
            </c:strRef>
          </c:tx>
          <c:spPr>
            <a:solidFill>
              <a:srgbClr val="00B050"/>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frequencies100!$H$4:$H$10</c:f>
              <c:strCache>
                <c:ptCount val="7"/>
                <c:pt idx="0">
                  <c:v>proxi</c:v>
                </c:pt>
                <c:pt idx="1">
                  <c:v>vote</c:v>
                </c:pt>
                <c:pt idx="2">
                  <c:v>share</c:v>
                </c:pt>
                <c:pt idx="3">
                  <c:v>shareowner</c:v>
                </c:pt>
                <c:pt idx="4">
                  <c:v>instruct</c:v>
                </c:pt>
                <c:pt idx="5">
                  <c:v>plan</c:v>
                </c:pt>
                <c:pt idx="6">
                  <c:v>record</c:v>
                </c:pt>
              </c:strCache>
            </c:strRef>
          </c:cat>
          <c:val>
            <c:numRef>
              <c:f>frequencies100!$I$4:$I$10</c:f>
              <c:numCache>
                <c:formatCode>General</c:formatCode>
                <c:ptCount val="7"/>
                <c:pt idx="0">
                  <c:v>534</c:v>
                </c:pt>
                <c:pt idx="1">
                  <c:v>433</c:v>
                </c:pt>
                <c:pt idx="2">
                  <c:v>421</c:v>
                </c:pt>
                <c:pt idx="3">
                  <c:v>387</c:v>
                </c:pt>
                <c:pt idx="4">
                  <c:v>328</c:v>
                </c:pt>
                <c:pt idx="5">
                  <c:v>278</c:v>
                </c:pt>
                <c:pt idx="6">
                  <c:v>266</c:v>
                </c:pt>
              </c:numCache>
            </c:numRef>
          </c:val>
          <c:extLst xmlns:c16r2="http://schemas.microsoft.com/office/drawing/2015/06/chart">
            <c:ext xmlns:c16="http://schemas.microsoft.com/office/drawing/2014/chart" uri="{C3380CC4-5D6E-409C-BE32-E72D297353CC}">
              <c16:uniqueId val="{00000000-9E02-45E7-BC53-25FD885CD31E}"/>
            </c:ext>
          </c:extLst>
        </c:ser>
        <c:gapWidth val="219"/>
        <c:overlap val="-27"/>
        <c:axId val="72000256"/>
        <c:axId val="72001792"/>
      </c:barChart>
      <c:catAx>
        <c:axId val="7200025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001792"/>
        <c:crosses val="autoZero"/>
        <c:auto val="1"/>
        <c:lblAlgn val="ctr"/>
        <c:lblOffset val="100"/>
      </c:catAx>
      <c:valAx>
        <c:axId val="7200179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000256"/>
        <c:crosses val="autoZero"/>
        <c:crossBetween val="between"/>
      </c:valAx>
      <c:spPr>
        <a:noFill/>
        <a:ln>
          <a:noFill/>
        </a:ln>
        <a:effectLst/>
      </c:spPr>
    </c:plotArea>
    <c:plotVisOnly val="1"/>
    <c:dispBlanksAs val="gap"/>
  </c:chart>
  <c:spPr>
    <a:noFill/>
    <a:ln>
      <a:noFill/>
    </a:ln>
    <a:effectLst/>
  </c:spPr>
  <c:txPr>
    <a:bodyPr/>
    <a:lstStyle/>
    <a:p>
      <a:pPr>
        <a:defRPr/>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14</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15</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16</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17</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18</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19</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20</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21</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22</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23</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3</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24</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25</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27</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28</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4</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8</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9</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10</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11</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12</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13</a:t>
            </a:fld>
            <a:endParaRPr lang="en-US"/>
          </a:p>
        </p:txBody>
      </p:sp>
    </p:spTree>
    <p:extLst>
      <p:ext uri="{BB962C8B-B14F-4D97-AF65-F5344CB8AC3E}">
        <p14:creationId xmlns="" xmlns:p14="http://schemas.microsoft.com/office/powerpoint/2010/main" val="203553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smtClean="0"/>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828800"/>
            <a:ext cx="7696200" cy="4297363"/>
          </a:xfrm>
        </p:spPr>
        <p:txBody>
          <a:bodyPr/>
          <a:lstStyle/>
          <a:p>
            <a:pPr lvl="0"/>
            <a:r>
              <a:rPr lang="en-US" noProof="0" smtClean="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990600" y="1752600"/>
            <a:ext cx="396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iming>
    <p:tnLst>
      <p:par>
        <p:cT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smtClean="0">
                <a:solidFill>
                  <a:schemeClr val="bg1"/>
                </a:solidFill>
                <a:latin typeface="Futura Md BT" pitchFamily="34" charset="0"/>
              </a:rPr>
              <a:t>School of Applied Technology</a:t>
            </a:r>
            <a:endParaRPr lang="en-US" sz="1800" i="1" dirty="0">
              <a:solidFill>
                <a:schemeClr val="bg1"/>
              </a:solidFill>
              <a:latin typeface="Futura Md BT" pitchFamily="34" charset="0"/>
            </a:endParaRP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smtClean="0">
                <a:solidFill>
                  <a:schemeClr val="hlink"/>
                </a:solidFill>
                <a:latin typeface="Futura Md BT" pitchFamily="34" charset="0"/>
              </a:rPr>
              <a:t>ITM - 529</a:t>
            </a:r>
            <a:endParaRPr lang="en-US" sz="6000" b="1" dirty="0">
              <a:solidFill>
                <a:schemeClr val="hlink"/>
              </a:solidFill>
              <a:latin typeface="Futura Md BT"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sec.gov/cgi-bin/browse-edgar?action=getcompany&amp;CIK=0000037996&amp;type=DEF+14A&amp;dateb=&amp;owner=include&amp;count=40" TargetMode="External"/><Relationship Id="rId2" Type="http://schemas.openxmlformats.org/officeDocument/2006/relationships/hyperlink" Target="https://www.sec.gov/cgi-bin/browse-edgar?action=getcompany&amp;CIK=0000895421&amp;type=DEF+14A&amp;dateb=&amp;owner=include&amp;count=40" TargetMode="External"/><Relationship Id="rId1" Type="http://schemas.openxmlformats.org/officeDocument/2006/relationships/slideLayout" Target="../slideLayouts/slideLayout3.xml"/><Relationship Id="rId4" Type="http://schemas.openxmlformats.org/officeDocument/2006/relationships/hyperlink" Target="https://www.sec.gov/cgi-bin/browse-edgar?action=getcompany&amp;CIK=0000021344&amp;type=DEF+14A&amp;dateb=&amp;owner=exclude&amp;count=4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133600"/>
            <a:ext cx="9144000" cy="1143000"/>
          </a:xfrm>
        </p:spPr>
        <p:txBody>
          <a:bodyPr/>
          <a:lstStyle/>
          <a:p>
            <a:r>
              <a:rPr lang="en-US" dirty="0" smtClean="0"/>
              <a:t>529 Data Analytics</a:t>
            </a:r>
            <a:endParaRPr lang="en-US" dirty="0"/>
          </a:p>
        </p:txBody>
      </p:sp>
      <p:sp>
        <p:nvSpPr>
          <p:cNvPr id="4" name="Text Placeholder 3"/>
          <p:cNvSpPr>
            <a:spLocks noGrp="1"/>
          </p:cNvSpPr>
          <p:nvPr>
            <p:ph type="body" sz="quarter" idx="13"/>
          </p:nvPr>
        </p:nvSpPr>
        <p:spPr>
          <a:xfrm>
            <a:off x="1600200" y="3657600"/>
            <a:ext cx="6096000" cy="2362200"/>
          </a:xfrm>
        </p:spPr>
        <p:txBody>
          <a:bodyPr/>
          <a:lstStyle/>
          <a:p>
            <a:pPr>
              <a:spcBef>
                <a:spcPts val="0"/>
              </a:spcBef>
            </a:pPr>
            <a:r>
              <a:rPr lang="en-US" sz="2500" b="1" dirty="0" smtClean="0"/>
              <a:t>Group #7</a:t>
            </a:r>
          </a:p>
          <a:p>
            <a:pPr>
              <a:spcBef>
                <a:spcPts val="0"/>
              </a:spcBef>
            </a:pPr>
            <a:endParaRPr lang="en-US" sz="1000" b="1" dirty="0" smtClean="0"/>
          </a:p>
          <a:p>
            <a:pPr>
              <a:spcBef>
                <a:spcPts val="0"/>
              </a:spcBef>
            </a:pPr>
            <a:r>
              <a:rPr lang="en-US" sz="2500" b="1" dirty="0" smtClean="0"/>
              <a:t>Merck &amp; Co. Inc., Morgan Stanley, </a:t>
            </a:r>
          </a:p>
          <a:p>
            <a:pPr>
              <a:spcBef>
                <a:spcPts val="0"/>
              </a:spcBef>
            </a:pPr>
            <a:r>
              <a:rPr lang="en-US" sz="2500" b="1" dirty="0" smtClean="0"/>
              <a:t>Ford Motors and Coca Cola</a:t>
            </a:r>
          </a:p>
          <a:p>
            <a:pPr>
              <a:spcBef>
                <a:spcPts val="0"/>
              </a:spcBef>
            </a:pPr>
            <a:endParaRPr lang="en-US" sz="2000" dirty="0" smtClean="0"/>
          </a:p>
          <a:p>
            <a:pPr>
              <a:spcBef>
                <a:spcPts val="0"/>
              </a:spcBef>
            </a:pPr>
            <a:r>
              <a:rPr lang="en-US" sz="2000" dirty="0" err="1" smtClean="0"/>
              <a:t>Sonali</a:t>
            </a:r>
            <a:r>
              <a:rPr lang="en-US" sz="2000" dirty="0" smtClean="0"/>
              <a:t> </a:t>
            </a:r>
            <a:r>
              <a:rPr lang="en-US" sz="2000" dirty="0" err="1" smtClean="0"/>
              <a:t>Nimbalkar</a:t>
            </a:r>
            <a:endParaRPr lang="en-US" sz="2000" dirty="0" smtClean="0"/>
          </a:p>
          <a:p>
            <a:pPr>
              <a:spcBef>
                <a:spcPts val="0"/>
              </a:spcBef>
            </a:pPr>
            <a:r>
              <a:rPr lang="en-US" sz="2000" dirty="0" smtClean="0"/>
              <a:t>Tanmay Gole</a:t>
            </a:r>
          </a:p>
          <a:p>
            <a:pPr>
              <a:spcBef>
                <a:spcPts val="0"/>
              </a:spcBef>
            </a:pPr>
            <a:r>
              <a:rPr lang="en-US" sz="2000" dirty="0" err="1" smtClean="0"/>
              <a:t>Jeegar</a:t>
            </a:r>
            <a:r>
              <a:rPr lang="en-US" sz="2000" dirty="0" smtClean="0"/>
              <a:t> </a:t>
            </a:r>
            <a:r>
              <a:rPr lang="en-US" sz="2000" dirty="0" err="1" smtClean="0"/>
              <a:t>Mav</a:t>
            </a:r>
            <a:endParaRPr lang="en-US" sz="2000" dirty="0" smtClean="0"/>
          </a:p>
          <a:p>
            <a:endParaRPr lang="en-US" dirty="0"/>
          </a:p>
          <a:p>
            <a:endParaRPr lang="en-US" dirty="0"/>
          </a:p>
        </p:txBody>
      </p:sp>
    </p:spTree>
    <p:extLst>
      <p:ext uri="{BB962C8B-B14F-4D97-AF65-F5344CB8AC3E}">
        <p14:creationId xmlns="" xmlns:p14="http://schemas.microsoft.com/office/powerpoint/2010/main" val="323258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Merck &amp; Co. Inc.</a:t>
            </a:r>
            <a:br>
              <a:rPr lang="en-US" sz="3200" dirty="0" smtClean="0"/>
            </a:br>
            <a:r>
              <a:rPr lang="en-US" sz="2000" dirty="0" smtClean="0"/>
              <a:t>Stock Trading Activity</a:t>
            </a:r>
            <a:endParaRPr lang="en-US" sz="2000" dirty="0"/>
          </a:p>
        </p:txBody>
      </p:sp>
      <p:sp>
        <p:nvSpPr>
          <p:cNvPr id="4" name="Content Placeholder 2"/>
          <p:cNvSpPr>
            <a:spLocks noGrp="1"/>
          </p:cNvSpPr>
          <p:nvPr>
            <p:ph sz="half" idx="1"/>
          </p:nvPr>
        </p:nvSpPr>
        <p:spPr>
          <a:xfrm>
            <a:off x="990600" y="1828800"/>
            <a:ext cx="7848600" cy="4297363"/>
          </a:xfrm>
        </p:spPr>
        <p:txBody>
          <a:bodyPr/>
          <a:lstStyle/>
          <a:p>
            <a:pPr lvl="0"/>
            <a:r>
              <a:rPr lang="en-US" sz="1400" i="1" dirty="0" smtClean="0"/>
              <a:t>As we can see during out Stock Price Analysis, Stock prices  of the company are consistently increasing after the big recession in 2009 and it did actually dropped to around 23$ in 2009. Thankfully, </a:t>
            </a:r>
            <a:r>
              <a:rPr lang="en-US" sz="1400" b="1" i="1" dirty="0" smtClean="0"/>
              <a:t>Merck’s</a:t>
            </a:r>
            <a:r>
              <a:rPr lang="en-US" sz="1400" i="1" dirty="0" smtClean="0"/>
              <a:t> </a:t>
            </a:r>
            <a:r>
              <a:rPr lang="en-US" sz="1400" b="1" i="1" dirty="0" smtClean="0"/>
              <a:t>healthy dividend payouts </a:t>
            </a:r>
            <a:r>
              <a:rPr lang="en-US" sz="1400" i="1" dirty="0" smtClean="0"/>
              <a:t>have been a boon to investors, that actually helped </a:t>
            </a:r>
            <a:r>
              <a:rPr lang="en-US" sz="1400" b="1" i="1" dirty="0" smtClean="0"/>
              <a:t>moving up the stocks since 2009 </a:t>
            </a:r>
            <a:r>
              <a:rPr lang="en-US" sz="1400" i="1" dirty="0" smtClean="0"/>
              <a:t>as seen below.</a:t>
            </a:r>
          </a:p>
        </p:txBody>
      </p:sp>
      <p:sp>
        <p:nvSpPr>
          <p:cNvPr id="10" name="Slide Number Placeholder 4"/>
          <p:cNvSpPr>
            <a:spLocks noGrp="1"/>
          </p:cNvSpPr>
          <p:nvPr>
            <p:ph type="sldNum" sz="quarter" idx="12"/>
          </p:nvPr>
        </p:nvSpPr>
        <p:spPr>
          <a:xfrm>
            <a:off x="8686800" y="6553200"/>
            <a:ext cx="457200" cy="304800"/>
          </a:xfrm>
        </p:spPr>
        <p:txBody>
          <a:bodyPr/>
          <a:lstStyle/>
          <a:p>
            <a:pPr>
              <a:defRPr/>
            </a:pPr>
            <a:r>
              <a:rPr lang="en-US" dirty="0" smtClean="0"/>
              <a:t>10</a:t>
            </a:r>
            <a:endParaRPr lang="en-US" dirty="0"/>
          </a:p>
        </p:txBody>
      </p:sp>
      <p:pic>
        <p:nvPicPr>
          <p:cNvPr id="7" name="Picture 6"/>
          <p:cNvPicPr/>
          <p:nvPr/>
        </p:nvPicPr>
        <p:blipFill>
          <a:blip r:embed="rId3"/>
          <a:srcRect/>
          <a:stretch>
            <a:fillRect/>
          </a:stretch>
        </p:blipFill>
        <p:spPr bwMode="auto">
          <a:xfrm>
            <a:off x="1143000" y="2895600"/>
            <a:ext cx="7620000" cy="3429000"/>
          </a:xfrm>
          <a:prstGeom prst="rect">
            <a:avLst/>
          </a:prstGeom>
          <a:noFill/>
          <a:ln w="9525">
            <a:noFill/>
            <a:miter lim="800000"/>
            <a:headEnd/>
            <a:tailEnd/>
          </a:ln>
        </p:spPr>
      </p:pic>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Morgan Stanley</a:t>
            </a:r>
            <a:br>
              <a:rPr lang="en-US" sz="3200" dirty="0" smtClean="0"/>
            </a:br>
            <a:r>
              <a:rPr lang="en-US" sz="2000" dirty="0" smtClean="0"/>
              <a:t>CEO’s Salary Analysis</a:t>
            </a:r>
            <a:endParaRPr lang="en-US" sz="2000" dirty="0"/>
          </a:p>
        </p:txBody>
      </p:sp>
      <p:sp>
        <p:nvSpPr>
          <p:cNvPr id="4" name="Content Placeholder 2"/>
          <p:cNvSpPr>
            <a:spLocks noGrp="1"/>
          </p:cNvSpPr>
          <p:nvPr>
            <p:ph sz="half" idx="1"/>
          </p:nvPr>
        </p:nvSpPr>
        <p:spPr>
          <a:xfrm>
            <a:off x="990600" y="1828800"/>
            <a:ext cx="7848600" cy="4297363"/>
          </a:xfrm>
        </p:spPr>
        <p:txBody>
          <a:bodyPr/>
          <a:lstStyle/>
          <a:p>
            <a:pPr lvl="0"/>
            <a:r>
              <a:rPr lang="en-US" sz="1400" i="1" dirty="0" smtClean="0"/>
              <a:t>Morgan Stanley paid  its top executive 	</a:t>
            </a:r>
            <a:r>
              <a:rPr lang="en-US" sz="1400" b="1" i="1" dirty="0" smtClean="0"/>
              <a:t>James Gorman </a:t>
            </a:r>
            <a:r>
              <a:rPr lang="en-US" sz="1400" i="1" dirty="0" smtClean="0"/>
              <a:t>$1.5 million</a:t>
            </a:r>
            <a:r>
              <a:rPr lang="en-US" sz="1400" b="1" i="1" dirty="0" smtClean="0"/>
              <a:t> </a:t>
            </a:r>
            <a:r>
              <a:rPr lang="en-US" sz="1400" i="1" dirty="0" smtClean="0"/>
              <a:t>straight for year 2013 and 2014. That is a huge increase of 20% as his </a:t>
            </a:r>
            <a:r>
              <a:rPr lang="en-US" sz="1400" b="1" i="1" dirty="0" smtClean="0"/>
              <a:t>performance gained steam, lifting profits </a:t>
            </a:r>
            <a:r>
              <a:rPr lang="en-US" sz="1400" i="1" dirty="0" smtClean="0"/>
              <a:t>and</a:t>
            </a:r>
            <a:r>
              <a:rPr lang="en-US" sz="1400" b="1" i="1" dirty="0" smtClean="0"/>
              <a:t> firm stock price</a:t>
            </a:r>
            <a:r>
              <a:rPr lang="en-US" sz="1400" i="1" dirty="0" smtClean="0"/>
              <a:t>. Its been </a:t>
            </a:r>
            <a:r>
              <a:rPr lang="en-US" sz="1400" b="1" i="1" dirty="0" smtClean="0"/>
              <a:t>recorded highest since 2010</a:t>
            </a:r>
            <a:r>
              <a:rPr lang="en-US" sz="1400" i="1" dirty="0" smtClean="0"/>
              <a:t>. </a:t>
            </a:r>
          </a:p>
          <a:p>
            <a:pPr lvl="0"/>
            <a:r>
              <a:rPr lang="en-US" sz="1400" i="1" dirty="0" smtClean="0"/>
              <a:t>CEO </a:t>
            </a:r>
            <a:r>
              <a:rPr lang="en-US" sz="1400" b="1" i="1" dirty="0" smtClean="0"/>
              <a:t>compensation plunged in 2005</a:t>
            </a:r>
            <a:r>
              <a:rPr lang="en-US" sz="1400" i="1" dirty="0" smtClean="0"/>
              <a:t> , as the giant experienced </a:t>
            </a:r>
            <a:r>
              <a:rPr lang="en-US" sz="1400" b="1" i="1" dirty="0" smtClean="0"/>
              <a:t>lose during fourth fiscal year </a:t>
            </a:r>
            <a:r>
              <a:rPr lang="en-US" sz="1400" i="1" dirty="0" smtClean="0"/>
              <a:t>and had </a:t>
            </a:r>
            <a:r>
              <a:rPr lang="en-US" sz="1400" b="1" i="1" dirty="0" smtClean="0"/>
              <a:t>received $10 billion under the government’s Troubled Asset Relief Program </a:t>
            </a:r>
            <a:r>
              <a:rPr lang="en-US" sz="1400" i="1" dirty="0" smtClean="0"/>
              <a:t>that helped earned $1.59 billion, or$1.45 per share, during fiscal 2008.</a:t>
            </a:r>
          </a:p>
        </p:txBody>
      </p:sp>
      <p:sp>
        <p:nvSpPr>
          <p:cNvPr id="10" name="Slide Number Placeholder 4"/>
          <p:cNvSpPr>
            <a:spLocks noGrp="1"/>
          </p:cNvSpPr>
          <p:nvPr>
            <p:ph type="sldNum" sz="quarter" idx="12"/>
          </p:nvPr>
        </p:nvSpPr>
        <p:spPr>
          <a:xfrm>
            <a:off x="8686800" y="6553200"/>
            <a:ext cx="457200" cy="304800"/>
          </a:xfrm>
        </p:spPr>
        <p:txBody>
          <a:bodyPr/>
          <a:lstStyle/>
          <a:p>
            <a:pPr>
              <a:defRPr/>
            </a:pPr>
            <a:r>
              <a:rPr lang="en-US" dirty="0" smtClean="0"/>
              <a:t>11</a:t>
            </a:r>
            <a:endParaRPr lang="en-US" dirty="0"/>
          </a:p>
        </p:txBody>
      </p:sp>
      <p:pic>
        <p:nvPicPr>
          <p:cNvPr id="7" name="Picture 6"/>
          <p:cNvPicPr/>
          <p:nvPr/>
        </p:nvPicPr>
        <p:blipFill>
          <a:blip r:embed="rId3"/>
          <a:srcRect/>
          <a:stretch>
            <a:fillRect/>
          </a:stretch>
        </p:blipFill>
        <p:spPr bwMode="auto">
          <a:xfrm>
            <a:off x="1143000" y="3276600"/>
            <a:ext cx="7620000" cy="3276600"/>
          </a:xfrm>
          <a:prstGeom prst="rect">
            <a:avLst/>
          </a:prstGeom>
          <a:noFill/>
          <a:ln w="9525">
            <a:noFill/>
            <a:miter lim="800000"/>
            <a:headEnd/>
            <a:tailEnd/>
          </a:ln>
        </p:spPr>
      </p:pic>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Morgan Stanley</a:t>
            </a:r>
            <a:br>
              <a:rPr lang="en-US" sz="3200" dirty="0" smtClean="0"/>
            </a:br>
            <a:r>
              <a:rPr lang="en-US" sz="2000" dirty="0" smtClean="0"/>
              <a:t>CEO’s Vested Stock and Option Awards Analysis</a:t>
            </a:r>
            <a:endParaRPr lang="en-US" sz="2000" dirty="0"/>
          </a:p>
        </p:txBody>
      </p:sp>
      <p:sp>
        <p:nvSpPr>
          <p:cNvPr id="4" name="Content Placeholder 2"/>
          <p:cNvSpPr>
            <a:spLocks noGrp="1"/>
          </p:cNvSpPr>
          <p:nvPr>
            <p:ph sz="half" idx="1"/>
          </p:nvPr>
        </p:nvSpPr>
        <p:spPr>
          <a:xfrm>
            <a:off x="990600" y="1828800"/>
            <a:ext cx="7848600" cy="4297363"/>
          </a:xfrm>
        </p:spPr>
        <p:txBody>
          <a:bodyPr/>
          <a:lstStyle/>
          <a:p>
            <a:pPr lvl="0"/>
            <a:r>
              <a:rPr lang="en-US" sz="1400" i="1" dirty="0" smtClean="0"/>
              <a:t>Financial firms has been hit the most during the recession bubble and Morgan Stanley was no exception, CEO’s didn’t received Stock and option awards during 2008 and 2009.</a:t>
            </a:r>
          </a:p>
          <a:p>
            <a:pPr lvl="0"/>
            <a:r>
              <a:rPr lang="en-US" sz="1400" i="1" dirty="0" smtClean="0"/>
              <a:t>The company has been doing pretty well before the recession and CEO’s has been consistently awarded  with high Vested Stock and option awards.</a:t>
            </a:r>
          </a:p>
        </p:txBody>
      </p:sp>
      <p:sp>
        <p:nvSpPr>
          <p:cNvPr id="10" name="Slide Number Placeholder 4"/>
          <p:cNvSpPr>
            <a:spLocks noGrp="1"/>
          </p:cNvSpPr>
          <p:nvPr>
            <p:ph type="sldNum" sz="quarter" idx="12"/>
          </p:nvPr>
        </p:nvSpPr>
        <p:spPr>
          <a:xfrm>
            <a:off x="8686800" y="6553200"/>
            <a:ext cx="457200" cy="304800"/>
          </a:xfrm>
        </p:spPr>
        <p:txBody>
          <a:bodyPr/>
          <a:lstStyle/>
          <a:p>
            <a:pPr>
              <a:defRPr/>
            </a:pPr>
            <a:r>
              <a:rPr lang="en-US" dirty="0" smtClean="0"/>
              <a:t>12</a:t>
            </a:r>
            <a:endParaRPr lang="en-US" dirty="0"/>
          </a:p>
        </p:txBody>
      </p:sp>
      <p:pic>
        <p:nvPicPr>
          <p:cNvPr id="6" name="Picture 5"/>
          <p:cNvPicPr/>
          <p:nvPr/>
        </p:nvPicPr>
        <p:blipFill>
          <a:blip r:embed="rId3"/>
          <a:srcRect/>
          <a:stretch>
            <a:fillRect/>
          </a:stretch>
        </p:blipFill>
        <p:spPr bwMode="auto">
          <a:xfrm>
            <a:off x="1143000" y="3048000"/>
            <a:ext cx="7620000" cy="3124200"/>
          </a:xfrm>
          <a:prstGeom prst="rect">
            <a:avLst/>
          </a:prstGeom>
          <a:noFill/>
          <a:ln w="9525">
            <a:noFill/>
            <a:miter lim="800000"/>
            <a:headEnd/>
            <a:tailEnd/>
          </a:ln>
        </p:spPr>
      </p:pic>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Morgan Stanley</a:t>
            </a:r>
            <a:br>
              <a:rPr lang="en-US" sz="3200" dirty="0" smtClean="0"/>
            </a:br>
            <a:r>
              <a:rPr lang="en-US" sz="2000" dirty="0" smtClean="0"/>
              <a:t>Stock Trading Activity</a:t>
            </a:r>
            <a:endParaRPr lang="en-US" sz="2000" dirty="0"/>
          </a:p>
        </p:txBody>
      </p:sp>
      <p:sp>
        <p:nvSpPr>
          <p:cNvPr id="4" name="Content Placeholder 2"/>
          <p:cNvSpPr>
            <a:spLocks noGrp="1"/>
          </p:cNvSpPr>
          <p:nvPr>
            <p:ph sz="half" idx="1"/>
          </p:nvPr>
        </p:nvSpPr>
        <p:spPr>
          <a:xfrm>
            <a:off x="990600" y="1828800"/>
            <a:ext cx="7848600" cy="4297363"/>
          </a:xfrm>
        </p:spPr>
        <p:txBody>
          <a:bodyPr/>
          <a:lstStyle/>
          <a:p>
            <a:pPr lvl="0"/>
            <a:r>
              <a:rPr lang="en-US" sz="1400" i="1" dirty="0" smtClean="0"/>
              <a:t>Stock prices of Morgan Stanley showed </a:t>
            </a:r>
            <a:r>
              <a:rPr lang="en-US" sz="1400" b="1" i="1" dirty="0" smtClean="0"/>
              <a:t>slight inconsistencies over last 9 years</a:t>
            </a:r>
            <a:r>
              <a:rPr lang="en-US" sz="1400" i="1" dirty="0" smtClean="0"/>
              <a:t>, after the recession in 2008. </a:t>
            </a:r>
          </a:p>
          <a:p>
            <a:pPr lvl="0"/>
            <a:r>
              <a:rPr lang="en-US" sz="1400" i="1" dirty="0" smtClean="0"/>
              <a:t>Stock price in 2012 dropped drastically as investors weighed a </a:t>
            </a:r>
            <a:r>
              <a:rPr lang="en-US" sz="1400" b="1" i="1" dirty="0" smtClean="0"/>
              <a:t>potential credit-rating cut, Europe’s debt crisis and lowest trading revenue.</a:t>
            </a:r>
          </a:p>
          <a:p>
            <a:pPr lvl="0"/>
            <a:r>
              <a:rPr lang="en-US" sz="1400" i="1" dirty="0" smtClean="0"/>
              <a:t>Fragility in Stock Price trading has a lot to do with lack of core funding structure, as it lack the same core deposit base that a Bank of America, JPMorgan and Citigroup owns.</a:t>
            </a:r>
            <a:endParaRPr lang="en-US" sz="1400" dirty="0"/>
          </a:p>
        </p:txBody>
      </p:sp>
      <p:sp>
        <p:nvSpPr>
          <p:cNvPr id="10" name="Slide Number Placeholder 4"/>
          <p:cNvSpPr>
            <a:spLocks noGrp="1"/>
          </p:cNvSpPr>
          <p:nvPr>
            <p:ph type="sldNum" sz="quarter" idx="12"/>
          </p:nvPr>
        </p:nvSpPr>
        <p:spPr>
          <a:xfrm>
            <a:off x="8686800" y="6553200"/>
            <a:ext cx="457200" cy="304800"/>
          </a:xfrm>
        </p:spPr>
        <p:txBody>
          <a:bodyPr/>
          <a:lstStyle/>
          <a:p>
            <a:pPr>
              <a:defRPr/>
            </a:pPr>
            <a:r>
              <a:rPr lang="en-US" dirty="0" smtClean="0"/>
              <a:t>13</a:t>
            </a:r>
            <a:endParaRPr lang="en-US" dirty="0"/>
          </a:p>
        </p:txBody>
      </p:sp>
      <p:pic>
        <p:nvPicPr>
          <p:cNvPr id="6" name="Picture 5"/>
          <p:cNvPicPr/>
          <p:nvPr/>
        </p:nvPicPr>
        <p:blipFill>
          <a:blip r:embed="rId3"/>
          <a:srcRect/>
          <a:stretch>
            <a:fillRect/>
          </a:stretch>
        </p:blipFill>
        <p:spPr bwMode="auto">
          <a:xfrm>
            <a:off x="1143000" y="3429000"/>
            <a:ext cx="7620000" cy="3124200"/>
          </a:xfrm>
          <a:prstGeom prst="rect">
            <a:avLst/>
          </a:prstGeom>
          <a:noFill/>
          <a:ln w="9525">
            <a:noFill/>
            <a:miter lim="800000"/>
            <a:headEnd/>
            <a:tailEnd/>
          </a:ln>
        </p:spPr>
      </p:pic>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Ford Motor</a:t>
            </a:r>
            <a:br>
              <a:rPr lang="en-US" sz="3200" dirty="0" smtClean="0"/>
            </a:br>
            <a:r>
              <a:rPr lang="en-US" sz="2000" dirty="0" smtClean="0"/>
              <a:t>CEO’s Salary Analysis</a:t>
            </a:r>
            <a:endParaRPr lang="en-US" sz="2000" dirty="0"/>
          </a:p>
        </p:txBody>
      </p:sp>
      <p:sp>
        <p:nvSpPr>
          <p:cNvPr id="4" name="Content Placeholder 2"/>
          <p:cNvSpPr>
            <a:spLocks noGrp="1"/>
          </p:cNvSpPr>
          <p:nvPr>
            <p:ph sz="half" idx="1"/>
          </p:nvPr>
        </p:nvSpPr>
        <p:spPr>
          <a:xfrm>
            <a:off x="990600" y="1828800"/>
            <a:ext cx="7848600" cy="4297363"/>
          </a:xfrm>
        </p:spPr>
        <p:txBody>
          <a:bodyPr/>
          <a:lstStyle/>
          <a:p>
            <a:pPr lvl="0"/>
            <a:r>
              <a:rPr lang="en-US" sz="1400" i="1" dirty="0" smtClean="0"/>
              <a:t>Ford CEO  ‘Alan </a:t>
            </a:r>
            <a:r>
              <a:rPr lang="en-US" sz="1400" i="1" dirty="0" err="1" smtClean="0"/>
              <a:t>Mulally</a:t>
            </a:r>
            <a:r>
              <a:rPr lang="en-US" sz="1400" i="1" dirty="0" smtClean="0"/>
              <a:t>’, a former Boeing exec. Received salary compensation of $2 million within four months of year 2007 as </a:t>
            </a:r>
            <a:r>
              <a:rPr lang="en-US" sz="1400" b="1" i="1" dirty="0" smtClean="0"/>
              <a:t>he brought the company into profitable levels after a steep decline in 2006, he established partnership with UAW union for R&amp;D investment</a:t>
            </a:r>
            <a:r>
              <a:rPr lang="en-US" sz="1400" i="1" dirty="0" smtClean="0"/>
              <a:t> while using available resources wisely hence launching innovative products</a:t>
            </a:r>
          </a:p>
        </p:txBody>
      </p:sp>
      <p:sp>
        <p:nvSpPr>
          <p:cNvPr id="10" name="Slide Number Placeholder 4"/>
          <p:cNvSpPr>
            <a:spLocks noGrp="1"/>
          </p:cNvSpPr>
          <p:nvPr>
            <p:ph type="sldNum" sz="quarter" idx="12"/>
          </p:nvPr>
        </p:nvSpPr>
        <p:spPr>
          <a:xfrm>
            <a:off x="8686800" y="6553200"/>
            <a:ext cx="457200" cy="304800"/>
          </a:xfrm>
        </p:spPr>
        <p:txBody>
          <a:bodyPr/>
          <a:lstStyle/>
          <a:p>
            <a:pPr>
              <a:defRPr/>
            </a:pPr>
            <a:r>
              <a:rPr lang="en-US" dirty="0" smtClean="0"/>
              <a:t>14</a:t>
            </a:r>
            <a:endParaRPr lang="en-US" dirty="0"/>
          </a:p>
        </p:txBody>
      </p:sp>
      <p:pic>
        <p:nvPicPr>
          <p:cNvPr id="6" name="Picture 5"/>
          <p:cNvPicPr/>
          <p:nvPr/>
        </p:nvPicPr>
        <p:blipFill>
          <a:blip r:embed="rId3"/>
          <a:srcRect/>
          <a:stretch>
            <a:fillRect/>
          </a:stretch>
        </p:blipFill>
        <p:spPr bwMode="auto">
          <a:xfrm>
            <a:off x="1143000" y="3048000"/>
            <a:ext cx="7620000" cy="3200400"/>
          </a:xfrm>
          <a:prstGeom prst="rect">
            <a:avLst/>
          </a:prstGeom>
          <a:noFill/>
          <a:ln w="9525">
            <a:noFill/>
            <a:miter lim="800000"/>
            <a:headEnd/>
            <a:tailEnd/>
          </a:ln>
        </p:spPr>
      </p:pic>
      <p:sp>
        <p:nvSpPr>
          <p:cNvPr id="8" name="TextBox 7"/>
          <p:cNvSpPr txBox="1"/>
          <p:nvPr/>
        </p:nvSpPr>
        <p:spPr>
          <a:xfrm>
            <a:off x="1219200" y="6324600"/>
            <a:ext cx="6858000" cy="276999"/>
          </a:xfrm>
          <a:prstGeom prst="rect">
            <a:avLst/>
          </a:prstGeom>
          <a:noFill/>
        </p:spPr>
        <p:txBody>
          <a:bodyPr wrap="square" rtlCol="0">
            <a:spAutoFit/>
          </a:bodyPr>
          <a:lstStyle/>
          <a:p>
            <a:pPr algn="l"/>
            <a:r>
              <a:rPr lang="en-US" sz="1200" b="1" i="1" dirty="0" smtClean="0">
                <a:latin typeface="+mn-lt"/>
              </a:rPr>
              <a:t>Note: 2000-2005 salary data is not present as files didn’t parse properly.</a:t>
            </a:r>
          </a:p>
        </p:txBody>
      </p:sp>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Ford Motor</a:t>
            </a:r>
            <a:br>
              <a:rPr lang="en-US" sz="3200" dirty="0" smtClean="0"/>
            </a:br>
            <a:r>
              <a:rPr lang="en-US" sz="2000" dirty="0" smtClean="0"/>
              <a:t>CEO’s Vested Stock and Option Awards Analysis</a:t>
            </a:r>
            <a:endParaRPr lang="en-US" sz="2000" dirty="0"/>
          </a:p>
        </p:txBody>
      </p:sp>
      <p:sp>
        <p:nvSpPr>
          <p:cNvPr id="4" name="Content Placeholder 2"/>
          <p:cNvSpPr>
            <a:spLocks noGrp="1"/>
          </p:cNvSpPr>
          <p:nvPr>
            <p:ph sz="half" idx="1"/>
          </p:nvPr>
        </p:nvSpPr>
        <p:spPr>
          <a:xfrm>
            <a:off x="990600" y="1828800"/>
            <a:ext cx="7848600" cy="4297363"/>
          </a:xfrm>
        </p:spPr>
        <p:txBody>
          <a:bodyPr/>
          <a:lstStyle/>
          <a:p>
            <a:pPr lvl="0"/>
            <a:r>
              <a:rPr lang="en-US" sz="1400" i="1" dirty="0" smtClean="0"/>
              <a:t>Mulley received the highest stock awards in 2011 after he </a:t>
            </a:r>
            <a:r>
              <a:rPr lang="en-US" sz="1400" b="1" i="1" dirty="0" smtClean="0"/>
              <a:t>raised the quality of cars, trucks and shifted  model lineups from trucks to SUV’s and crossovers</a:t>
            </a:r>
          </a:p>
          <a:p>
            <a:pPr lvl="0"/>
            <a:r>
              <a:rPr lang="en-US" sz="1400" i="1" dirty="0" smtClean="0"/>
              <a:t>In 2012 both the Stock and Option Awards had dropped drastically as a result of </a:t>
            </a:r>
            <a:r>
              <a:rPr lang="en-US" sz="1400" b="1" i="1" dirty="0" smtClean="0"/>
              <a:t>low operating profit after a loss of $1 billion in Europe</a:t>
            </a:r>
            <a:r>
              <a:rPr lang="en-US" sz="1400" i="1" dirty="0" smtClean="0"/>
              <a:t>, where the deepening economic crises had resulted very less sales.</a:t>
            </a:r>
          </a:p>
          <a:p>
            <a:endParaRPr lang="en-US" sz="1400" i="1" dirty="0"/>
          </a:p>
        </p:txBody>
      </p:sp>
      <p:sp>
        <p:nvSpPr>
          <p:cNvPr id="10" name="Slide Number Placeholder 4"/>
          <p:cNvSpPr>
            <a:spLocks noGrp="1"/>
          </p:cNvSpPr>
          <p:nvPr>
            <p:ph type="sldNum" sz="quarter" idx="12"/>
          </p:nvPr>
        </p:nvSpPr>
        <p:spPr>
          <a:xfrm>
            <a:off x="8686800" y="6553200"/>
            <a:ext cx="457200" cy="304800"/>
          </a:xfrm>
        </p:spPr>
        <p:txBody>
          <a:bodyPr/>
          <a:lstStyle/>
          <a:p>
            <a:pPr>
              <a:defRPr/>
            </a:pPr>
            <a:r>
              <a:rPr lang="en-US" dirty="0" smtClean="0"/>
              <a:t>15</a:t>
            </a:r>
            <a:endParaRPr lang="en-US" dirty="0"/>
          </a:p>
        </p:txBody>
      </p:sp>
      <p:pic>
        <p:nvPicPr>
          <p:cNvPr id="7" name="Picture 6"/>
          <p:cNvPicPr/>
          <p:nvPr/>
        </p:nvPicPr>
        <p:blipFill>
          <a:blip r:embed="rId3"/>
          <a:srcRect/>
          <a:stretch>
            <a:fillRect/>
          </a:stretch>
        </p:blipFill>
        <p:spPr bwMode="auto">
          <a:xfrm>
            <a:off x="1143000" y="3124200"/>
            <a:ext cx="7620000" cy="3124200"/>
          </a:xfrm>
          <a:prstGeom prst="rect">
            <a:avLst/>
          </a:prstGeom>
          <a:noFill/>
          <a:ln w="9525">
            <a:noFill/>
            <a:miter lim="800000"/>
            <a:headEnd/>
            <a:tailEnd/>
          </a:ln>
        </p:spPr>
      </p:pic>
      <p:sp>
        <p:nvSpPr>
          <p:cNvPr id="8" name="TextBox 7"/>
          <p:cNvSpPr txBox="1"/>
          <p:nvPr/>
        </p:nvSpPr>
        <p:spPr>
          <a:xfrm>
            <a:off x="1219200" y="6324600"/>
            <a:ext cx="6858000" cy="276999"/>
          </a:xfrm>
          <a:prstGeom prst="rect">
            <a:avLst/>
          </a:prstGeom>
          <a:noFill/>
        </p:spPr>
        <p:txBody>
          <a:bodyPr wrap="square" rtlCol="0">
            <a:spAutoFit/>
          </a:bodyPr>
          <a:lstStyle/>
          <a:p>
            <a:pPr algn="l"/>
            <a:r>
              <a:rPr lang="en-US" sz="1200" b="1" i="1" dirty="0" smtClean="0">
                <a:latin typeface="+mn-lt"/>
              </a:rPr>
              <a:t>Note: 2000, 2004-2005 data is not present as files didn’t parse properly.</a:t>
            </a:r>
          </a:p>
        </p:txBody>
      </p:sp>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Ford Motor</a:t>
            </a:r>
            <a:br>
              <a:rPr lang="en-US" sz="3200" dirty="0" smtClean="0"/>
            </a:br>
            <a:r>
              <a:rPr lang="en-US" sz="2000" dirty="0" smtClean="0"/>
              <a:t>Stock Trading Activity</a:t>
            </a:r>
            <a:endParaRPr lang="en-US" sz="2000" dirty="0"/>
          </a:p>
        </p:txBody>
      </p:sp>
      <p:sp>
        <p:nvSpPr>
          <p:cNvPr id="4" name="Content Placeholder 2"/>
          <p:cNvSpPr>
            <a:spLocks noGrp="1"/>
          </p:cNvSpPr>
          <p:nvPr>
            <p:ph sz="half" idx="1"/>
          </p:nvPr>
        </p:nvSpPr>
        <p:spPr>
          <a:xfrm>
            <a:off x="990600" y="1828800"/>
            <a:ext cx="8001000" cy="4297363"/>
          </a:xfrm>
        </p:spPr>
        <p:txBody>
          <a:bodyPr/>
          <a:lstStyle/>
          <a:p>
            <a:pPr lvl="0"/>
            <a:r>
              <a:rPr lang="en-US" sz="1400" i="1" dirty="0" smtClean="0"/>
              <a:t>Stock Trading activity increased drastically after last quarter of 2009 as a result of </a:t>
            </a:r>
            <a:r>
              <a:rPr lang="en-US" sz="1400" b="1" i="1" dirty="0" smtClean="0"/>
              <a:t>stable dividends, increased cash flow </a:t>
            </a:r>
            <a:r>
              <a:rPr lang="en-US" sz="1400" i="1" dirty="0" smtClean="0"/>
              <a:t>and share price after collaboration with UAW</a:t>
            </a:r>
          </a:p>
          <a:p>
            <a:pPr lvl="0"/>
            <a:r>
              <a:rPr lang="en-US" sz="1400" i="1" dirty="0" smtClean="0"/>
              <a:t>Stock price was highest in 2015 after the successful launch of  revamped </a:t>
            </a:r>
            <a:r>
              <a:rPr lang="en-US" sz="1400" b="1" i="1" dirty="0" smtClean="0"/>
              <a:t>F-Series trucks</a:t>
            </a:r>
            <a:r>
              <a:rPr lang="en-US" sz="1400" i="1" dirty="0" smtClean="0"/>
              <a:t>  </a:t>
            </a:r>
          </a:p>
          <a:p>
            <a:pPr lvl="0"/>
            <a:r>
              <a:rPr lang="en-US" sz="1400" i="1" dirty="0" smtClean="0"/>
              <a:t>Stock prices were very low </a:t>
            </a:r>
            <a:r>
              <a:rPr lang="en-US" sz="1400" i="1" dirty="0" err="1" smtClean="0"/>
              <a:t>i.e</a:t>
            </a:r>
            <a:r>
              <a:rPr lang="en-US" sz="1400" i="1" dirty="0" smtClean="0"/>
              <a:t> around 4-6$ in 2008 and 2009 but it drastically raised to ~14$ in 2010 and thereafter not much changes in stock price.</a:t>
            </a:r>
          </a:p>
        </p:txBody>
      </p:sp>
      <p:sp>
        <p:nvSpPr>
          <p:cNvPr id="10" name="Slide Number Placeholder 4"/>
          <p:cNvSpPr>
            <a:spLocks noGrp="1"/>
          </p:cNvSpPr>
          <p:nvPr>
            <p:ph type="sldNum" sz="quarter" idx="12"/>
          </p:nvPr>
        </p:nvSpPr>
        <p:spPr>
          <a:xfrm>
            <a:off x="8686800" y="6553200"/>
            <a:ext cx="457200" cy="304800"/>
          </a:xfrm>
        </p:spPr>
        <p:txBody>
          <a:bodyPr/>
          <a:lstStyle/>
          <a:p>
            <a:pPr>
              <a:defRPr/>
            </a:pPr>
            <a:r>
              <a:rPr lang="en-US" dirty="0" smtClean="0"/>
              <a:t>16</a:t>
            </a:r>
            <a:endParaRPr lang="en-US" dirty="0"/>
          </a:p>
        </p:txBody>
      </p:sp>
      <p:pic>
        <p:nvPicPr>
          <p:cNvPr id="7" name="Picture 6"/>
          <p:cNvPicPr/>
          <p:nvPr/>
        </p:nvPicPr>
        <p:blipFill>
          <a:blip r:embed="rId3"/>
          <a:srcRect/>
          <a:stretch>
            <a:fillRect/>
          </a:stretch>
        </p:blipFill>
        <p:spPr bwMode="auto">
          <a:xfrm>
            <a:off x="1143000" y="3200400"/>
            <a:ext cx="7620000" cy="3429000"/>
          </a:xfrm>
          <a:prstGeom prst="rect">
            <a:avLst/>
          </a:prstGeom>
          <a:noFill/>
          <a:ln w="9525">
            <a:noFill/>
            <a:miter lim="800000"/>
            <a:headEnd/>
            <a:tailEnd/>
          </a:ln>
        </p:spPr>
      </p:pic>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Coca Cola</a:t>
            </a:r>
            <a:br>
              <a:rPr lang="en-US" sz="3200" dirty="0" smtClean="0"/>
            </a:br>
            <a:r>
              <a:rPr lang="en-US" sz="2000" dirty="0" smtClean="0"/>
              <a:t>Stock Trading Activity</a:t>
            </a:r>
            <a:endParaRPr lang="en-US" sz="2000" dirty="0"/>
          </a:p>
        </p:txBody>
      </p:sp>
      <p:sp>
        <p:nvSpPr>
          <p:cNvPr id="4" name="Content Placeholder 2"/>
          <p:cNvSpPr>
            <a:spLocks noGrp="1"/>
          </p:cNvSpPr>
          <p:nvPr>
            <p:ph sz="half" idx="1"/>
          </p:nvPr>
        </p:nvSpPr>
        <p:spPr>
          <a:xfrm>
            <a:off x="990600" y="1828800"/>
            <a:ext cx="7848600" cy="4297363"/>
          </a:xfrm>
        </p:spPr>
        <p:txBody>
          <a:bodyPr/>
          <a:lstStyle/>
          <a:p>
            <a:pPr lvl="0"/>
            <a:r>
              <a:rPr lang="en-US" sz="1400" i="1" dirty="0" smtClean="0"/>
              <a:t>Stock prices dropped in 2013 by 30$ as a result of disappointing third-quarter results.</a:t>
            </a:r>
          </a:p>
          <a:p>
            <a:pPr lvl="0"/>
            <a:r>
              <a:rPr lang="en-US" sz="1400" i="1" dirty="0" smtClean="0"/>
              <a:t>Coca-Cola </a:t>
            </a:r>
            <a:r>
              <a:rPr lang="en-US" sz="1400" b="1" i="1" dirty="0" smtClean="0"/>
              <a:t>blamed poor weather in North America </a:t>
            </a:r>
            <a:r>
              <a:rPr lang="en-US" sz="1400" i="1" dirty="0" smtClean="0"/>
              <a:t>for a drop in soft-drink sales.</a:t>
            </a:r>
          </a:p>
          <a:p>
            <a:pPr lvl="0"/>
            <a:r>
              <a:rPr lang="en-US" sz="1400" i="1" dirty="0" smtClean="0"/>
              <a:t>However after the analysis, it has been found out that its been due to </a:t>
            </a:r>
            <a:r>
              <a:rPr lang="en-US" sz="1400" b="1" i="1" dirty="0" smtClean="0"/>
              <a:t>emerging-markets weakness, foreign exchange &amp; facing fierce competition from PepsiCo.</a:t>
            </a:r>
          </a:p>
        </p:txBody>
      </p:sp>
      <p:sp>
        <p:nvSpPr>
          <p:cNvPr id="10" name="Slide Number Placeholder 4"/>
          <p:cNvSpPr>
            <a:spLocks noGrp="1"/>
          </p:cNvSpPr>
          <p:nvPr>
            <p:ph type="sldNum" sz="quarter" idx="12"/>
          </p:nvPr>
        </p:nvSpPr>
        <p:spPr>
          <a:xfrm>
            <a:off x="8686800" y="6553200"/>
            <a:ext cx="457200" cy="304800"/>
          </a:xfrm>
        </p:spPr>
        <p:txBody>
          <a:bodyPr/>
          <a:lstStyle/>
          <a:p>
            <a:pPr>
              <a:defRPr/>
            </a:pPr>
            <a:r>
              <a:rPr lang="en-US" dirty="0" smtClean="0"/>
              <a:t>17</a:t>
            </a:r>
            <a:endParaRPr lang="en-US" dirty="0"/>
          </a:p>
        </p:txBody>
      </p:sp>
      <p:pic>
        <p:nvPicPr>
          <p:cNvPr id="1026" name="Picture 2"/>
          <p:cNvPicPr>
            <a:picLocks noChangeAspect="1" noChangeArrowheads="1"/>
          </p:cNvPicPr>
          <p:nvPr/>
        </p:nvPicPr>
        <p:blipFill>
          <a:blip r:embed="rId3"/>
          <a:srcRect/>
          <a:stretch>
            <a:fillRect/>
          </a:stretch>
        </p:blipFill>
        <p:spPr bwMode="auto">
          <a:xfrm>
            <a:off x="1143000" y="3048000"/>
            <a:ext cx="7620000" cy="3377938"/>
          </a:xfrm>
          <a:prstGeom prst="rect">
            <a:avLst/>
          </a:prstGeom>
          <a:noFill/>
          <a:ln w="9525">
            <a:noFill/>
            <a:miter lim="800000"/>
            <a:headEnd/>
            <a:tailEnd/>
          </a:ln>
          <a:effectLst/>
        </p:spPr>
      </p:pic>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Text Data Analysis – Part B</a:t>
            </a:r>
            <a:endParaRPr lang="en-US" sz="2000" dirty="0"/>
          </a:p>
        </p:txBody>
      </p:sp>
      <p:sp>
        <p:nvSpPr>
          <p:cNvPr id="4" name="Content Placeholder 2"/>
          <p:cNvSpPr>
            <a:spLocks noGrp="1"/>
          </p:cNvSpPr>
          <p:nvPr>
            <p:ph sz="half" idx="1"/>
          </p:nvPr>
        </p:nvSpPr>
        <p:spPr>
          <a:xfrm>
            <a:off x="990600" y="1828800"/>
            <a:ext cx="7848600" cy="4297363"/>
          </a:xfrm>
        </p:spPr>
        <p:txBody>
          <a:bodyPr/>
          <a:lstStyle/>
          <a:p>
            <a:r>
              <a:rPr lang="en-US" sz="1400" i="1" dirty="0" smtClean="0"/>
              <a:t>Below are the steps performed for text data analysis –</a:t>
            </a:r>
          </a:p>
          <a:p>
            <a:pPr>
              <a:buNone/>
            </a:pPr>
            <a:endParaRPr lang="en-US" sz="1400" i="1" dirty="0" smtClean="0"/>
          </a:p>
          <a:p>
            <a:pPr lvl="1">
              <a:buFont typeface="Wingdings" pitchFamily="2" charset="2"/>
              <a:buChar char="ü"/>
            </a:pPr>
            <a:r>
              <a:rPr lang="en-US" sz="1400" i="1" dirty="0" smtClean="0"/>
              <a:t>Used last 6 years’ DEF 14A files of Coca Cola company to analyze ‘Q&amp;A with chairman and CEO'  and ‘Q&amp;A on proxy material’ sections.</a:t>
            </a:r>
          </a:p>
          <a:p>
            <a:pPr lvl="1">
              <a:buFont typeface="Wingdings" pitchFamily="2" charset="2"/>
              <a:buChar char="ü"/>
            </a:pPr>
            <a:r>
              <a:rPr lang="en-US" sz="1400" i="1" dirty="0" smtClean="0"/>
              <a:t>Corpus of all files is created.</a:t>
            </a:r>
          </a:p>
          <a:p>
            <a:pPr lvl="1">
              <a:buFont typeface="Wingdings" pitchFamily="2" charset="2"/>
              <a:buChar char="ü"/>
            </a:pPr>
            <a:r>
              <a:rPr lang="en-US" sz="1400" i="1" dirty="0" smtClean="0"/>
              <a:t>Only Q&amp;A sections are cropped and used to create document term matrix.</a:t>
            </a:r>
          </a:p>
          <a:p>
            <a:pPr lvl="1">
              <a:buFont typeface="Wingdings" pitchFamily="2" charset="2"/>
              <a:buChar char="ü"/>
            </a:pPr>
            <a:r>
              <a:rPr lang="en-US" sz="1400" i="1" dirty="0" smtClean="0"/>
              <a:t>Word matrix is analyzed to find trends among all words.</a:t>
            </a:r>
          </a:p>
          <a:p>
            <a:pPr lvl="1">
              <a:buFont typeface="Wingdings" pitchFamily="2" charset="2"/>
              <a:buChar char="ü"/>
            </a:pPr>
            <a:r>
              <a:rPr lang="en-IN" sz="1400" i="1" dirty="0" smtClean="0"/>
              <a:t>Plotted frequency of all the words that are repeated in the Q&amp;A sections.</a:t>
            </a:r>
          </a:p>
          <a:p>
            <a:pPr lvl="1">
              <a:buFont typeface="Wingdings" pitchFamily="2" charset="2"/>
              <a:buChar char="ü"/>
            </a:pPr>
            <a:r>
              <a:rPr lang="en-IN" sz="1400" i="1" dirty="0" smtClean="0"/>
              <a:t>Created Word Cloud of pre-acquired Frequency.</a:t>
            </a:r>
          </a:p>
          <a:p>
            <a:pPr lvl="1">
              <a:buFont typeface="Wingdings" pitchFamily="2" charset="2"/>
              <a:buChar char="ü"/>
            </a:pPr>
            <a:r>
              <a:rPr lang="en-IN" sz="1400" i="1" dirty="0" smtClean="0"/>
              <a:t>Traced KEIs by finding relations among highly frequency  and low frequency words.</a:t>
            </a:r>
          </a:p>
          <a:p>
            <a:pPr lvl="1">
              <a:buFont typeface="Wingdings" pitchFamily="2" charset="2"/>
              <a:buChar char="ü"/>
            </a:pPr>
            <a:r>
              <a:rPr lang="en-IN" sz="1400" i="1" dirty="0" smtClean="0"/>
              <a:t>Findings gathered from the analysis also reflects on the Coca Cola Stock Trading graph.</a:t>
            </a:r>
          </a:p>
        </p:txBody>
      </p:sp>
      <p:sp>
        <p:nvSpPr>
          <p:cNvPr id="6" name="Slide Number Placeholder 4"/>
          <p:cNvSpPr>
            <a:spLocks noGrp="1"/>
          </p:cNvSpPr>
          <p:nvPr>
            <p:ph type="sldNum" sz="quarter" idx="12"/>
          </p:nvPr>
        </p:nvSpPr>
        <p:spPr>
          <a:xfrm>
            <a:off x="8686800" y="6553200"/>
            <a:ext cx="457200" cy="304800"/>
          </a:xfrm>
        </p:spPr>
        <p:txBody>
          <a:bodyPr/>
          <a:lstStyle/>
          <a:p>
            <a:pPr>
              <a:defRPr/>
            </a:pPr>
            <a:r>
              <a:rPr lang="en-US" dirty="0" smtClean="0"/>
              <a:t>18</a:t>
            </a:r>
            <a:endParaRPr lang="en-US" dirty="0"/>
          </a:p>
        </p:txBody>
      </p:sp>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Coca Cola</a:t>
            </a:r>
            <a:br>
              <a:rPr lang="en-US" sz="3200" dirty="0" smtClean="0"/>
            </a:br>
            <a:r>
              <a:rPr lang="en-US" sz="2000" dirty="0" smtClean="0"/>
              <a:t>‘Q&amp;A with chairman and CEO' Section Analysis </a:t>
            </a:r>
            <a:endParaRPr lang="en-US" sz="2000" dirty="0"/>
          </a:p>
        </p:txBody>
      </p:sp>
      <p:sp>
        <p:nvSpPr>
          <p:cNvPr id="4" name="Content Placeholder 2"/>
          <p:cNvSpPr>
            <a:spLocks noGrp="1"/>
          </p:cNvSpPr>
          <p:nvPr>
            <p:ph sz="half" idx="1"/>
          </p:nvPr>
        </p:nvSpPr>
        <p:spPr>
          <a:xfrm>
            <a:off x="990600" y="1828800"/>
            <a:ext cx="7848600" cy="4297363"/>
          </a:xfrm>
        </p:spPr>
        <p:txBody>
          <a:bodyPr/>
          <a:lstStyle/>
          <a:p>
            <a:r>
              <a:rPr lang="en-US" sz="1400" i="1" dirty="0" smtClean="0"/>
              <a:t>'Q&amp;A with chairman and CEO' section is used from proxy filing and term document matrix is created to analyze and find trends among all words.</a:t>
            </a:r>
          </a:p>
          <a:p>
            <a:r>
              <a:rPr lang="en-US" sz="1400" i="1" dirty="0" smtClean="0"/>
              <a:t>Below document term matrix is showing </a:t>
            </a:r>
            <a:r>
              <a:rPr lang="en-US" sz="1400" b="1" i="1" dirty="0" smtClean="0"/>
              <a:t>top 30 high frequency words</a:t>
            </a:r>
          </a:p>
          <a:p>
            <a:r>
              <a:rPr lang="en-US" sz="1400" b="1" i="1" dirty="0" smtClean="0"/>
              <a:t>board, business, shareowner, directors, proxy </a:t>
            </a:r>
            <a:r>
              <a:rPr lang="en-US" sz="1400" i="1" dirty="0" smtClean="0"/>
              <a:t>are most frequently used words in Q&amp;A  sections.</a:t>
            </a:r>
          </a:p>
          <a:p>
            <a:r>
              <a:rPr lang="en-US" sz="1400" i="1" dirty="0" smtClean="0"/>
              <a:t>Also, words like </a:t>
            </a:r>
            <a:r>
              <a:rPr lang="en-US" sz="1400" b="1" i="1" dirty="0" smtClean="0"/>
              <a:t>‘strategic’, ‘growth’, ‘issue’ ,’accelerate’ </a:t>
            </a:r>
            <a:r>
              <a:rPr lang="en-US" sz="1400" i="1" dirty="0" smtClean="0"/>
              <a:t>which are medium frequent words </a:t>
            </a:r>
            <a:r>
              <a:rPr lang="en-US" sz="1400" b="1" i="1" dirty="0" smtClean="0"/>
              <a:t>indicates some actions/events </a:t>
            </a:r>
            <a:r>
              <a:rPr lang="en-US" sz="1400" i="1" dirty="0" smtClean="0"/>
              <a:t>i.e. actions that are not that common.</a:t>
            </a:r>
          </a:p>
          <a:p>
            <a:pPr>
              <a:buNone/>
            </a:pPr>
            <a:endParaRPr lang="en-US" sz="700" b="1" i="1" dirty="0" smtClean="0"/>
          </a:p>
          <a:p>
            <a:pPr>
              <a:buNone/>
            </a:pPr>
            <a:r>
              <a:rPr lang="en-US" sz="1400" b="1" i="1" dirty="0" smtClean="0"/>
              <a:t>Document Term Matrix -</a:t>
            </a:r>
          </a:p>
          <a:p>
            <a:pPr>
              <a:buNone/>
            </a:pPr>
            <a:endParaRPr lang="en-US" sz="1400" b="1" i="1" dirty="0" smtClean="0"/>
          </a:p>
          <a:p>
            <a:endParaRPr lang="en-US" sz="1400" i="1" dirty="0"/>
          </a:p>
        </p:txBody>
      </p:sp>
      <p:sp>
        <p:nvSpPr>
          <p:cNvPr id="6" name="Slide Number Placeholder 4"/>
          <p:cNvSpPr>
            <a:spLocks noGrp="1"/>
          </p:cNvSpPr>
          <p:nvPr>
            <p:ph type="sldNum" sz="quarter" idx="12"/>
          </p:nvPr>
        </p:nvSpPr>
        <p:spPr>
          <a:xfrm>
            <a:off x="8686800" y="6553200"/>
            <a:ext cx="457200" cy="304800"/>
          </a:xfrm>
        </p:spPr>
        <p:txBody>
          <a:bodyPr/>
          <a:lstStyle/>
          <a:p>
            <a:pPr>
              <a:defRPr/>
            </a:pPr>
            <a:r>
              <a:rPr lang="en-US" dirty="0" smtClean="0"/>
              <a:t>19</a:t>
            </a:r>
            <a:endParaRPr lang="en-US" dirty="0"/>
          </a:p>
        </p:txBody>
      </p:sp>
      <p:pic>
        <p:nvPicPr>
          <p:cNvPr id="5" name="Picture 4"/>
          <p:cNvPicPr/>
          <p:nvPr/>
        </p:nvPicPr>
        <p:blipFill>
          <a:blip r:embed="rId3"/>
          <a:srcRect/>
          <a:stretch>
            <a:fillRect/>
          </a:stretch>
        </p:blipFill>
        <p:spPr bwMode="auto">
          <a:xfrm>
            <a:off x="1219200" y="4114800"/>
            <a:ext cx="7564755" cy="1563624"/>
          </a:xfrm>
          <a:prstGeom prst="rect">
            <a:avLst/>
          </a:prstGeom>
          <a:noFill/>
          <a:ln w="9525">
            <a:noFill/>
            <a:miter lim="800000"/>
            <a:headEnd/>
            <a:tailEnd/>
          </a:ln>
        </p:spPr>
      </p:pic>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Table of Content</a:t>
            </a:r>
            <a:endParaRPr lang="en-US" sz="3200" dirty="0"/>
          </a:p>
        </p:txBody>
      </p:sp>
      <p:sp>
        <p:nvSpPr>
          <p:cNvPr id="5" name="Slide Number Placeholder 4"/>
          <p:cNvSpPr>
            <a:spLocks noGrp="1"/>
          </p:cNvSpPr>
          <p:nvPr>
            <p:ph type="sldNum" sz="quarter" idx="12"/>
          </p:nvPr>
        </p:nvSpPr>
        <p:spPr>
          <a:xfrm>
            <a:off x="8686800" y="6553200"/>
            <a:ext cx="457200" cy="304800"/>
          </a:xfrm>
        </p:spPr>
        <p:txBody>
          <a:bodyPr/>
          <a:lstStyle/>
          <a:p>
            <a:pPr>
              <a:defRPr/>
            </a:pPr>
            <a:fld id="{5D74AC02-7534-425D-9D68-BB86A7E0F91B}" type="slidenum">
              <a:rPr lang="en-US" smtClean="0"/>
              <a:pPr>
                <a:defRPr/>
              </a:pPr>
              <a:t>2</a:t>
            </a:fld>
            <a:endParaRPr lang="en-US" dirty="0"/>
          </a:p>
        </p:txBody>
      </p:sp>
      <p:sp>
        <p:nvSpPr>
          <p:cNvPr id="6" name="Content Placeholder 2"/>
          <p:cNvSpPr>
            <a:spLocks noGrp="1"/>
          </p:cNvSpPr>
          <p:nvPr>
            <p:ph sz="half" idx="1"/>
          </p:nvPr>
        </p:nvSpPr>
        <p:spPr>
          <a:xfrm>
            <a:off x="990600" y="1828800"/>
            <a:ext cx="7848600" cy="4297363"/>
          </a:xfrm>
        </p:spPr>
        <p:txBody>
          <a:bodyPr/>
          <a:lstStyle/>
          <a:p>
            <a:pPr marL="342900" indent="-342900" eaLnBrk="1" hangingPunct="1">
              <a:buFont typeface="Wingdings" pitchFamily="2" charset="2"/>
              <a:buChar char="q"/>
            </a:pPr>
            <a:r>
              <a:rPr lang="en-US" sz="1400" b="1" i="1" dirty="0" smtClean="0"/>
              <a:t>Overview</a:t>
            </a:r>
          </a:p>
          <a:p>
            <a:pPr marL="342900" indent="-342900" eaLnBrk="1" hangingPunct="1">
              <a:buFont typeface="Wingdings" pitchFamily="2" charset="2"/>
              <a:buChar char="q"/>
            </a:pPr>
            <a:r>
              <a:rPr lang="en-US" sz="1400" b="1" i="1" dirty="0" smtClean="0"/>
              <a:t>Data Selection</a:t>
            </a:r>
          </a:p>
          <a:p>
            <a:pPr marL="342900" indent="-342900" eaLnBrk="1" hangingPunct="1">
              <a:buFont typeface="Wingdings" pitchFamily="2" charset="2"/>
              <a:buChar char="q"/>
            </a:pPr>
            <a:r>
              <a:rPr lang="en-US" sz="1400" b="1" i="1" dirty="0" smtClean="0"/>
              <a:t>Automation Process for Data Extraction, Data Cleaning and Loading</a:t>
            </a:r>
            <a:endParaRPr lang="en-US" sz="1400" b="1" i="1" dirty="0"/>
          </a:p>
          <a:p>
            <a:pPr marL="342900" indent="-342900">
              <a:buFont typeface="Wingdings" pitchFamily="2" charset="2"/>
              <a:buChar char="q"/>
            </a:pPr>
            <a:r>
              <a:rPr lang="en-US" sz="1400" b="1" i="1" dirty="0" smtClean="0"/>
              <a:t>Merck Co. Inc, Morgan Stanley, Ford Motor</a:t>
            </a:r>
          </a:p>
          <a:p>
            <a:pPr marL="742950" lvl="1" indent="-342900" eaLnBrk="1" hangingPunct="1"/>
            <a:r>
              <a:rPr lang="en-US" sz="1200" i="1" dirty="0" smtClean="0"/>
              <a:t>CEO’s Salary Analysis </a:t>
            </a:r>
          </a:p>
          <a:p>
            <a:pPr marL="742950" lvl="1" indent="-342900" eaLnBrk="1" hangingPunct="1"/>
            <a:r>
              <a:rPr lang="en-US" sz="1200" i="1" dirty="0" smtClean="0"/>
              <a:t>CEO’s Vested Stock and Option Awards Analysis </a:t>
            </a:r>
          </a:p>
          <a:p>
            <a:pPr marL="742950" lvl="1" indent="-342900" eaLnBrk="1" hangingPunct="1"/>
            <a:r>
              <a:rPr lang="en-US" sz="1200" i="1" dirty="0" smtClean="0"/>
              <a:t>Stock Trading Activity </a:t>
            </a:r>
          </a:p>
          <a:p>
            <a:pPr marL="342900" indent="-342900">
              <a:buFont typeface="Wingdings" pitchFamily="2" charset="2"/>
              <a:buChar char="q"/>
            </a:pPr>
            <a:r>
              <a:rPr lang="en-US" sz="1400" b="1" i="1" dirty="0" smtClean="0"/>
              <a:t>Coca Cola Stock Trading Activity</a:t>
            </a:r>
          </a:p>
          <a:p>
            <a:pPr marL="342900" indent="-342900">
              <a:buFont typeface="Wingdings" pitchFamily="2" charset="2"/>
              <a:buChar char="q"/>
            </a:pPr>
            <a:r>
              <a:rPr lang="en-US" sz="1400" b="1" i="1" dirty="0" smtClean="0"/>
              <a:t>Text Data Analysis (KEI’s) - ‘Q&amp;A with chairman and CEO’ and ‘Q&amp;A on Proxy Material’ sections of Coca Cola</a:t>
            </a:r>
          </a:p>
          <a:p>
            <a:pPr marL="742950" lvl="1" indent="-342900" eaLnBrk="1" hangingPunct="1"/>
            <a:r>
              <a:rPr lang="en-US" sz="1200" i="1" dirty="0" smtClean="0"/>
              <a:t>Document Term Matrix</a:t>
            </a:r>
          </a:p>
          <a:p>
            <a:pPr marL="742950" lvl="1" indent="-342900" eaLnBrk="1" hangingPunct="1"/>
            <a:r>
              <a:rPr lang="en-US" sz="1200" i="1" dirty="0" smtClean="0"/>
              <a:t>Association</a:t>
            </a:r>
          </a:p>
          <a:p>
            <a:pPr marL="742950" lvl="1" indent="-342900" eaLnBrk="1" hangingPunct="1"/>
            <a:r>
              <a:rPr lang="en-US" sz="1200" i="1" dirty="0" smtClean="0"/>
              <a:t>Frequency Graph</a:t>
            </a:r>
          </a:p>
          <a:p>
            <a:pPr marL="742950" lvl="1" indent="-342900" eaLnBrk="1" hangingPunct="1"/>
            <a:r>
              <a:rPr lang="en-US" sz="1200" i="1" dirty="0" smtClean="0"/>
              <a:t>Word Cloud</a:t>
            </a:r>
          </a:p>
          <a:p>
            <a:pPr marL="742950" lvl="1" indent="-342900" eaLnBrk="1" hangingPunct="1">
              <a:buNone/>
            </a:pPr>
            <a:endParaRPr lang="en-US" sz="500" b="1" i="1" dirty="0" smtClean="0"/>
          </a:p>
          <a:p>
            <a:pPr marL="342900" indent="-342900" eaLnBrk="1" hangingPunct="1">
              <a:buFont typeface="Wingdings" pitchFamily="2" charset="2"/>
              <a:buChar char="q"/>
            </a:pPr>
            <a:r>
              <a:rPr lang="en-US" sz="1400" b="1" i="1" dirty="0" smtClean="0"/>
              <a:t>Summary</a:t>
            </a:r>
          </a:p>
          <a:p>
            <a:pPr marL="342900" indent="-342900">
              <a:buFont typeface="Wingdings" pitchFamily="2" charset="2"/>
              <a:buChar char="q"/>
            </a:pPr>
            <a:r>
              <a:rPr lang="en-US" sz="1400" b="1" i="1" dirty="0" smtClean="0"/>
              <a:t>Conclusion</a:t>
            </a:r>
          </a:p>
          <a:p>
            <a:pPr marL="342900" indent="-342900" eaLnBrk="1" hangingPunct="1">
              <a:buFont typeface="Wingdings" pitchFamily="2" charset="2"/>
              <a:buChar char="q"/>
            </a:pPr>
            <a:endParaRPr lang="en-US" sz="1400" b="1" i="1" dirty="0"/>
          </a:p>
        </p:txBody>
      </p:sp>
    </p:spTree>
    <p:extLst>
      <p:ext uri="{BB962C8B-B14F-4D97-AF65-F5344CB8AC3E}">
        <p14:creationId xmlns="" xmlns:p14="http://schemas.microsoft.com/office/powerpoint/2010/main" val="1347220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Coca Cola</a:t>
            </a:r>
            <a:br>
              <a:rPr lang="en-US" sz="3200" dirty="0" smtClean="0"/>
            </a:br>
            <a:r>
              <a:rPr lang="en-US" sz="2000" dirty="0" smtClean="0"/>
              <a:t>‘KEI - Q&amp;A with chairman and CEO' Section Analysis</a:t>
            </a:r>
            <a:endParaRPr lang="en-US" sz="2000" dirty="0"/>
          </a:p>
        </p:txBody>
      </p:sp>
      <p:sp>
        <p:nvSpPr>
          <p:cNvPr id="4" name="Content Placeholder 2"/>
          <p:cNvSpPr>
            <a:spLocks noGrp="1"/>
          </p:cNvSpPr>
          <p:nvPr>
            <p:ph sz="half" idx="1"/>
          </p:nvPr>
        </p:nvSpPr>
        <p:spPr>
          <a:xfrm>
            <a:off x="990600" y="1828801"/>
            <a:ext cx="7848600" cy="533400"/>
          </a:xfrm>
        </p:spPr>
        <p:txBody>
          <a:bodyPr/>
          <a:lstStyle/>
          <a:p>
            <a:pPr>
              <a:buNone/>
            </a:pPr>
            <a:r>
              <a:rPr lang="en-US" sz="1400" b="1" i="1" dirty="0" smtClean="0"/>
              <a:t>Associated words with "coca" term.</a:t>
            </a:r>
          </a:p>
          <a:p>
            <a:endParaRPr lang="en-US" sz="1400" i="1" dirty="0" smtClean="0"/>
          </a:p>
          <a:p>
            <a:endParaRPr lang="en-US" sz="1400" i="1" dirty="0"/>
          </a:p>
          <a:p>
            <a:endParaRPr lang="en-US" sz="1400" i="1" dirty="0" smtClean="0"/>
          </a:p>
        </p:txBody>
      </p:sp>
      <p:sp>
        <p:nvSpPr>
          <p:cNvPr id="6" name="Slide Number Placeholder 4"/>
          <p:cNvSpPr>
            <a:spLocks noGrp="1"/>
          </p:cNvSpPr>
          <p:nvPr>
            <p:ph type="sldNum" sz="quarter" idx="12"/>
          </p:nvPr>
        </p:nvSpPr>
        <p:spPr>
          <a:xfrm>
            <a:off x="8686800" y="6553200"/>
            <a:ext cx="457200" cy="304800"/>
          </a:xfrm>
        </p:spPr>
        <p:txBody>
          <a:bodyPr/>
          <a:lstStyle/>
          <a:p>
            <a:pPr>
              <a:defRPr/>
            </a:pPr>
            <a:r>
              <a:rPr lang="en-US" dirty="0" smtClean="0"/>
              <a:t>20</a:t>
            </a:r>
            <a:endParaRPr lang="en-US" dirty="0"/>
          </a:p>
        </p:txBody>
      </p:sp>
      <p:pic>
        <p:nvPicPr>
          <p:cNvPr id="7" name="Picture 6"/>
          <p:cNvPicPr/>
          <p:nvPr/>
        </p:nvPicPr>
        <p:blipFill>
          <a:blip r:embed="rId3"/>
          <a:srcRect/>
          <a:stretch>
            <a:fillRect/>
          </a:stretch>
        </p:blipFill>
        <p:spPr bwMode="auto">
          <a:xfrm>
            <a:off x="1066800" y="2286000"/>
            <a:ext cx="2209800" cy="3962400"/>
          </a:xfrm>
          <a:prstGeom prst="rect">
            <a:avLst/>
          </a:prstGeom>
          <a:solidFill>
            <a:schemeClr val="accent2"/>
          </a:solidFill>
          <a:ln w="9525">
            <a:noFill/>
            <a:miter lim="800000"/>
            <a:headEnd/>
            <a:tailEnd/>
          </a:ln>
        </p:spPr>
      </p:pic>
      <p:sp>
        <p:nvSpPr>
          <p:cNvPr id="8" name="Content Placeholder 2"/>
          <p:cNvSpPr>
            <a:spLocks noGrp="1"/>
          </p:cNvSpPr>
          <p:nvPr>
            <p:ph sz="half" idx="1"/>
          </p:nvPr>
        </p:nvSpPr>
        <p:spPr>
          <a:xfrm>
            <a:off x="3505200" y="2286000"/>
            <a:ext cx="5486400" cy="3962400"/>
          </a:xfrm>
        </p:spPr>
        <p:txBody>
          <a:bodyPr/>
          <a:lstStyle/>
          <a:p>
            <a:pPr lvl="0"/>
            <a:r>
              <a:rPr lang="en-US" sz="1400" b="1" i="1" u="sng" dirty="0" smtClean="0"/>
              <a:t>KEI -</a:t>
            </a:r>
            <a:r>
              <a:rPr lang="en-US" sz="1400" i="1" dirty="0" smtClean="0"/>
              <a:t> "coca" word has good association with "profit", "</a:t>
            </a:r>
            <a:r>
              <a:rPr lang="en-US" sz="1400" i="1" dirty="0" err="1" smtClean="0"/>
              <a:t>new","adopted","brands</a:t>
            </a:r>
            <a:r>
              <a:rPr lang="en-US" sz="1400" i="1" dirty="0" smtClean="0"/>
              <a:t>", "</a:t>
            </a:r>
            <a:r>
              <a:rPr lang="en-US" sz="1400" i="1" dirty="0" err="1" smtClean="0"/>
              <a:t>beverages","boards","increase</a:t>
            </a:r>
            <a:r>
              <a:rPr lang="en-US" sz="1400" i="1" dirty="0" smtClean="0"/>
              <a:t>", "portfolio” which addresses company’s </a:t>
            </a:r>
            <a:r>
              <a:rPr lang="en-US" sz="1400" b="1" i="1" dirty="0" smtClean="0"/>
              <a:t>increase</a:t>
            </a:r>
            <a:r>
              <a:rPr lang="en-US" sz="1400" i="1" dirty="0" smtClean="0"/>
              <a:t> in </a:t>
            </a:r>
            <a:r>
              <a:rPr lang="en-US" sz="1400" b="1" i="1" dirty="0" smtClean="0"/>
              <a:t>profit </a:t>
            </a:r>
            <a:r>
              <a:rPr lang="en-US" sz="1400" i="1" dirty="0" smtClean="0"/>
              <a:t>or </a:t>
            </a:r>
            <a:r>
              <a:rPr lang="en-US" sz="1400" b="1" i="1" dirty="0" smtClean="0"/>
              <a:t>growth</a:t>
            </a:r>
            <a:r>
              <a:rPr lang="en-US" sz="1400" i="1" dirty="0" smtClean="0"/>
              <a:t> of company. </a:t>
            </a:r>
            <a:r>
              <a:rPr lang="en-US" sz="1400" b="1" i="1" dirty="0" smtClean="0"/>
              <a:t>Profit</a:t>
            </a:r>
            <a:r>
              <a:rPr lang="en-US" sz="1400" i="1" dirty="0" smtClean="0"/>
              <a:t> margin increased </a:t>
            </a:r>
            <a:r>
              <a:rPr lang="en-US" sz="1400" b="1" i="1" dirty="0" smtClean="0"/>
              <a:t>by 6% </a:t>
            </a:r>
            <a:r>
              <a:rPr lang="en-US" sz="1400" i="1" dirty="0" smtClean="0"/>
              <a:t>in 2015.Also, there is increasing trend in stock prices from 2010 to 2012 which supports this analysis. (slide 17)</a:t>
            </a:r>
          </a:p>
          <a:p>
            <a:r>
              <a:rPr lang="en-US" sz="1400" i="1" dirty="0" smtClean="0"/>
              <a:t>Also, company has </a:t>
            </a:r>
            <a:r>
              <a:rPr lang="en-US" sz="1400" b="1" i="1" dirty="0" smtClean="0"/>
              <a:t>portfolio</a:t>
            </a:r>
            <a:r>
              <a:rPr lang="en-US" sz="1400" i="1" dirty="0" smtClean="0"/>
              <a:t> of refreshing </a:t>
            </a:r>
            <a:r>
              <a:rPr lang="en-US" sz="1400" b="1" i="1" dirty="0" smtClean="0"/>
              <a:t>brands</a:t>
            </a:r>
            <a:r>
              <a:rPr lang="en-US" sz="1400" i="1" dirty="0" smtClean="0"/>
              <a:t> in the nonalcoholic </a:t>
            </a:r>
            <a:r>
              <a:rPr lang="en-US" sz="1400" b="1" i="1" dirty="0" smtClean="0"/>
              <a:t>beverages</a:t>
            </a:r>
            <a:r>
              <a:rPr lang="en-US" sz="1400" i="1" dirty="0" smtClean="0"/>
              <a:t> industry.</a:t>
            </a:r>
          </a:p>
          <a:p>
            <a:pPr lvl="0"/>
            <a:r>
              <a:rPr lang="en-US" sz="1400" i="1" dirty="0" smtClean="0"/>
              <a:t>"coca" word is also showing association with "officer" and "</a:t>
            </a:r>
            <a:r>
              <a:rPr lang="en-US" sz="1400" i="1" dirty="0" err="1" smtClean="0"/>
              <a:t>james</a:t>
            </a:r>
            <a:r>
              <a:rPr lang="en-US" sz="1400" i="1" dirty="0" smtClean="0"/>
              <a:t>".  Both words are low frequency words indicates that event is happened only once. </a:t>
            </a:r>
            <a:r>
              <a:rPr lang="en-US" sz="1400" b="1" i="1" dirty="0" smtClean="0"/>
              <a:t>James</a:t>
            </a:r>
            <a:r>
              <a:rPr lang="en-US" sz="1400" i="1" dirty="0" smtClean="0"/>
              <a:t> </a:t>
            </a:r>
            <a:r>
              <a:rPr lang="en-US" sz="1400" i="1" dirty="0" err="1" smtClean="0"/>
              <a:t>Quincey</a:t>
            </a:r>
            <a:r>
              <a:rPr lang="en-US" sz="1400" i="1" dirty="0" smtClean="0"/>
              <a:t> was appointed as </a:t>
            </a:r>
            <a:r>
              <a:rPr lang="en-US" sz="1400" b="1" i="1" dirty="0" smtClean="0"/>
              <a:t>chief</a:t>
            </a:r>
            <a:r>
              <a:rPr lang="en-US" sz="1400" i="1" dirty="0" smtClean="0"/>
              <a:t> operating </a:t>
            </a:r>
            <a:r>
              <a:rPr lang="en-US" sz="1400" b="1" i="1" dirty="0" smtClean="0"/>
              <a:t>officer</a:t>
            </a:r>
            <a:r>
              <a:rPr lang="en-US" sz="1400" i="1" dirty="0" smtClean="0"/>
              <a:t> in 2014.</a:t>
            </a:r>
          </a:p>
          <a:p>
            <a:pPr lvl="0"/>
            <a:r>
              <a:rPr lang="en-US" sz="1400" i="1" dirty="0" smtClean="0"/>
              <a:t>‘New’ ,’bottling’ and ‘brand’ words have correlation which addresses information on launching of </a:t>
            </a:r>
            <a:r>
              <a:rPr lang="en-US" sz="1400" b="1" i="1" dirty="0" smtClean="0"/>
              <a:t>new</a:t>
            </a:r>
            <a:r>
              <a:rPr lang="en-US" sz="1400" i="1" dirty="0" smtClean="0"/>
              <a:t> </a:t>
            </a:r>
            <a:r>
              <a:rPr lang="en-US" sz="1400" b="1" i="1" dirty="0" smtClean="0"/>
              <a:t>brand</a:t>
            </a:r>
            <a:r>
              <a:rPr lang="en-US" sz="1400" i="1" dirty="0" smtClean="0"/>
              <a:t> of coca cola. Again these words appeared together rarely which indicates this event is not common and it doesn’t happen every year.</a:t>
            </a:r>
          </a:p>
          <a:p>
            <a:endParaRPr lang="en-US" sz="1400" i="1" dirty="0" smtClean="0"/>
          </a:p>
          <a:p>
            <a:endParaRPr lang="en-US" sz="1400" i="1" dirty="0"/>
          </a:p>
          <a:p>
            <a:endParaRPr lang="en-US" sz="1400" i="1" dirty="0" smtClean="0"/>
          </a:p>
        </p:txBody>
      </p:sp>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Coca Cola</a:t>
            </a:r>
            <a:br>
              <a:rPr lang="en-US" sz="3200" dirty="0" smtClean="0"/>
            </a:br>
            <a:r>
              <a:rPr lang="en-US" sz="2000" dirty="0" smtClean="0"/>
              <a:t>‘KEI - Q&amp;A with chairman and CEO' Section Analysis</a:t>
            </a:r>
            <a:endParaRPr lang="en-US" sz="2000" dirty="0"/>
          </a:p>
        </p:txBody>
      </p:sp>
      <p:sp>
        <p:nvSpPr>
          <p:cNvPr id="4" name="Content Placeholder 2"/>
          <p:cNvSpPr>
            <a:spLocks noGrp="1"/>
          </p:cNvSpPr>
          <p:nvPr>
            <p:ph sz="half" idx="1"/>
          </p:nvPr>
        </p:nvSpPr>
        <p:spPr>
          <a:xfrm>
            <a:off x="990600" y="1828801"/>
            <a:ext cx="7848600" cy="533400"/>
          </a:xfrm>
        </p:spPr>
        <p:txBody>
          <a:bodyPr/>
          <a:lstStyle/>
          <a:p>
            <a:pPr>
              <a:buNone/>
            </a:pPr>
            <a:r>
              <a:rPr lang="en-US" sz="1400" b="1" i="1" dirty="0" smtClean="0"/>
              <a:t>Associated words with “board" term.</a:t>
            </a:r>
          </a:p>
          <a:p>
            <a:endParaRPr lang="en-US" sz="1400" i="1" dirty="0" smtClean="0"/>
          </a:p>
          <a:p>
            <a:endParaRPr lang="en-US" sz="1400" i="1" dirty="0"/>
          </a:p>
          <a:p>
            <a:endParaRPr lang="en-US" sz="1400" i="1" dirty="0" smtClean="0"/>
          </a:p>
        </p:txBody>
      </p:sp>
      <p:sp>
        <p:nvSpPr>
          <p:cNvPr id="6" name="Slide Number Placeholder 4"/>
          <p:cNvSpPr>
            <a:spLocks noGrp="1"/>
          </p:cNvSpPr>
          <p:nvPr>
            <p:ph type="sldNum" sz="quarter" idx="12"/>
          </p:nvPr>
        </p:nvSpPr>
        <p:spPr>
          <a:xfrm>
            <a:off x="8686800" y="6553200"/>
            <a:ext cx="457200" cy="304800"/>
          </a:xfrm>
        </p:spPr>
        <p:txBody>
          <a:bodyPr/>
          <a:lstStyle/>
          <a:p>
            <a:pPr>
              <a:defRPr/>
            </a:pPr>
            <a:r>
              <a:rPr lang="en-US" dirty="0" smtClean="0"/>
              <a:t>21</a:t>
            </a:r>
            <a:endParaRPr lang="en-US" dirty="0"/>
          </a:p>
        </p:txBody>
      </p:sp>
      <p:sp>
        <p:nvSpPr>
          <p:cNvPr id="8" name="Content Placeholder 2"/>
          <p:cNvSpPr>
            <a:spLocks noGrp="1"/>
          </p:cNvSpPr>
          <p:nvPr>
            <p:ph sz="half" idx="1"/>
          </p:nvPr>
        </p:nvSpPr>
        <p:spPr>
          <a:xfrm>
            <a:off x="3581400" y="2438400"/>
            <a:ext cx="5410200" cy="3962400"/>
          </a:xfrm>
        </p:spPr>
        <p:txBody>
          <a:bodyPr/>
          <a:lstStyle/>
          <a:p>
            <a:pPr lvl="0"/>
            <a:r>
              <a:rPr lang="en-US" sz="1400" i="1" dirty="0" smtClean="0"/>
              <a:t>“board” word has good association with “business” , “strategic” , “director” , “grow” , “expand” , “power” , “pressure”  , “investment” which explains overall plan of actions of board of directors to expand the business.</a:t>
            </a:r>
          </a:p>
          <a:p>
            <a:pPr lvl="0"/>
            <a:r>
              <a:rPr lang="en-US" sz="1400" i="1" dirty="0" smtClean="0"/>
              <a:t>New </a:t>
            </a:r>
            <a:r>
              <a:rPr lang="en-US" sz="1400" b="1" i="1" dirty="0" smtClean="0"/>
              <a:t>Directors</a:t>
            </a:r>
            <a:r>
              <a:rPr lang="en-US" sz="1400" i="1" dirty="0" smtClean="0"/>
              <a:t> have been </a:t>
            </a:r>
            <a:r>
              <a:rPr lang="en-US" sz="1400" b="1" i="1" dirty="0" smtClean="0"/>
              <a:t>elected</a:t>
            </a:r>
            <a:r>
              <a:rPr lang="en-US" sz="1400" i="1" dirty="0" smtClean="0"/>
              <a:t> to the Board in 2011.</a:t>
            </a:r>
          </a:p>
          <a:p>
            <a:r>
              <a:rPr lang="en-US" sz="1400" i="1" dirty="0" smtClean="0"/>
              <a:t>“</a:t>
            </a:r>
            <a:r>
              <a:rPr lang="en-US" sz="1400" b="1" i="1" dirty="0" err="1" smtClean="0"/>
              <a:t>event</a:t>
            </a:r>
            <a:r>
              <a:rPr lang="en-US" sz="1400" i="1" dirty="0" err="1" smtClean="0"/>
              <a:t>”,”</a:t>
            </a:r>
            <a:r>
              <a:rPr lang="en-US" sz="1400" b="1" i="1" dirty="0" err="1" smtClean="0"/>
              <a:t>shareowner</a:t>
            </a:r>
            <a:r>
              <a:rPr lang="en-US" sz="1400" i="1" dirty="0" err="1" smtClean="0"/>
              <a:t>”,”</a:t>
            </a:r>
            <a:r>
              <a:rPr lang="en-US" sz="1400" b="1" i="1" dirty="0" err="1" smtClean="0"/>
              <a:t>day</a:t>
            </a:r>
            <a:r>
              <a:rPr lang="en-US" sz="1400" i="1" dirty="0" smtClean="0"/>
              <a:t>”  also have good correlation and ‘</a:t>
            </a:r>
            <a:r>
              <a:rPr lang="en-US" sz="1400" i="1" dirty="0" err="1" smtClean="0"/>
              <a:t>event’,’day</a:t>
            </a:r>
            <a:r>
              <a:rPr lang="en-US" sz="1400" i="1" dirty="0" smtClean="0"/>
              <a:t>’ words appeared together only once .Coca-cola launched new event Coca-Cola Shareowner Day in 2015. </a:t>
            </a:r>
          </a:p>
          <a:p>
            <a:r>
              <a:rPr lang="en-US" sz="1400" b="1" i="1" u="sng" dirty="0" smtClean="0"/>
              <a:t>KEI -</a:t>
            </a:r>
            <a:r>
              <a:rPr lang="en-US" sz="1400" i="1" dirty="0" smtClean="0"/>
              <a:t> “</a:t>
            </a:r>
            <a:r>
              <a:rPr lang="en-US" sz="1400" b="1" i="1" dirty="0" smtClean="0"/>
              <a:t>challenges</a:t>
            </a:r>
            <a:r>
              <a:rPr lang="en-US" sz="1400" i="1" dirty="0" smtClean="0"/>
              <a:t>” word has association with “board” word and it occurred more frequently in 2013 ; we checked this using inspect function. This word more prominently  appeared in 2013 matrix which indicates tough time of company. Also, company didn’t do well in 2013; stock </a:t>
            </a:r>
            <a:r>
              <a:rPr lang="en-US" sz="1400" b="1" i="1" dirty="0" smtClean="0"/>
              <a:t>prices dropped by 30$ </a:t>
            </a:r>
            <a:r>
              <a:rPr lang="en-US" sz="1400" i="1" dirty="0" smtClean="0"/>
              <a:t>which supports this analysis. (slide 17)</a:t>
            </a:r>
          </a:p>
          <a:p>
            <a:endParaRPr lang="en-US" sz="1400" i="1" dirty="0"/>
          </a:p>
          <a:p>
            <a:endParaRPr lang="en-US" sz="1400" i="1" dirty="0" smtClean="0"/>
          </a:p>
        </p:txBody>
      </p:sp>
      <p:pic>
        <p:nvPicPr>
          <p:cNvPr id="1026" name="Picture 2"/>
          <p:cNvPicPr>
            <a:picLocks noChangeAspect="1" noChangeArrowheads="1"/>
          </p:cNvPicPr>
          <p:nvPr/>
        </p:nvPicPr>
        <p:blipFill>
          <a:blip r:embed="rId3"/>
          <a:srcRect/>
          <a:stretch>
            <a:fillRect/>
          </a:stretch>
        </p:blipFill>
        <p:spPr bwMode="auto">
          <a:xfrm>
            <a:off x="1219200" y="2286000"/>
            <a:ext cx="2152650" cy="4086225"/>
          </a:xfrm>
          <a:prstGeom prst="rect">
            <a:avLst/>
          </a:prstGeom>
          <a:noFill/>
          <a:ln w="9525">
            <a:noFill/>
            <a:miter lim="800000"/>
            <a:headEnd/>
            <a:tailEnd/>
          </a:ln>
          <a:effectLst/>
        </p:spPr>
      </p:pic>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Coca Cola</a:t>
            </a:r>
            <a:br>
              <a:rPr lang="en-US" sz="3200" dirty="0" smtClean="0"/>
            </a:br>
            <a:r>
              <a:rPr lang="en-US" sz="2000" dirty="0" smtClean="0"/>
              <a:t>‘KEI - Q&amp;A with chairman and CEO' Section Analysis</a:t>
            </a:r>
            <a:endParaRPr lang="en-US" sz="2000" dirty="0"/>
          </a:p>
        </p:txBody>
      </p:sp>
      <p:sp>
        <p:nvSpPr>
          <p:cNvPr id="4" name="Content Placeholder 2"/>
          <p:cNvSpPr>
            <a:spLocks noGrp="1"/>
          </p:cNvSpPr>
          <p:nvPr>
            <p:ph sz="half" idx="1"/>
          </p:nvPr>
        </p:nvSpPr>
        <p:spPr>
          <a:xfrm>
            <a:off x="990600" y="1828800"/>
            <a:ext cx="7848600" cy="4297363"/>
          </a:xfrm>
        </p:spPr>
        <p:txBody>
          <a:bodyPr/>
          <a:lstStyle/>
          <a:p>
            <a:pPr>
              <a:buNone/>
            </a:pPr>
            <a:r>
              <a:rPr lang="en-US" sz="1400" b="1" i="1" dirty="0" smtClean="0"/>
              <a:t>Frequency graph</a:t>
            </a:r>
          </a:p>
          <a:p>
            <a:endParaRPr lang="en-US" sz="1400" i="1" dirty="0" smtClean="0"/>
          </a:p>
          <a:p>
            <a:endParaRPr lang="en-US" sz="1400" i="1" dirty="0"/>
          </a:p>
          <a:p>
            <a:endParaRPr lang="en-US" sz="1400" i="1" dirty="0" smtClean="0"/>
          </a:p>
        </p:txBody>
      </p:sp>
      <p:sp>
        <p:nvSpPr>
          <p:cNvPr id="6" name="Slide Number Placeholder 4"/>
          <p:cNvSpPr>
            <a:spLocks noGrp="1"/>
          </p:cNvSpPr>
          <p:nvPr>
            <p:ph type="sldNum" sz="quarter" idx="12"/>
          </p:nvPr>
        </p:nvSpPr>
        <p:spPr>
          <a:xfrm>
            <a:off x="8686800" y="6553200"/>
            <a:ext cx="457200" cy="304800"/>
          </a:xfrm>
        </p:spPr>
        <p:txBody>
          <a:bodyPr/>
          <a:lstStyle/>
          <a:p>
            <a:pPr>
              <a:defRPr/>
            </a:pPr>
            <a:r>
              <a:rPr lang="en-US" dirty="0" smtClean="0"/>
              <a:t>22</a:t>
            </a:r>
            <a:endParaRPr lang="en-US" dirty="0"/>
          </a:p>
        </p:txBody>
      </p:sp>
      <p:pic>
        <p:nvPicPr>
          <p:cNvPr id="8" name="Picture 7"/>
          <p:cNvPicPr/>
          <p:nvPr/>
        </p:nvPicPr>
        <p:blipFill>
          <a:blip r:embed="rId3"/>
          <a:srcRect/>
          <a:stretch>
            <a:fillRect/>
          </a:stretch>
        </p:blipFill>
        <p:spPr bwMode="auto">
          <a:xfrm>
            <a:off x="1219200" y="2286000"/>
            <a:ext cx="4607814" cy="4358640"/>
          </a:xfrm>
          <a:prstGeom prst="rect">
            <a:avLst/>
          </a:prstGeom>
          <a:noFill/>
          <a:ln w="9525">
            <a:noFill/>
            <a:miter lim="800000"/>
            <a:headEnd/>
            <a:tailEnd/>
          </a:ln>
        </p:spPr>
      </p:pic>
      <p:sp>
        <p:nvSpPr>
          <p:cNvPr id="9" name="Content Placeholder 2"/>
          <p:cNvSpPr>
            <a:spLocks noGrp="1"/>
          </p:cNvSpPr>
          <p:nvPr>
            <p:ph sz="half" idx="1"/>
          </p:nvPr>
        </p:nvSpPr>
        <p:spPr>
          <a:xfrm>
            <a:off x="5867400" y="2286000"/>
            <a:ext cx="3124200" cy="3992563"/>
          </a:xfrm>
        </p:spPr>
        <p:txBody>
          <a:bodyPr/>
          <a:lstStyle/>
          <a:p>
            <a:r>
              <a:rPr lang="en-US" sz="1400" i="1" dirty="0" smtClean="0"/>
              <a:t>‘board’ word is very frequently used in Q&amp;A section.</a:t>
            </a:r>
          </a:p>
          <a:p>
            <a:r>
              <a:rPr lang="en-US" sz="1400" i="1" dirty="0" smtClean="0"/>
              <a:t>‘shareowner’ word is also used frequently. Shareowners approaches board of directors to question company’s growth.</a:t>
            </a:r>
          </a:p>
          <a:p>
            <a:r>
              <a:rPr lang="en-US" sz="1400" i="1" dirty="0" smtClean="0"/>
              <a:t>Frequency graph is showing high frequency of “</a:t>
            </a:r>
            <a:r>
              <a:rPr lang="en-US" sz="1400" b="1" i="1" dirty="0" smtClean="0"/>
              <a:t>accelerate</a:t>
            </a:r>
            <a:r>
              <a:rPr lang="en-US" sz="1400" i="1" dirty="0" smtClean="0"/>
              <a:t>” , “</a:t>
            </a:r>
            <a:r>
              <a:rPr lang="en-US" sz="1400" b="1" i="1" dirty="0" smtClean="0"/>
              <a:t>strategic</a:t>
            </a:r>
            <a:r>
              <a:rPr lang="en-US" sz="1400" i="1" dirty="0" smtClean="0"/>
              <a:t>” , “</a:t>
            </a:r>
            <a:r>
              <a:rPr lang="en-US" sz="1400" b="1" i="1" dirty="0" smtClean="0"/>
              <a:t>growth</a:t>
            </a:r>
            <a:r>
              <a:rPr lang="en-US" sz="1400" i="1" dirty="0" smtClean="0"/>
              <a:t>” , “</a:t>
            </a:r>
            <a:r>
              <a:rPr lang="en-US" sz="1400" b="1" i="1" dirty="0" smtClean="0"/>
              <a:t>business</a:t>
            </a:r>
            <a:r>
              <a:rPr lang="en-US" sz="1400" i="1" dirty="0" smtClean="0"/>
              <a:t>” words. Coca-cola announced </a:t>
            </a:r>
            <a:r>
              <a:rPr lang="en-US" sz="1400" b="1" i="1" dirty="0" smtClean="0"/>
              <a:t>strategic</a:t>
            </a:r>
            <a:r>
              <a:rPr lang="en-US" sz="1400" i="1" dirty="0" smtClean="0"/>
              <a:t> actions designed to transform the business, accelerate growth.</a:t>
            </a:r>
            <a:endParaRPr lang="en-US" sz="1400" i="1" dirty="0"/>
          </a:p>
          <a:p>
            <a:endParaRPr lang="en-US" sz="1400" i="1" dirty="0" smtClean="0"/>
          </a:p>
        </p:txBody>
      </p:sp>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Coca Cola</a:t>
            </a:r>
            <a:br>
              <a:rPr lang="en-US" sz="3200" dirty="0" smtClean="0"/>
            </a:br>
            <a:r>
              <a:rPr lang="en-US" sz="2000" dirty="0" smtClean="0"/>
              <a:t>‘KEIs - Q&amp;A with chairman and CEO' Section Analysis</a:t>
            </a:r>
            <a:endParaRPr lang="en-US" sz="2000" dirty="0"/>
          </a:p>
        </p:txBody>
      </p:sp>
      <p:sp>
        <p:nvSpPr>
          <p:cNvPr id="4" name="Content Placeholder 2"/>
          <p:cNvSpPr>
            <a:spLocks noGrp="1"/>
          </p:cNvSpPr>
          <p:nvPr>
            <p:ph sz="half" idx="1"/>
          </p:nvPr>
        </p:nvSpPr>
        <p:spPr>
          <a:xfrm>
            <a:off x="990600" y="1828800"/>
            <a:ext cx="7848600" cy="4297363"/>
          </a:xfrm>
        </p:spPr>
        <p:txBody>
          <a:bodyPr/>
          <a:lstStyle/>
          <a:p>
            <a:pPr>
              <a:buNone/>
            </a:pPr>
            <a:r>
              <a:rPr lang="en-US" sz="1400" b="1" i="1" dirty="0" smtClean="0"/>
              <a:t>Word Cloud</a:t>
            </a:r>
            <a:endParaRPr lang="en-US" sz="1400" i="1" dirty="0" smtClean="0"/>
          </a:p>
          <a:p>
            <a:endParaRPr lang="en-US" sz="1400" i="1" dirty="0"/>
          </a:p>
          <a:p>
            <a:endParaRPr lang="en-US" sz="1400" i="1" dirty="0" smtClean="0"/>
          </a:p>
        </p:txBody>
      </p:sp>
      <p:sp>
        <p:nvSpPr>
          <p:cNvPr id="6" name="Slide Number Placeholder 4"/>
          <p:cNvSpPr>
            <a:spLocks noGrp="1"/>
          </p:cNvSpPr>
          <p:nvPr>
            <p:ph type="sldNum" sz="quarter" idx="12"/>
          </p:nvPr>
        </p:nvSpPr>
        <p:spPr>
          <a:xfrm>
            <a:off x="8686800" y="6553200"/>
            <a:ext cx="457200" cy="304800"/>
          </a:xfrm>
        </p:spPr>
        <p:txBody>
          <a:bodyPr/>
          <a:lstStyle/>
          <a:p>
            <a:pPr>
              <a:defRPr/>
            </a:pPr>
            <a:r>
              <a:rPr lang="en-US" dirty="0" smtClean="0"/>
              <a:t>23</a:t>
            </a:r>
            <a:endParaRPr lang="en-US" dirty="0"/>
          </a:p>
        </p:txBody>
      </p:sp>
      <p:pic>
        <p:nvPicPr>
          <p:cNvPr id="7" name="Picture 6"/>
          <p:cNvPicPr/>
          <p:nvPr/>
        </p:nvPicPr>
        <p:blipFill>
          <a:blip r:embed="rId3"/>
          <a:srcRect/>
          <a:stretch>
            <a:fillRect/>
          </a:stretch>
        </p:blipFill>
        <p:spPr bwMode="auto">
          <a:xfrm>
            <a:off x="1219200" y="2286000"/>
            <a:ext cx="4343400" cy="4038600"/>
          </a:xfrm>
          <a:prstGeom prst="rect">
            <a:avLst/>
          </a:prstGeom>
          <a:noFill/>
          <a:ln w="9525">
            <a:noFill/>
            <a:miter lim="800000"/>
            <a:headEnd/>
            <a:tailEnd/>
          </a:ln>
        </p:spPr>
      </p:pic>
      <p:sp>
        <p:nvSpPr>
          <p:cNvPr id="9" name="Content Placeholder 2"/>
          <p:cNvSpPr>
            <a:spLocks noGrp="1"/>
          </p:cNvSpPr>
          <p:nvPr>
            <p:ph sz="half" idx="1"/>
          </p:nvPr>
        </p:nvSpPr>
        <p:spPr>
          <a:xfrm>
            <a:off x="5867400" y="2209800"/>
            <a:ext cx="3124200" cy="4068763"/>
          </a:xfrm>
        </p:spPr>
        <p:txBody>
          <a:bodyPr/>
          <a:lstStyle/>
          <a:p>
            <a:r>
              <a:rPr lang="en-US" sz="1400" b="1" i="1" dirty="0" smtClean="0"/>
              <a:t>shareowners</a:t>
            </a:r>
            <a:r>
              <a:rPr lang="en-US" sz="1400" i="1" dirty="0" smtClean="0"/>
              <a:t> and </a:t>
            </a:r>
            <a:r>
              <a:rPr lang="en-US" sz="1400" b="1" i="1" dirty="0" smtClean="0"/>
              <a:t>issue</a:t>
            </a:r>
            <a:r>
              <a:rPr lang="en-US" sz="1400" i="1" dirty="0" smtClean="0"/>
              <a:t> words  have correlation and indicates shareowner’s issues related to </a:t>
            </a:r>
            <a:r>
              <a:rPr lang="en-US" sz="1400" b="1" i="1" dirty="0" smtClean="0"/>
              <a:t>proxy</a:t>
            </a:r>
            <a:r>
              <a:rPr lang="en-US" sz="1400" i="1" dirty="0" smtClean="0"/>
              <a:t> statement.</a:t>
            </a:r>
          </a:p>
          <a:p>
            <a:endParaRPr lang="en-US" sz="1400" i="1" dirty="0" smtClean="0"/>
          </a:p>
          <a:p>
            <a:r>
              <a:rPr lang="en-US" sz="1400" b="1" i="1" dirty="0" smtClean="0"/>
              <a:t>Diversity</a:t>
            </a:r>
            <a:r>
              <a:rPr lang="en-US" sz="1400" i="1" dirty="0" smtClean="0"/>
              <a:t> is a cornerstone value of the Coca-cola Company.</a:t>
            </a:r>
          </a:p>
          <a:p>
            <a:endParaRPr lang="en-US" sz="1400" i="1" dirty="0" smtClean="0"/>
          </a:p>
          <a:p>
            <a:endParaRPr lang="en-US" sz="1400" i="1" dirty="0" smtClean="0"/>
          </a:p>
          <a:p>
            <a:endParaRPr lang="en-US" sz="1400" i="1" dirty="0"/>
          </a:p>
          <a:p>
            <a:endParaRPr lang="en-US" sz="1400" i="1" dirty="0" smtClean="0"/>
          </a:p>
        </p:txBody>
      </p:sp>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Coca Cola</a:t>
            </a:r>
            <a:br>
              <a:rPr lang="en-US" sz="3200" dirty="0" smtClean="0"/>
            </a:br>
            <a:r>
              <a:rPr lang="en-US" sz="2000" dirty="0" smtClean="0"/>
              <a:t>‘Q&amp;A Section on Proxy Materials’ Analysis</a:t>
            </a:r>
            <a:endParaRPr lang="en-US" sz="2000" dirty="0"/>
          </a:p>
        </p:txBody>
      </p:sp>
      <p:sp>
        <p:nvSpPr>
          <p:cNvPr id="4" name="Content Placeholder 2"/>
          <p:cNvSpPr>
            <a:spLocks noGrp="1"/>
          </p:cNvSpPr>
          <p:nvPr>
            <p:ph sz="half" idx="1"/>
          </p:nvPr>
        </p:nvSpPr>
        <p:spPr>
          <a:xfrm>
            <a:off x="990600" y="1828800"/>
            <a:ext cx="7848600" cy="4297363"/>
          </a:xfrm>
        </p:spPr>
        <p:txBody>
          <a:bodyPr/>
          <a:lstStyle/>
          <a:p>
            <a:pPr>
              <a:buNone/>
            </a:pPr>
            <a:r>
              <a:rPr lang="en-US" sz="1400" b="1" i="1" dirty="0" smtClean="0"/>
              <a:t>Frequency Graph</a:t>
            </a:r>
          </a:p>
          <a:p>
            <a:pPr>
              <a:buNone/>
            </a:pPr>
            <a:endParaRPr lang="en-US" sz="1400" b="1" i="1" dirty="0" smtClean="0"/>
          </a:p>
          <a:p>
            <a:r>
              <a:rPr lang="en-IN" sz="1400" i="1" dirty="0" smtClean="0"/>
              <a:t>Word ‘PROXI’ and ‘VOTE’ are repeated for most number of times.</a:t>
            </a:r>
          </a:p>
          <a:p>
            <a:r>
              <a:rPr lang="en-IN" sz="1400" i="1" dirty="0" smtClean="0"/>
              <a:t>Word ‘</a:t>
            </a:r>
            <a:r>
              <a:rPr lang="en-IN" sz="1400" i="1" dirty="0" err="1" smtClean="0"/>
              <a:t>Proxi</a:t>
            </a:r>
            <a:r>
              <a:rPr lang="en-IN" sz="1400" i="1" dirty="0" smtClean="0"/>
              <a:t>’ and ‘Vote’ are repeated most of the time, as ‘</a:t>
            </a:r>
            <a:r>
              <a:rPr lang="en-IN" sz="1400" i="1" dirty="0" err="1" smtClean="0"/>
              <a:t>Proxi</a:t>
            </a:r>
            <a:r>
              <a:rPr lang="en-IN" sz="1400" i="1" dirty="0" smtClean="0"/>
              <a:t>’ statement is most commonly used in company for voting purpose.</a:t>
            </a:r>
          </a:p>
          <a:p>
            <a:r>
              <a:rPr lang="en-IN" sz="1400" i="1" dirty="0" smtClean="0"/>
              <a:t>‘Vote’ is frequently used because as per Q &amp;A section, we can figure out that most of the conversations revolves around answering questions on voting  process in organization.</a:t>
            </a:r>
          </a:p>
          <a:p>
            <a:endParaRPr lang="en-US" sz="1400" b="1" i="1" dirty="0" smtClean="0"/>
          </a:p>
          <a:p>
            <a:endParaRPr lang="en-US" sz="1400" b="1" i="1" dirty="0"/>
          </a:p>
          <a:p>
            <a:endParaRPr lang="en-US" sz="1400" b="1" i="1" dirty="0" smtClean="0"/>
          </a:p>
        </p:txBody>
      </p:sp>
      <p:sp>
        <p:nvSpPr>
          <p:cNvPr id="6" name="Slide Number Placeholder 4"/>
          <p:cNvSpPr>
            <a:spLocks noGrp="1"/>
          </p:cNvSpPr>
          <p:nvPr>
            <p:ph type="sldNum" sz="quarter" idx="12"/>
          </p:nvPr>
        </p:nvSpPr>
        <p:spPr>
          <a:xfrm>
            <a:off x="8686800" y="6553200"/>
            <a:ext cx="457200" cy="304800"/>
          </a:xfrm>
        </p:spPr>
        <p:txBody>
          <a:bodyPr/>
          <a:lstStyle/>
          <a:p>
            <a:pPr>
              <a:defRPr/>
            </a:pPr>
            <a:r>
              <a:rPr lang="en-US" dirty="0" smtClean="0"/>
              <a:t>24</a:t>
            </a:r>
            <a:endParaRPr lang="en-US" dirty="0"/>
          </a:p>
        </p:txBody>
      </p:sp>
      <p:graphicFrame>
        <p:nvGraphicFramePr>
          <p:cNvPr id="8" name="Chart 7"/>
          <p:cNvGraphicFramePr>
            <a:graphicFrameLocks/>
          </p:cNvGraphicFramePr>
          <p:nvPr>
            <p:extLst/>
          </p:nvPr>
        </p:nvGraphicFramePr>
        <p:xfrm>
          <a:off x="1219200" y="3733800"/>
          <a:ext cx="7620000" cy="2667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Coca Cola </a:t>
            </a:r>
            <a:br>
              <a:rPr lang="en-US" sz="3200" dirty="0" smtClean="0"/>
            </a:br>
            <a:r>
              <a:rPr lang="en-US" sz="2000" dirty="0" smtClean="0"/>
              <a:t> ‘Q&amp;A Section on Proxy Materials’ Analysis</a:t>
            </a:r>
            <a:endParaRPr lang="en-US" sz="2000" dirty="0"/>
          </a:p>
        </p:txBody>
      </p:sp>
      <p:sp>
        <p:nvSpPr>
          <p:cNvPr id="4" name="Content Placeholder 2"/>
          <p:cNvSpPr>
            <a:spLocks noGrp="1"/>
          </p:cNvSpPr>
          <p:nvPr>
            <p:ph sz="half" idx="1"/>
          </p:nvPr>
        </p:nvSpPr>
        <p:spPr>
          <a:xfrm>
            <a:off x="990600" y="1828800"/>
            <a:ext cx="7848600" cy="4297363"/>
          </a:xfrm>
        </p:spPr>
        <p:txBody>
          <a:bodyPr/>
          <a:lstStyle/>
          <a:p>
            <a:pPr>
              <a:buNone/>
            </a:pPr>
            <a:r>
              <a:rPr lang="en-US" sz="1400" b="1" i="1" dirty="0" smtClean="0"/>
              <a:t>Word Cloud</a:t>
            </a:r>
          </a:p>
          <a:p>
            <a:pPr>
              <a:buNone/>
            </a:pPr>
            <a:endParaRPr lang="en-US" sz="1400" b="1" i="1" dirty="0" smtClean="0"/>
          </a:p>
          <a:p>
            <a:r>
              <a:rPr lang="en-IN" sz="1400" i="1" dirty="0" smtClean="0"/>
              <a:t>The word ‘vote’, ‘stockholder’ and ‘share’ are prominent in the word cloud</a:t>
            </a:r>
          </a:p>
          <a:p>
            <a:r>
              <a:rPr lang="en-IN" sz="1400" i="1" dirty="0" smtClean="0"/>
              <a:t>This shows that ‘shares’, ‘stocks’ and ‘votes’ are the main agenda for all the meetings</a:t>
            </a:r>
          </a:p>
          <a:p>
            <a:endParaRPr lang="en-US" sz="1400" i="1" dirty="0" smtClean="0"/>
          </a:p>
          <a:p>
            <a:endParaRPr lang="en-US" sz="1400" i="1" dirty="0"/>
          </a:p>
          <a:p>
            <a:endParaRPr lang="en-US" sz="1400" i="1" dirty="0" smtClean="0"/>
          </a:p>
        </p:txBody>
      </p:sp>
      <p:sp>
        <p:nvSpPr>
          <p:cNvPr id="6" name="Slide Number Placeholder 4"/>
          <p:cNvSpPr>
            <a:spLocks noGrp="1"/>
          </p:cNvSpPr>
          <p:nvPr>
            <p:ph type="sldNum" sz="quarter" idx="12"/>
          </p:nvPr>
        </p:nvSpPr>
        <p:spPr>
          <a:xfrm>
            <a:off x="8686800" y="6553200"/>
            <a:ext cx="457200" cy="304800"/>
          </a:xfrm>
        </p:spPr>
        <p:txBody>
          <a:bodyPr/>
          <a:lstStyle/>
          <a:p>
            <a:pPr>
              <a:defRPr/>
            </a:pPr>
            <a:r>
              <a:rPr lang="en-US" dirty="0" smtClean="0"/>
              <a:t>25</a:t>
            </a:r>
            <a:endParaRPr lang="en-US" dirty="0"/>
          </a:p>
        </p:txBody>
      </p:sp>
      <p:pic>
        <p:nvPicPr>
          <p:cNvPr id="8" name="Picture 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219200" y="3048000"/>
            <a:ext cx="5425114" cy="3266371"/>
          </a:xfrm>
          <a:prstGeom prst="rect">
            <a:avLst/>
          </a:prstGeom>
        </p:spPr>
      </p:pic>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Summary – Part A</a:t>
            </a:r>
            <a:endParaRPr lang="en-US" sz="3200" dirty="0"/>
          </a:p>
        </p:txBody>
      </p:sp>
      <p:sp>
        <p:nvSpPr>
          <p:cNvPr id="3" name="Content Placeholder 2"/>
          <p:cNvSpPr>
            <a:spLocks noGrp="1"/>
          </p:cNvSpPr>
          <p:nvPr>
            <p:ph idx="1"/>
          </p:nvPr>
        </p:nvSpPr>
        <p:spPr>
          <a:xfrm>
            <a:off x="990600" y="1828800"/>
            <a:ext cx="7696200" cy="4572000"/>
          </a:xfrm>
        </p:spPr>
        <p:txBody>
          <a:bodyPr/>
          <a:lstStyle/>
          <a:p>
            <a:r>
              <a:rPr lang="en-US" sz="1400" i="1" dirty="0" smtClean="0"/>
              <a:t>Merck &amp; Co. 12 year analysis showed that the company did pretty well overall except 2009, though it has shown increased pattern for stock growth until 2008. Merck &amp; Co. also increased the Stock and Option Awards  of CEO in 2014 &amp; 2015.</a:t>
            </a:r>
          </a:p>
          <a:p>
            <a:r>
              <a:rPr lang="en-US" sz="1400" i="1" dirty="0" smtClean="0"/>
              <a:t>‘James Gorman’, The CEO and President of Morgan Stanley since 2009 received compensation close to $1.5 Million with long-term incentive Stock Bonus awards as he considerably helped the firm with increased return-on-equity target. Analysis findings showed that the financial firm got hit hard in terms of revenue and had lost shares during recession in 2008 &amp; 2009 resulting in no stock and option awards for CEO’s at that particular point of time.</a:t>
            </a:r>
          </a:p>
          <a:p>
            <a:r>
              <a:rPr lang="en-US" sz="1400" i="1" dirty="0" smtClean="0"/>
              <a:t>As per the findings, Morgan Stanley experienced another rough patch with drop in stocks during 2012 when investors showed concerns with credit-rating cut followed with Europe debt crises resulting in lower trading revenue.</a:t>
            </a:r>
          </a:p>
          <a:p>
            <a:r>
              <a:rPr lang="en-US" sz="1400" i="1" dirty="0" smtClean="0"/>
              <a:t>Ford CEO ‘Alan </a:t>
            </a:r>
            <a:r>
              <a:rPr lang="en-US" sz="1400" i="1" dirty="0" err="1" smtClean="0"/>
              <a:t>Mulally</a:t>
            </a:r>
            <a:r>
              <a:rPr lang="en-US" sz="1400" i="1" dirty="0" smtClean="0"/>
              <a:t>’ received highest compensation in 2007 since 1998, thanks to his innovative ideas and strategies that enormously helped the automobile giant.</a:t>
            </a:r>
          </a:p>
          <a:p>
            <a:r>
              <a:rPr lang="en-US" sz="1400" i="1" dirty="0" smtClean="0"/>
              <a:t>Having performed the analysis we also found that ‘Alan’, received highest stock awards in 2011 after successful launch of SUV’s and Crossovers under Ford’s lineup.  </a:t>
            </a:r>
          </a:p>
          <a:p>
            <a:r>
              <a:rPr lang="en-US" sz="1400" i="1" dirty="0" smtClean="0"/>
              <a:t>Ford’s Stock Trading Activity reflects that the company’s stocks took up the pace after 2009 and had seen tremendous growth in 2010 until 2015, followed with slight downfall in 2016 which has been associated with strong marketing and new vehicles from its direct competitors ‘Toyota and Nissan’.</a:t>
            </a:r>
          </a:p>
          <a:p>
            <a:pPr>
              <a:buNone/>
            </a:pPr>
            <a:r>
              <a:rPr lang="en-US" sz="1400" i="1" dirty="0" smtClean="0"/>
              <a:t>  </a:t>
            </a:r>
            <a:endParaRPr lang="en-US" sz="1400" i="1" dirty="0"/>
          </a:p>
        </p:txBody>
      </p:sp>
      <p:sp>
        <p:nvSpPr>
          <p:cNvPr id="4" name="Slide Number Placeholder 3"/>
          <p:cNvSpPr>
            <a:spLocks noGrp="1"/>
          </p:cNvSpPr>
          <p:nvPr>
            <p:ph type="sldNum" sz="quarter" idx="12"/>
          </p:nvPr>
        </p:nvSpPr>
        <p:spPr>
          <a:xfrm>
            <a:off x="6553200" y="6553200"/>
            <a:ext cx="2590800" cy="304800"/>
          </a:xfrm>
        </p:spPr>
        <p:txBody>
          <a:bodyPr/>
          <a:lstStyle/>
          <a:p>
            <a:pPr>
              <a:defRPr/>
            </a:pPr>
            <a:r>
              <a:rPr lang="en-US" dirty="0" smtClean="0"/>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Summary – Part </a:t>
            </a:r>
            <a:r>
              <a:rPr lang="en-US" sz="3200" dirty="0" smtClean="0"/>
              <a:t>B</a:t>
            </a:r>
            <a:endParaRPr lang="en-US" sz="2000" dirty="0"/>
          </a:p>
        </p:txBody>
      </p:sp>
      <p:sp>
        <p:nvSpPr>
          <p:cNvPr id="4" name="Content Placeholder 2"/>
          <p:cNvSpPr>
            <a:spLocks noGrp="1"/>
          </p:cNvSpPr>
          <p:nvPr>
            <p:ph sz="half" idx="1"/>
          </p:nvPr>
        </p:nvSpPr>
        <p:spPr>
          <a:xfrm>
            <a:off x="990600" y="1828800"/>
            <a:ext cx="7848600" cy="4297363"/>
          </a:xfrm>
        </p:spPr>
        <p:txBody>
          <a:bodyPr/>
          <a:lstStyle/>
          <a:p>
            <a:pPr lvl="0"/>
            <a:r>
              <a:rPr lang="en-US" sz="1400" b="1" i="1" dirty="0" smtClean="0"/>
              <a:t>KEIs –</a:t>
            </a:r>
          </a:p>
          <a:p>
            <a:pPr lvl="1">
              <a:buFont typeface="Wingdings" pitchFamily="2" charset="2"/>
              <a:buChar char="ü"/>
            </a:pPr>
            <a:r>
              <a:rPr lang="en-US" sz="1400" i="1" dirty="0" smtClean="0"/>
              <a:t>"coca" word has good association with "</a:t>
            </a:r>
            <a:r>
              <a:rPr lang="en-US" sz="1400" i="1" dirty="0" err="1" smtClean="0"/>
              <a:t>profit","new","adopted","brands</a:t>
            </a:r>
            <a:r>
              <a:rPr lang="en-US" sz="1400" i="1" dirty="0" smtClean="0"/>
              <a:t>", "</a:t>
            </a:r>
            <a:r>
              <a:rPr lang="en-US" sz="1400" i="1" dirty="0" err="1" smtClean="0"/>
              <a:t>beverages","boards","increase</a:t>
            </a:r>
            <a:r>
              <a:rPr lang="en-US" sz="1400" i="1" dirty="0" smtClean="0"/>
              <a:t>", "portfolio” which addresses company’s </a:t>
            </a:r>
            <a:r>
              <a:rPr lang="en-US" sz="1400" b="1" i="1" dirty="0" smtClean="0"/>
              <a:t>increase</a:t>
            </a:r>
            <a:r>
              <a:rPr lang="en-US" sz="1400" i="1" dirty="0" smtClean="0"/>
              <a:t> in </a:t>
            </a:r>
            <a:r>
              <a:rPr lang="en-US" sz="1400" b="1" i="1" dirty="0" smtClean="0"/>
              <a:t>profit </a:t>
            </a:r>
            <a:r>
              <a:rPr lang="en-US" sz="1400" i="1" dirty="0" smtClean="0"/>
              <a:t>or </a:t>
            </a:r>
            <a:r>
              <a:rPr lang="en-US" sz="1400" b="1" i="1" dirty="0" smtClean="0"/>
              <a:t>growth</a:t>
            </a:r>
            <a:r>
              <a:rPr lang="en-US" sz="1400" i="1" dirty="0" smtClean="0"/>
              <a:t> of company. </a:t>
            </a:r>
            <a:r>
              <a:rPr lang="en-US" sz="1400" b="1" i="1" dirty="0" smtClean="0"/>
              <a:t>Profit</a:t>
            </a:r>
            <a:r>
              <a:rPr lang="en-US" sz="1400" i="1" dirty="0" smtClean="0"/>
              <a:t> margin increased </a:t>
            </a:r>
            <a:r>
              <a:rPr lang="en-US" sz="1400" b="1" i="1" dirty="0" smtClean="0"/>
              <a:t>by 6% </a:t>
            </a:r>
            <a:r>
              <a:rPr lang="en-US" sz="1400" i="1" dirty="0" smtClean="0"/>
              <a:t>in 2015. Also, there is increasing trend in stock prices from 2010 to 2012 which supports this analysis.</a:t>
            </a:r>
          </a:p>
          <a:p>
            <a:pPr lvl="1">
              <a:buFont typeface="Wingdings" pitchFamily="2" charset="2"/>
              <a:buChar char="ü"/>
            </a:pPr>
            <a:r>
              <a:rPr lang="en-US" sz="1400" i="1" dirty="0" smtClean="0"/>
              <a:t>“</a:t>
            </a:r>
            <a:r>
              <a:rPr lang="en-US" sz="1400" b="1" i="1" dirty="0" smtClean="0"/>
              <a:t>challenges</a:t>
            </a:r>
            <a:r>
              <a:rPr lang="en-US" sz="1400" i="1" dirty="0" smtClean="0"/>
              <a:t>” word has association with “board” word and it occurred more frequently in 2013 ; we checked this using inspect function. This word more prominently  appeared in 2013 matrix which indicates tough time of company. Also, company didn’t do well in 2013; stock </a:t>
            </a:r>
            <a:r>
              <a:rPr lang="en-US" sz="1400" b="1" i="1" dirty="0" smtClean="0"/>
              <a:t>prices dropped by 30$ </a:t>
            </a:r>
            <a:r>
              <a:rPr lang="en-US" sz="1400" i="1" dirty="0" smtClean="0"/>
              <a:t>which supports this analysis.</a:t>
            </a:r>
          </a:p>
          <a:p>
            <a:pPr lvl="0"/>
            <a:r>
              <a:rPr lang="en-US" sz="1400" b="1" i="1" dirty="0" smtClean="0"/>
              <a:t>Events –</a:t>
            </a:r>
          </a:p>
          <a:p>
            <a:pPr lvl="1">
              <a:buFont typeface="Wingdings" pitchFamily="2" charset="2"/>
              <a:buChar char="ü"/>
            </a:pPr>
            <a:r>
              <a:rPr lang="en-US" sz="1400" i="1" dirty="0" smtClean="0"/>
              <a:t>James was appointed as chief operating officer in 2014.</a:t>
            </a:r>
          </a:p>
          <a:p>
            <a:pPr lvl="1">
              <a:buFont typeface="Wingdings" pitchFamily="2" charset="2"/>
              <a:buChar char="ü"/>
            </a:pPr>
            <a:r>
              <a:rPr lang="en-US" sz="1400" i="1" dirty="0" smtClean="0"/>
              <a:t>coca-cola launched new event, Coca-Cola Shareowner Day in 2015.</a:t>
            </a:r>
          </a:p>
          <a:p>
            <a:pPr lvl="1">
              <a:buFont typeface="Wingdings" pitchFamily="2" charset="2"/>
              <a:buChar char="ü"/>
            </a:pPr>
            <a:r>
              <a:rPr lang="en-US" sz="1400" i="1" dirty="0" smtClean="0"/>
              <a:t>Coca-cola launched new brands of coca cola as a global marketing strategy in 2015.</a:t>
            </a:r>
          </a:p>
          <a:p>
            <a:pPr lvl="1">
              <a:buFont typeface="Wingdings" pitchFamily="2" charset="2"/>
              <a:buChar char="ü"/>
            </a:pPr>
            <a:r>
              <a:rPr lang="en-US" sz="1400" i="1" dirty="0" smtClean="0"/>
              <a:t>In 2014, shareowners raised issue on proxy statement demanding for the right to place their own director candidates. Most shareowners want companies to adopt some form of proxy access.</a:t>
            </a:r>
          </a:p>
          <a:p>
            <a:pPr lvl="1">
              <a:buFont typeface="Wingdings" pitchFamily="2" charset="2"/>
              <a:buChar char="ü"/>
            </a:pPr>
            <a:r>
              <a:rPr lang="en-US" sz="1400" i="1" dirty="0" smtClean="0"/>
              <a:t>New board of directors elected.</a:t>
            </a:r>
          </a:p>
          <a:p>
            <a:pPr lvl="0"/>
            <a:endParaRPr lang="en-US" sz="1400" i="1" dirty="0" smtClean="0"/>
          </a:p>
          <a:p>
            <a:endParaRPr lang="en-US" sz="1400" i="1" dirty="0" smtClean="0"/>
          </a:p>
        </p:txBody>
      </p:sp>
      <p:sp>
        <p:nvSpPr>
          <p:cNvPr id="6" name="Slide Number Placeholder 4"/>
          <p:cNvSpPr>
            <a:spLocks noGrp="1"/>
          </p:cNvSpPr>
          <p:nvPr>
            <p:ph type="sldNum" sz="quarter" idx="12"/>
          </p:nvPr>
        </p:nvSpPr>
        <p:spPr>
          <a:xfrm>
            <a:off x="8686800" y="6553200"/>
            <a:ext cx="457200" cy="304800"/>
          </a:xfrm>
        </p:spPr>
        <p:txBody>
          <a:bodyPr/>
          <a:lstStyle/>
          <a:p>
            <a:pPr>
              <a:defRPr/>
            </a:pPr>
            <a:r>
              <a:rPr lang="en-US" dirty="0" smtClean="0"/>
              <a:t>27</a:t>
            </a:r>
            <a:endParaRPr lang="en-US" dirty="0"/>
          </a:p>
        </p:txBody>
      </p:sp>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Conclusion</a:t>
            </a:r>
            <a:endParaRPr lang="en-US" sz="2000" dirty="0"/>
          </a:p>
        </p:txBody>
      </p:sp>
      <p:sp>
        <p:nvSpPr>
          <p:cNvPr id="4" name="Content Placeholder 2"/>
          <p:cNvSpPr>
            <a:spLocks noGrp="1"/>
          </p:cNvSpPr>
          <p:nvPr>
            <p:ph sz="half" idx="1"/>
          </p:nvPr>
        </p:nvSpPr>
        <p:spPr>
          <a:xfrm>
            <a:off x="990600" y="1828800"/>
            <a:ext cx="7848600" cy="4297363"/>
          </a:xfrm>
        </p:spPr>
        <p:txBody>
          <a:bodyPr/>
          <a:lstStyle/>
          <a:p>
            <a:r>
              <a:rPr lang="en-US" sz="1400" i="1" dirty="0" smtClean="0"/>
              <a:t>From last 10 years, Merck is showing increasing trend in their stock prices which is the good indication of company’s growth.</a:t>
            </a:r>
          </a:p>
          <a:p>
            <a:r>
              <a:rPr lang="en-US" sz="1400" i="1" dirty="0" smtClean="0"/>
              <a:t>Morgan Stanley has shown lot of inconsistency in their performance but still company did well last year.</a:t>
            </a:r>
          </a:p>
          <a:p>
            <a:r>
              <a:rPr lang="en-US" sz="1400" i="1" dirty="0" smtClean="0"/>
              <a:t>Overall Ford Motor is doing well but stock prices are almost consistent from </a:t>
            </a:r>
            <a:r>
              <a:rPr lang="en-US" sz="1400" i="1" smtClean="0"/>
              <a:t>2010.</a:t>
            </a:r>
            <a:endParaRPr lang="en-US" sz="1400" i="1" dirty="0" smtClean="0"/>
          </a:p>
          <a:p>
            <a:pPr lvl="0"/>
            <a:r>
              <a:rPr lang="en-US" sz="1400" i="1" dirty="0" smtClean="0"/>
              <a:t>Coca cola is not doing really good from 2013 and company needs some new marketing strategies to get into the competition and expand their business.</a:t>
            </a:r>
          </a:p>
          <a:p>
            <a:endParaRPr lang="en-US" sz="1400" i="1" dirty="0" smtClean="0"/>
          </a:p>
        </p:txBody>
      </p:sp>
      <p:sp>
        <p:nvSpPr>
          <p:cNvPr id="6" name="Slide Number Placeholder 4"/>
          <p:cNvSpPr>
            <a:spLocks noGrp="1"/>
          </p:cNvSpPr>
          <p:nvPr>
            <p:ph type="sldNum" sz="quarter" idx="12"/>
          </p:nvPr>
        </p:nvSpPr>
        <p:spPr>
          <a:xfrm>
            <a:off x="8686800" y="6553200"/>
            <a:ext cx="457200" cy="304800"/>
          </a:xfrm>
        </p:spPr>
        <p:txBody>
          <a:bodyPr/>
          <a:lstStyle/>
          <a:p>
            <a:pPr>
              <a:defRPr/>
            </a:pPr>
            <a:r>
              <a:rPr lang="en-US" dirty="0" smtClean="0"/>
              <a:t>28</a:t>
            </a:r>
            <a:endParaRPr lang="en-US" dirty="0"/>
          </a:p>
        </p:txBody>
      </p:sp>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Overview</a:t>
            </a:r>
            <a:endParaRPr lang="en-US" sz="2000" dirty="0"/>
          </a:p>
        </p:txBody>
      </p:sp>
      <p:sp>
        <p:nvSpPr>
          <p:cNvPr id="5" name="Slide Number Placeholder 4"/>
          <p:cNvSpPr>
            <a:spLocks noGrp="1"/>
          </p:cNvSpPr>
          <p:nvPr>
            <p:ph type="sldNum" sz="quarter" idx="12"/>
          </p:nvPr>
        </p:nvSpPr>
        <p:spPr>
          <a:xfrm>
            <a:off x="6990008" y="6553200"/>
            <a:ext cx="2133600" cy="304800"/>
          </a:xfrm>
        </p:spPr>
        <p:txBody>
          <a:bodyPr/>
          <a:lstStyle/>
          <a:p>
            <a:pPr>
              <a:defRPr/>
            </a:pPr>
            <a:fld id="{5D74AC02-7534-425D-9D68-BB86A7E0F91B}" type="slidenum">
              <a:rPr lang="en-US" smtClean="0"/>
              <a:pPr>
                <a:defRPr/>
              </a:pPr>
              <a:t>3</a:t>
            </a:fld>
            <a:endParaRPr lang="en-US"/>
          </a:p>
        </p:txBody>
      </p:sp>
      <p:sp>
        <p:nvSpPr>
          <p:cNvPr id="6" name="Content Placeholder 2"/>
          <p:cNvSpPr>
            <a:spLocks noGrp="1"/>
          </p:cNvSpPr>
          <p:nvPr>
            <p:ph sz="half" idx="1"/>
          </p:nvPr>
        </p:nvSpPr>
        <p:spPr>
          <a:xfrm>
            <a:off x="990600" y="1828800"/>
            <a:ext cx="7848600" cy="4419600"/>
          </a:xfrm>
        </p:spPr>
        <p:txBody>
          <a:bodyPr/>
          <a:lstStyle/>
          <a:p>
            <a:r>
              <a:rPr lang="en-US" sz="1400" b="1" i="1" dirty="0" smtClean="0"/>
              <a:t>Merck &amp; Co. Inc.</a:t>
            </a:r>
          </a:p>
          <a:p>
            <a:pPr>
              <a:buNone/>
            </a:pPr>
            <a:r>
              <a:rPr lang="en-US" sz="1400" i="1" dirty="0" smtClean="0"/>
              <a:t>	Merck is world’s largest pharmaceutical company which was established in 1891 as the United States subsidiary of the German company Merck. It’s researchers have helped to find new ways to treat and prevent illness - from the discovery of vitamin B1, to the first measles vaccine, to cold remedies and antacids, to the first companies to treat high cholesterol. Company developed products to improve animal health, including vaccines and antibiotics.</a:t>
            </a:r>
          </a:p>
          <a:p>
            <a:pPr>
              <a:buNone/>
            </a:pPr>
            <a:endParaRPr lang="en-US" sz="1400" i="1" dirty="0" smtClean="0"/>
          </a:p>
          <a:p>
            <a:r>
              <a:rPr lang="en-US" sz="1400" b="1" i="1" dirty="0" smtClean="0"/>
              <a:t>Morgan Stanley</a:t>
            </a:r>
          </a:p>
          <a:p>
            <a:pPr>
              <a:buNone/>
            </a:pPr>
            <a:r>
              <a:rPr lang="en-US" sz="1400" i="1" dirty="0" smtClean="0"/>
              <a:t>	Morgan Stanley is an American multinational financial services corporation headquartered in the New York City and it was founded in 1935 by partners Henry Morgan and Harold Stanley. The main areas of business for the firm today are Global Wealth Management, Institutional Securities, and Investment Management. It works in  Investment banking, asset management, commercial banking, prime brokerage, investment management, retail brokerage, commodities  sectors. Company’s last year revenue was around $38 billion.</a:t>
            </a:r>
          </a:p>
          <a:p>
            <a:pPr lvl="1">
              <a:buFont typeface="Wingdings" pitchFamily="2" charset="2"/>
              <a:buChar char="ü"/>
            </a:pPr>
            <a:endParaRPr lang="en-US" sz="1000" i="1" dirty="0" smtClean="0"/>
          </a:p>
          <a:p>
            <a:endParaRPr lang="en-US" sz="1400" b="1" i="1" dirty="0" smtClean="0"/>
          </a:p>
          <a:p>
            <a:endParaRPr lang="en-US" sz="1400" i="1" dirty="0"/>
          </a:p>
          <a:p>
            <a:pPr marL="0" indent="0">
              <a:buNone/>
            </a:pPr>
            <a:r>
              <a:rPr lang="en-US" sz="1400" i="1" dirty="0"/>
              <a:t>	</a:t>
            </a:r>
          </a:p>
          <a:p>
            <a:pPr marL="0" indent="0">
              <a:buNone/>
            </a:pPr>
            <a:r>
              <a:rPr lang="en-US" sz="1400" i="1" dirty="0"/>
              <a:t>	</a:t>
            </a:r>
          </a:p>
        </p:txBody>
      </p:sp>
    </p:spTree>
    <p:extLst>
      <p:ext uri="{BB962C8B-B14F-4D97-AF65-F5344CB8AC3E}">
        <p14:creationId xmlns="" xmlns:p14="http://schemas.microsoft.com/office/powerpoint/2010/main" val="963815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Overview</a:t>
            </a:r>
            <a:endParaRPr lang="en-US" sz="2000" dirty="0"/>
          </a:p>
        </p:txBody>
      </p:sp>
      <p:sp>
        <p:nvSpPr>
          <p:cNvPr id="5" name="Slide Number Placeholder 4"/>
          <p:cNvSpPr>
            <a:spLocks noGrp="1"/>
          </p:cNvSpPr>
          <p:nvPr>
            <p:ph type="sldNum" sz="quarter" idx="12"/>
          </p:nvPr>
        </p:nvSpPr>
        <p:spPr>
          <a:xfrm>
            <a:off x="6990008" y="6553200"/>
            <a:ext cx="2133600" cy="304800"/>
          </a:xfrm>
        </p:spPr>
        <p:txBody>
          <a:bodyPr/>
          <a:lstStyle/>
          <a:p>
            <a:pPr>
              <a:defRPr/>
            </a:pPr>
            <a:fld id="{5D74AC02-7534-425D-9D68-BB86A7E0F91B}" type="slidenum">
              <a:rPr lang="en-US" smtClean="0"/>
              <a:pPr>
                <a:defRPr/>
              </a:pPr>
              <a:t>4</a:t>
            </a:fld>
            <a:endParaRPr lang="en-US"/>
          </a:p>
        </p:txBody>
      </p:sp>
      <p:sp>
        <p:nvSpPr>
          <p:cNvPr id="6" name="Content Placeholder 2"/>
          <p:cNvSpPr>
            <a:spLocks noGrp="1"/>
          </p:cNvSpPr>
          <p:nvPr>
            <p:ph sz="half" idx="1"/>
          </p:nvPr>
        </p:nvSpPr>
        <p:spPr>
          <a:xfrm>
            <a:off x="990600" y="1828800"/>
            <a:ext cx="7848600" cy="4419600"/>
          </a:xfrm>
        </p:spPr>
        <p:txBody>
          <a:bodyPr/>
          <a:lstStyle/>
          <a:p>
            <a:r>
              <a:rPr lang="en-US" sz="1400" b="1" i="1" dirty="0" smtClean="0"/>
              <a:t>Ford Motor</a:t>
            </a:r>
          </a:p>
          <a:p>
            <a:pPr>
              <a:buNone/>
            </a:pPr>
            <a:r>
              <a:rPr lang="en-US" sz="1400" i="1" dirty="0" smtClean="0"/>
              <a:t>	The Ford Motor Company is an American multinational automaker headquartered in Michigan. It was founded by Henry Ford in1903. The company sells automobiles and commercial vehicles under the Ford brand and most luxury cars under the Lincoln brand. Ford also owns Brazilian SUV manufacturer, </a:t>
            </a:r>
            <a:r>
              <a:rPr lang="en-US" sz="1400" i="1" dirty="0" err="1" smtClean="0"/>
              <a:t>Troller</a:t>
            </a:r>
            <a:r>
              <a:rPr lang="en-US" sz="1400" i="1" dirty="0" smtClean="0"/>
              <a:t>, and Australian performance car manufacturer FPV. Ford introduced methods for large-scale manufacturing of cars and large-scale management of an industrial workforce using elaborately engineered manufacturing sequences typified by moving assembly lines; by 1914 these methods were known around the world as ‘</a:t>
            </a:r>
            <a:r>
              <a:rPr lang="en-US" sz="1400" i="1" dirty="0" err="1" smtClean="0"/>
              <a:t>Fordism</a:t>
            </a:r>
            <a:r>
              <a:rPr lang="en-US" sz="1400" i="1" dirty="0" smtClean="0"/>
              <a:t>’. Ford is the second-largest U.S.-based automaker and the fifth-largest in the world based on 2010 vehicle sales.</a:t>
            </a:r>
          </a:p>
          <a:p>
            <a:endParaRPr lang="en-US" sz="1400" i="1" dirty="0" smtClean="0"/>
          </a:p>
          <a:p>
            <a:r>
              <a:rPr lang="en-US" sz="1400" b="1" i="1" dirty="0" smtClean="0"/>
              <a:t>Coca Cola Inc.</a:t>
            </a:r>
          </a:p>
          <a:p>
            <a:pPr marL="465138" lvl="1" indent="-465138">
              <a:buNone/>
            </a:pPr>
            <a:r>
              <a:rPr lang="en-US" sz="1400" i="1" dirty="0" smtClean="0">
                <a:ea typeface="+mn-ea"/>
                <a:cs typeface="+mn-cs"/>
              </a:rPr>
              <a:t>	The Coca-Cola Company is a beverage company.</a:t>
            </a:r>
            <a:r>
              <a:rPr lang="en-US" sz="1400" i="1" dirty="0" smtClean="0"/>
              <a:t> It was founded in 1886, by John S. Pemberton.</a:t>
            </a:r>
            <a:r>
              <a:rPr lang="en-US" sz="1400" i="1" dirty="0" smtClean="0">
                <a:ea typeface="+mn-ea"/>
                <a:cs typeface="+mn-cs"/>
              </a:rPr>
              <a:t> “It owns or licenses more than 500 nonalcoholic beverage brands”. It primarily serves sparkling beverages but also wide range of still beverages such as: water, juices, ready-to-drink teas and coffees, sports drinks. Brands introduced by company are Diet Coke, Diet Coke Caffeine-Free, Coca-Cola Cherry, Coca-Cola Zero, Coca-Cola Vanilla, and special versions with lemon, lime, or coffee. </a:t>
            </a:r>
          </a:p>
          <a:p>
            <a:pPr lvl="1">
              <a:buFont typeface="Wingdings" pitchFamily="2" charset="2"/>
              <a:buChar char="ü"/>
            </a:pPr>
            <a:endParaRPr lang="en-US" sz="1000" i="1" dirty="0" smtClean="0"/>
          </a:p>
          <a:p>
            <a:endParaRPr lang="en-US" sz="1400" b="1" i="1" dirty="0" smtClean="0"/>
          </a:p>
          <a:p>
            <a:endParaRPr lang="en-US" sz="1400" i="1" dirty="0"/>
          </a:p>
          <a:p>
            <a:pPr marL="0" indent="0">
              <a:buNone/>
            </a:pPr>
            <a:r>
              <a:rPr lang="en-US" sz="1400" i="1" dirty="0"/>
              <a:t>	</a:t>
            </a:r>
          </a:p>
          <a:p>
            <a:pPr marL="0" indent="0">
              <a:buNone/>
            </a:pPr>
            <a:r>
              <a:rPr lang="en-US" sz="1400" i="1" dirty="0"/>
              <a:t>	</a:t>
            </a:r>
          </a:p>
        </p:txBody>
      </p:sp>
    </p:spTree>
    <p:extLst>
      <p:ext uri="{BB962C8B-B14F-4D97-AF65-F5344CB8AC3E}">
        <p14:creationId xmlns="" xmlns:p14="http://schemas.microsoft.com/office/powerpoint/2010/main" val="963815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r>
            <a:br>
              <a:rPr lang="en-US" sz="3200" dirty="0" smtClean="0"/>
            </a:br>
            <a:r>
              <a:rPr lang="en-US" sz="3200" dirty="0" smtClean="0"/>
              <a:t>Data Selection</a:t>
            </a:r>
            <a:br>
              <a:rPr lang="en-US" sz="3200" dirty="0" smtClean="0"/>
            </a:br>
            <a:endParaRPr lang="en-US" sz="3200" dirty="0"/>
          </a:p>
        </p:txBody>
      </p:sp>
      <p:sp>
        <p:nvSpPr>
          <p:cNvPr id="3" name="Content Placeholder 2"/>
          <p:cNvSpPr>
            <a:spLocks noGrp="1"/>
          </p:cNvSpPr>
          <p:nvPr>
            <p:ph sz="half" idx="1"/>
          </p:nvPr>
        </p:nvSpPr>
        <p:spPr>
          <a:xfrm>
            <a:off x="990600" y="1828800"/>
            <a:ext cx="7848600" cy="4297363"/>
          </a:xfrm>
        </p:spPr>
        <p:txBody>
          <a:bodyPr/>
          <a:lstStyle/>
          <a:p>
            <a:r>
              <a:rPr lang="en-US" sz="1400" i="1" dirty="0" smtClean="0"/>
              <a:t>Below links are used to download company’s DEF 14A files-</a:t>
            </a:r>
          </a:p>
          <a:p>
            <a:pPr>
              <a:buNone/>
            </a:pPr>
            <a:r>
              <a:rPr lang="en-US" sz="1400" i="1" dirty="0" smtClean="0"/>
              <a:t>            Merck &amp; Co. Inc : </a:t>
            </a:r>
            <a:r>
              <a:rPr lang="en-US" sz="1400" i="1" u="sng" dirty="0" smtClean="0">
                <a:solidFill>
                  <a:schemeClr val="accent1"/>
                </a:solidFill>
              </a:rPr>
              <a:t>https</a:t>
            </a:r>
            <a:r>
              <a:rPr lang="en-US" sz="1400" i="1" u="sng" dirty="0" smtClean="0">
                <a:solidFill>
                  <a:schemeClr val="accent1"/>
                </a:solidFill>
              </a:rPr>
              <a:t>://www.sec.gov/cgi-bin/browse-edgar?action=getcompany&amp;CIK=0000310158&amp;type=DEF+14A&amp;dateb=&amp;owner=exclude&amp;count=40</a:t>
            </a:r>
            <a:endParaRPr lang="en-US" sz="1400" i="1" dirty="0" smtClean="0"/>
          </a:p>
          <a:p>
            <a:pPr lvl="1">
              <a:buNone/>
            </a:pPr>
            <a:r>
              <a:rPr lang="en-US" sz="1400" i="1" dirty="0" smtClean="0">
                <a:ea typeface="+mn-ea"/>
                <a:cs typeface="+mn-cs"/>
              </a:rPr>
              <a:t>M</a:t>
            </a:r>
            <a:r>
              <a:rPr lang="en-US" sz="1400" i="1" dirty="0" smtClean="0"/>
              <a:t>organ Stanley : </a:t>
            </a:r>
            <a:r>
              <a:rPr lang="en-US" sz="1400" i="1" dirty="0" smtClean="0">
                <a:hlinkClick r:id="rId2"/>
              </a:rPr>
              <a:t>https://www.sec.gov/cgi-bin/browse-edgar?action=getcompany&amp;CIK=0000895421&amp;type=DEF+14A&amp;dateb=&amp;owner=include&amp;count=40</a:t>
            </a:r>
            <a:endParaRPr lang="en-US" sz="1400" i="1" dirty="0" smtClean="0"/>
          </a:p>
          <a:p>
            <a:pPr lvl="1">
              <a:buNone/>
            </a:pPr>
            <a:r>
              <a:rPr lang="en-US" sz="1400" i="1" dirty="0" smtClean="0"/>
              <a:t>Ford Motor : </a:t>
            </a:r>
            <a:r>
              <a:rPr lang="en-US" sz="1400" i="1" dirty="0" smtClean="0">
                <a:hlinkClick r:id="rId3"/>
              </a:rPr>
              <a:t>https://www.sec.gov/cgi-bin/browse-edgar?action=getcompany&amp;CIK=0000037996&amp;type=DEF+14A&amp;dateb=&amp;owner=include&amp;count=40</a:t>
            </a:r>
            <a:endParaRPr lang="en-US" sz="1400" i="1" dirty="0" smtClean="0"/>
          </a:p>
          <a:p>
            <a:pPr lvl="1">
              <a:buNone/>
            </a:pPr>
            <a:r>
              <a:rPr lang="en-US" sz="1400" i="1" dirty="0" smtClean="0"/>
              <a:t>Coca Cola : </a:t>
            </a:r>
            <a:r>
              <a:rPr lang="en-US" sz="1400" i="1" dirty="0" smtClean="0">
                <a:hlinkClick r:id="rId4"/>
              </a:rPr>
              <a:t>https://www.sec.gov/cgi-bin/browse-edgar?action=getcompany&amp;CIK=0000021344&amp;type=DEF+14A&amp;dateb=&amp;owner=exclude&amp;count=40</a:t>
            </a:r>
            <a:endParaRPr lang="en-US" sz="1400" i="1" dirty="0" smtClean="0"/>
          </a:p>
          <a:p>
            <a:pPr lvl="1">
              <a:buNone/>
            </a:pPr>
            <a:endParaRPr lang="en-US" sz="1400" i="1" dirty="0"/>
          </a:p>
          <a:p>
            <a:r>
              <a:rPr lang="en-US" sz="1400" i="1" dirty="0" smtClean="0"/>
              <a:t>These files are Definitive Proxy Statement; it is generally filled by or filled on behalf of the registrant when vote of shareholder is required. It is most commonly used in conjunction with the annual meeting proxy.</a:t>
            </a:r>
          </a:p>
          <a:p>
            <a:r>
              <a:rPr lang="en-US" sz="1400" i="1" dirty="0" smtClean="0"/>
              <a:t>This form is the only way to provide information to security holders, so that they can make an informed vote on an upcoming security holder’s meeting.</a:t>
            </a:r>
          </a:p>
          <a:p>
            <a:endParaRPr lang="en-US" sz="1400" i="1" dirty="0" smtClean="0"/>
          </a:p>
          <a:p>
            <a:endParaRPr lang="en-US" sz="1400" i="1" dirty="0"/>
          </a:p>
        </p:txBody>
      </p:sp>
      <p:sp>
        <p:nvSpPr>
          <p:cNvPr id="6" name="Slide Number Placeholder 4"/>
          <p:cNvSpPr>
            <a:spLocks noGrp="1"/>
          </p:cNvSpPr>
          <p:nvPr>
            <p:ph type="sldNum" sz="quarter" idx="12"/>
          </p:nvPr>
        </p:nvSpPr>
        <p:spPr>
          <a:xfrm>
            <a:off x="8686800" y="6553200"/>
            <a:ext cx="457200" cy="304800"/>
          </a:xfrm>
        </p:spPr>
        <p:txBody>
          <a:bodyPr/>
          <a:lstStyle/>
          <a:p>
            <a:pPr>
              <a:defRPr/>
            </a:pPr>
            <a:r>
              <a:rPr lang="en-US" dirty="0" smtClean="0"/>
              <a:t>5</a:t>
            </a:r>
            <a:endParaRPr lang="en-US" dirty="0"/>
          </a:p>
        </p:txBody>
      </p:sp>
    </p:spTree>
    <p:extLst>
      <p:ext uri="{BB962C8B-B14F-4D97-AF65-F5344CB8AC3E}">
        <p14:creationId xmlns="" xmlns:p14="http://schemas.microsoft.com/office/powerpoint/2010/main" val="185485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Part A</a:t>
            </a:r>
            <a:endParaRPr lang="en-US" sz="2000" dirty="0"/>
          </a:p>
        </p:txBody>
      </p:sp>
      <p:sp>
        <p:nvSpPr>
          <p:cNvPr id="3" name="Content Placeholder 2"/>
          <p:cNvSpPr>
            <a:spLocks noGrp="1"/>
          </p:cNvSpPr>
          <p:nvPr>
            <p:ph sz="half" idx="1"/>
          </p:nvPr>
        </p:nvSpPr>
        <p:spPr>
          <a:xfrm>
            <a:off x="990600" y="1828800"/>
            <a:ext cx="7848600" cy="4724400"/>
          </a:xfrm>
        </p:spPr>
        <p:txBody>
          <a:bodyPr/>
          <a:lstStyle/>
          <a:p>
            <a:pPr marL="465138" lvl="1" indent="-465138">
              <a:buFont typeface="Wingdings" pitchFamily="2" charset="2"/>
              <a:buChar char="u"/>
            </a:pPr>
            <a:r>
              <a:rPr lang="en-US" sz="1400" i="1" dirty="0" smtClean="0"/>
              <a:t>Executive compensation tables and Q&amp;A sections from DEF 14A files are used for further analysis.</a:t>
            </a:r>
          </a:p>
          <a:p>
            <a:pPr marL="465138" lvl="1" indent="-465138">
              <a:buFont typeface="Wingdings" pitchFamily="2" charset="2"/>
              <a:buChar char="u"/>
            </a:pPr>
            <a:r>
              <a:rPr lang="en-US" sz="1400" i="1" dirty="0" smtClean="0"/>
              <a:t>Executive Compensation is a term used for the financial compensation awarded to a firm's executives and these executive compensation packages are designed by a company's Board of Directors.</a:t>
            </a:r>
          </a:p>
          <a:p>
            <a:pPr marL="465138" lvl="1" indent="-465138">
              <a:buFont typeface="Wingdings" pitchFamily="2" charset="2"/>
              <a:buChar char="u"/>
            </a:pPr>
            <a:r>
              <a:rPr lang="en-US" sz="1400" i="1" dirty="0" smtClean="0"/>
              <a:t>Executive compensation table includes below fields - </a:t>
            </a:r>
          </a:p>
          <a:p>
            <a:pPr marL="808038" lvl="2" indent="-465138">
              <a:buFont typeface="Wingdings" pitchFamily="2" charset="2"/>
              <a:buChar char="ü"/>
            </a:pPr>
            <a:r>
              <a:rPr lang="en-US" sz="1400" i="1" dirty="0" smtClean="0"/>
              <a:t>Name and Position</a:t>
            </a:r>
          </a:p>
          <a:p>
            <a:pPr marL="808038" lvl="2" indent="-465138">
              <a:buFont typeface="Wingdings" pitchFamily="2" charset="2"/>
              <a:buChar char="ü"/>
            </a:pPr>
            <a:r>
              <a:rPr lang="en-US" sz="1400" i="1" dirty="0" smtClean="0"/>
              <a:t>Year</a:t>
            </a:r>
          </a:p>
          <a:p>
            <a:pPr marL="808038" lvl="2" indent="-465138">
              <a:buFont typeface="Wingdings" pitchFamily="2" charset="2"/>
              <a:buChar char="ü"/>
            </a:pPr>
            <a:r>
              <a:rPr lang="en-US" sz="1400" i="1" dirty="0" smtClean="0"/>
              <a:t>Salary</a:t>
            </a:r>
          </a:p>
          <a:p>
            <a:pPr marL="808038" lvl="2" indent="-465138">
              <a:buFont typeface="Wingdings" pitchFamily="2" charset="2"/>
              <a:buChar char="ü"/>
            </a:pPr>
            <a:r>
              <a:rPr lang="en-US" sz="1400" i="1" dirty="0" smtClean="0"/>
              <a:t>Bonus</a:t>
            </a:r>
          </a:p>
          <a:p>
            <a:pPr marL="808038" lvl="2" indent="-465138">
              <a:buFont typeface="Wingdings" pitchFamily="2" charset="2"/>
              <a:buChar char="ü"/>
            </a:pPr>
            <a:r>
              <a:rPr lang="en-US" sz="1400" i="1" dirty="0" smtClean="0"/>
              <a:t>Value Of stock Award</a:t>
            </a:r>
          </a:p>
          <a:p>
            <a:pPr marL="808038" lvl="2" indent="-465138">
              <a:buFont typeface="Wingdings" pitchFamily="2" charset="2"/>
              <a:buChar char="ü"/>
            </a:pPr>
            <a:r>
              <a:rPr lang="en-US" sz="1400" i="1" dirty="0" smtClean="0"/>
              <a:t>Value of Option award</a:t>
            </a:r>
          </a:p>
          <a:p>
            <a:pPr marL="808038" lvl="2" indent="-465138">
              <a:buFont typeface="Wingdings" pitchFamily="2" charset="2"/>
              <a:buChar char="ü"/>
            </a:pPr>
            <a:r>
              <a:rPr lang="en-US" sz="1400" i="1" dirty="0" smtClean="0"/>
              <a:t>All other compensation</a:t>
            </a:r>
          </a:p>
          <a:p>
            <a:pPr marL="808038" lvl="2" indent="-465138">
              <a:buFont typeface="Wingdings" pitchFamily="2" charset="2"/>
              <a:buChar char="ü"/>
            </a:pPr>
            <a:r>
              <a:rPr lang="en-US" sz="1400" i="1" dirty="0" smtClean="0"/>
              <a:t>Total Compensation</a:t>
            </a:r>
            <a:endParaRPr lang="en-IN" sz="1400" i="1" dirty="0" smtClean="0"/>
          </a:p>
          <a:p>
            <a:endParaRPr lang="en-US" sz="1400" i="1" dirty="0" smtClean="0"/>
          </a:p>
          <a:p>
            <a:r>
              <a:rPr lang="en-US" sz="1400" i="1" dirty="0" smtClean="0"/>
              <a:t>Only Chief Executive Officer’s compensation is analyzed from compensation table.</a:t>
            </a:r>
          </a:p>
          <a:p>
            <a:endParaRPr lang="en-US" sz="1600" i="1" dirty="0" smtClean="0"/>
          </a:p>
          <a:p>
            <a:endParaRPr lang="en-US" sz="1400" i="1" dirty="0"/>
          </a:p>
          <a:p>
            <a:endParaRPr lang="en-US" sz="1400" i="1" dirty="0"/>
          </a:p>
        </p:txBody>
      </p:sp>
      <p:sp>
        <p:nvSpPr>
          <p:cNvPr id="6" name="Slide Number Placeholder 4"/>
          <p:cNvSpPr>
            <a:spLocks noGrp="1"/>
          </p:cNvSpPr>
          <p:nvPr>
            <p:ph type="sldNum" sz="quarter" idx="12"/>
          </p:nvPr>
        </p:nvSpPr>
        <p:spPr>
          <a:xfrm>
            <a:off x="8686800" y="6553200"/>
            <a:ext cx="457200" cy="304800"/>
          </a:xfrm>
        </p:spPr>
        <p:txBody>
          <a:bodyPr/>
          <a:lstStyle/>
          <a:p>
            <a:pPr>
              <a:defRPr/>
            </a:pPr>
            <a:r>
              <a:rPr lang="en-US" dirty="0" smtClean="0"/>
              <a:t>6</a:t>
            </a:r>
            <a:endParaRPr lang="en-US" dirty="0"/>
          </a:p>
        </p:txBody>
      </p:sp>
    </p:spTree>
    <p:extLst>
      <p:ext uri="{BB962C8B-B14F-4D97-AF65-F5344CB8AC3E}">
        <p14:creationId xmlns="" xmlns:p14="http://schemas.microsoft.com/office/powerpoint/2010/main" val="185485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Automation Process for Data Extraction, Data Cleaning and Loading</a:t>
            </a:r>
            <a:endParaRPr lang="en-US" sz="2000" dirty="0"/>
          </a:p>
        </p:txBody>
      </p:sp>
      <p:sp>
        <p:nvSpPr>
          <p:cNvPr id="3" name="Content Placeholder 2"/>
          <p:cNvSpPr>
            <a:spLocks noGrp="1"/>
          </p:cNvSpPr>
          <p:nvPr>
            <p:ph sz="half" idx="1"/>
          </p:nvPr>
        </p:nvSpPr>
        <p:spPr>
          <a:xfrm>
            <a:off x="990600" y="1828800"/>
            <a:ext cx="7848600" cy="4724400"/>
          </a:xfrm>
        </p:spPr>
        <p:txBody>
          <a:bodyPr/>
          <a:lstStyle/>
          <a:p>
            <a:r>
              <a:rPr lang="en-US" sz="1400" i="1" dirty="0" smtClean="0"/>
              <a:t>We implemented complete automated process using R code and followed below steps to parse HTML table into data frame, clean it and to store only required data:</a:t>
            </a:r>
          </a:p>
          <a:p>
            <a:pPr lvl="1">
              <a:buFont typeface="Wingdings" pitchFamily="2" charset="2"/>
              <a:buChar char="ü"/>
            </a:pPr>
            <a:r>
              <a:rPr lang="en-US" sz="1400" i="1" dirty="0" smtClean="0"/>
              <a:t>Parsed all tables from HTML file using '</a:t>
            </a:r>
            <a:r>
              <a:rPr lang="en-US" sz="1400" i="1" dirty="0" err="1" smtClean="0"/>
              <a:t>htmltab</a:t>
            </a:r>
            <a:r>
              <a:rPr lang="en-US" sz="1400" i="1" dirty="0" smtClean="0"/>
              <a:t>'</a:t>
            </a:r>
          </a:p>
          <a:p>
            <a:pPr lvl="1">
              <a:buFont typeface="Wingdings" pitchFamily="2" charset="2"/>
              <a:buChar char="ü"/>
            </a:pPr>
            <a:r>
              <a:rPr lang="en-US" sz="1400" i="1" dirty="0" smtClean="0"/>
              <a:t>Fetched summary compensation table from all tables into proxy. table data frame using keyword search</a:t>
            </a:r>
          </a:p>
          <a:p>
            <a:pPr lvl="1">
              <a:buFont typeface="Wingdings" pitchFamily="2" charset="2"/>
              <a:buChar char="ü"/>
            </a:pPr>
            <a:r>
              <a:rPr lang="en-US" sz="1400" i="1" dirty="0" smtClean="0"/>
              <a:t>Replaced all garbage  values to NA</a:t>
            </a:r>
          </a:p>
          <a:p>
            <a:pPr lvl="1">
              <a:buFont typeface="Wingdings" pitchFamily="2" charset="2"/>
              <a:buChar char="ü"/>
            </a:pPr>
            <a:r>
              <a:rPr lang="en-US" sz="1400" i="1" dirty="0" smtClean="0"/>
              <a:t>Removed unwanted columns and renamed headers</a:t>
            </a:r>
          </a:p>
          <a:p>
            <a:pPr lvl="1">
              <a:buFont typeface="Wingdings" pitchFamily="2" charset="2"/>
              <a:buChar char="ü"/>
            </a:pPr>
            <a:r>
              <a:rPr lang="en-US" sz="1400" i="1" dirty="0" smtClean="0"/>
              <a:t>Removed duplicated columns because in few cases,  column appears twice after parsing.</a:t>
            </a:r>
          </a:p>
          <a:p>
            <a:pPr lvl="1">
              <a:buFont typeface="Wingdings" pitchFamily="2" charset="2"/>
              <a:buChar char="ü"/>
            </a:pPr>
            <a:r>
              <a:rPr lang="en-US" sz="1400" i="1" dirty="0" smtClean="0"/>
              <a:t>Deleted NULL rows</a:t>
            </a:r>
          </a:p>
          <a:p>
            <a:pPr lvl="1">
              <a:buFont typeface="Wingdings" pitchFamily="2" charset="2"/>
              <a:buChar char="ü"/>
            </a:pPr>
            <a:r>
              <a:rPr lang="en-US" sz="1400" i="1" dirty="0" smtClean="0"/>
              <a:t>Selected only CEO specific rows</a:t>
            </a:r>
          </a:p>
          <a:p>
            <a:pPr lvl="1">
              <a:buFont typeface="Wingdings" pitchFamily="2" charset="2"/>
              <a:buChar char="ü"/>
            </a:pPr>
            <a:r>
              <a:rPr lang="en-US" sz="1400" i="1" dirty="0" smtClean="0"/>
              <a:t>Removed NULL columns if any</a:t>
            </a:r>
          </a:p>
          <a:p>
            <a:pPr lvl="1">
              <a:buFont typeface="Wingdings" pitchFamily="2" charset="2"/>
              <a:buChar char="ü"/>
            </a:pPr>
            <a:r>
              <a:rPr lang="en-US" sz="1400" i="1" dirty="0" smtClean="0"/>
              <a:t>Merged proxy. table into final summary table by comparing years. So if year already exists in the final summary table then again it will not get added. For loop of corpus will execute in descending order so it will execute latest year's file first and oldest in the end so while merging, only latest filing year's record will maintained over previous year.</a:t>
            </a:r>
          </a:p>
          <a:p>
            <a:pPr lvl="1">
              <a:buFont typeface="Wingdings" pitchFamily="2" charset="2"/>
              <a:buChar char="ü"/>
            </a:pPr>
            <a:r>
              <a:rPr lang="en-US" sz="1400" i="1" dirty="0" smtClean="0"/>
              <a:t>Exported table into excel sheet after fetching data for all years.</a:t>
            </a:r>
          </a:p>
          <a:p>
            <a:endParaRPr lang="en-US" sz="1400" i="1" dirty="0" smtClean="0"/>
          </a:p>
          <a:p>
            <a:endParaRPr lang="en-US" sz="1400" i="1" dirty="0"/>
          </a:p>
          <a:p>
            <a:endParaRPr lang="en-US" sz="1400" i="1" dirty="0"/>
          </a:p>
        </p:txBody>
      </p:sp>
      <p:sp>
        <p:nvSpPr>
          <p:cNvPr id="6" name="Slide Number Placeholder 4"/>
          <p:cNvSpPr>
            <a:spLocks noGrp="1"/>
          </p:cNvSpPr>
          <p:nvPr>
            <p:ph type="sldNum" sz="quarter" idx="12"/>
          </p:nvPr>
        </p:nvSpPr>
        <p:spPr>
          <a:xfrm>
            <a:off x="8686800" y="6553200"/>
            <a:ext cx="457200" cy="304800"/>
          </a:xfrm>
        </p:spPr>
        <p:txBody>
          <a:bodyPr/>
          <a:lstStyle/>
          <a:p>
            <a:pPr>
              <a:defRPr/>
            </a:pPr>
            <a:r>
              <a:rPr lang="en-US" dirty="0" smtClean="0"/>
              <a:t>7</a:t>
            </a:r>
            <a:endParaRPr lang="en-US" dirty="0"/>
          </a:p>
        </p:txBody>
      </p:sp>
    </p:spTree>
    <p:extLst>
      <p:ext uri="{BB962C8B-B14F-4D97-AF65-F5344CB8AC3E}">
        <p14:creationId xmlns="" xmlns:p14="http://schemas.microsoft.com/office/powerpoint/2010/main" val="185485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Merck &amp; Co. Inc.</a:t>
            </a:r>
            <a:br>
              <a:rPr lang="en-US" sz="3200" dirty="0" smtClean="0"/>
            </a:br>
            <a:r>
              <a:rPr lang="en-US" sz="2000" dirty="0" smtClean="0"/>
              <a:t>CEO’s Salary Analysis</a:t>
            </a:r>
            <a:endParaRPr lang="en-US" sz="2000" dirty="0"/>
          </a:p>
        </p:txBody>
      </p:sp>
      <p:sp>
        <p:nvSpPr>
          <p:cNvPr id="4" name="Content Placeholder 2"/>
          <p:cNvSpPr>
            <a:spLocks noGrp="1"/>
          </p:cNvSpPr>
          <p:nvPr>
            <p:ph sz="half" idx="1"/>
          </p:nvPr>
        </p:nvSpPr>
        <p:spPr>
          <a:xfrm>
            <a:off x="990600" y="1828800"/>
            <a:ext cx="8001000" cy="4297363"/>
          </a:xfrm>
        </p:spPr>
        <p:txBody>
          <a:bodyPr/>
          <a:lstStyle/>
          <a:p>
            <a:r>
              <a:rPr lang="en-US" sz="1400" i="1" dirty="0" smtClean="0"/>
              <a:t>Company’s performance was negatively affected by several factors, including </a:t>
            </a:r>
            <a:r>
              <a:rPr lang="en-US" sz="1400" b="1" i="1" dirty="0" smtClean="0"/>
              <a:t>manufacturing and supply problems </a:t>
            </a:r>
            <a:r>
              <a:rPr lang="en-US" sz="1400" i="1" dirty="0" smtClean="0"/>
              <a:t>,</a:t>
            </a:r>
            <a:r>
              <a:rPr lang="en-US" sz="1400" b="1" i="1" dirty="0" smtClean="0"/>
              <a:t> </a:t>
            </a:r>
            <a:r>
              <a:rPr lang="en-US" sz="1400" i="1" dirty="0" smtClean="0"/>
              <a:t>resulting drop in 2009 CEO compensation</a:t>
            </a:r>
          </a:p>
          <a:p>
            <a:r>
              <a:rPr lang="en-US" sz="1400" i="1" dirty="0" smtClean="0"/>
              <a:t>In 2011, some of the industry’s </a:t>
            </a:r>
            <a:r>
              <a:rPr lang="en-US" sz="1400" b="1" i="1" dirty="0" smtClean="0"/>
              <a:t>biggest products went off patent, reporting flat sales  </a:t>
            </a:r>
            <a:r>
              <a:rPr lang="en-US" sz="1400" i="1" dirty="0" smtClean="0"/>
              <a:t>that resulted no increments over CEO salary from 2011 to 2015 </a:t>
            </a:r>
          </a:p>
          <a:p>
            <a:pPr lvl="0"/>
            <a:r>
              <a:rPr lang="en-US" sz="1400" b="1" i="1" dirty="0" smtClean="0"/>
              <a:t>No salary increments were given to the CEO’s over the last 5 years</a:t>
            </a:r>
            <a:r>
              <a:rPr lang="en-US" sz="1400" i="1" dirty="0" smtClean="0"/>
              <a:t>, however there has been increasing trend over the years from 2003 to 2008 with highest compensation trends).</a:t>
            </a:r>
          </a:p>
          <a:p>
            <a:pPr>
              <a:buNone/>
            </a:pPr>
            <a:endParaRPr lang="en-US" sz="1400" i="1" dirty="0"/>
          </a:p>
        </p:txBody>
      </p:sp>
      <p:sp>
        <p:nvSpPr>
          <p:cNvPr id="10" name="Slide Number Placeholder 4"/>
          <p:cNvSpPr>
            <a:spLocks noGrp="1"/>
          </p:cNvSpPr>
          <p:nvPr>
            <p:ph type="sldNum" sz="quarter" idx="12"/>
          </p:nvPr>
        </p:nvSpPr>
        <p:spPr>
          <a:xfrm>
            <a:off x="8686800" y="6553200"/>
            <a:ext cx="457200" cy="304800"/>
          </a:xfrm>
        </p:spPr>
        <p:txBody>
          <a:bodyPr/>
          <a:lstStyle/>
          <a:p>
            <a:pPr>
              <a:defRPr/>
            </a:pPr>
            <a:r>
              <a:rPr lang="en-US" dirty="0" smtClean="0"/>
              <a:t>8</a:t>
            </a:r>
            <a:endParaRPr lang="en-US" dirty="0"/>
          </a:p>
        </p:txBody>
      </p:sp>
      <p:pic>
        <p:nvPicPr>
          <p:cNvPr id="6" name="Picture 5"/>
          <p:cNvPicPr/>
          <p:nvPr/>
        </p:nvPicPr>
        <p:blipFill>
          <a:blip r:embed="rId3"/>
          <a:srcRect/>
          <a:stretch>
            <a:fillRect/>
          </a:stretch>
        </p:blipFill>
        <p:spPr bwMode="auto">
          <a:xfrm>
            <a:off x="1143000" y="3505200"/>
            <a:ext cx="7620000" cy="3200400"/>
          </a:xfrm>
          <a:prstGeom prst="rect">
            <a:avLst/>
          </a:prstGeom>
          <a:noFill/>
          <a:ln w="9525">
            <a:noFill/>
            <a:miter lim="800000"/>
            <a:headEnd/>
            <a:tailEnd/>
          </a:ln>
        </p:spPr>
      </p:pic>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Merck &amp; Co. Inc.</a:t>
            </a:r>
            <a:br>
              <a:rPr lang="en-US" sz="3200" dirty="0" smtClean="0"/>
            </a:br>
            <a:r>
              <a:rPr lang="en-US" sz="2000" dirty="0" smtClean="0"/>
              <a:t>CEO’s Vested Stock and Option Awards Analysis</a:t>
            </a:r>
            <a:endParaRPr lang="en-US" sz="2000" dirty="0"/>
          </a:p>
        </p:txBody>
      </p:sp>
      <p:sp>
        <p:nvSpPr>
          <p:cNvPr id="4" name="Content Placeholder 2"/>
          <p:cNvSpPr>
            <a:spLocks noGrp="1"/>
          </p:cNvSpPr>
          <p:nvPr>
            <p:ph sz="half" idx="1"/>
          </p:nvPr>
        </p:nvSpPr>
        <p:spPr>
          <a:xfrm>
            <a:off x="990600" y="1828800"/>
            <a:ext cx="7848600" cy="4297363"/>
          </a:xfrm>
        </p:spPr>
        <p:txBody>
          <a:bodyPr/>
          <a:lstStyle/>
          <a:p>
            <a:pPr lvl="0"/>
            <a:r>
              <a:rPr lang="en-US" sz="1400" b="1" i="1" dirty="0" smtClean="0"/>
              <a:t>Increase in stock price </a:t>
            </a:r>
            <a:r>
              <a:rPr lang="en-US" sz="1400" i="1" dirty="0" smtClean="0"/>
              <a:t>led high vested</a:t>
            </a:r>
            <a:r>
              <a:rPr lang="en-US" sz="1400" b="1" i="1" dirty="0" smtClean="0"/>
              <a:t> </a:t>
            </a:r>
            <a:r>
              <a:rPr lang="en-US" sz="1400" i="1" dirty="0" smtClean="0"/>
              <a:t>stock</a:t>
            </a:r>
            <a:r>
              <a:rPr lang="en-US" sz="1400" b="1" i="1" dirty="0" smtClean="0"/>
              <a:t>  </a:t>
            </a:r>
            <a:r>
              <a:rPr lang="en-US" sz="1400" i="1" dirty="0" smtClean="0"/>
              <a:t>&amp; option awards for CEO’s  during 2014  and 2015 from $9M to $13M.</a:t>
            </a:r>
          </a:p>
          <a:p>
            <a:pPr lvl="0"/>
            <a:r>
              <a:rPr lang="en-US" sz="1400" i="1" dirty="0" smtClean="0"/>
              <a:t>Apart from </a:t>
            </a:r>
            <a:r>
              <a:rPr lang="en-US" sz="1400" b="1" i="1" dirty="0" smtClean="0"/>
              <a:t>recession, higher dilution risk </a:t>
            </a:r>
            <a:r>
              <a:rPr lang="en-US" sz="1400" i="1" dirty="0" smtClean="0"/>
              <a:t>during</a:t>
            </a:r>
            <a:r>
              <a:rPr lang="en-US" sz="1400" b="1" i="1" dirty="0" smtClean="0"/>
              <a:t> </a:t>
            </a:r>
            <a:r>
              <a:rPr lang="en-US" sz="1400" i="1" dirty="0" smtClean="0"/>
              <a:t>2009</a:t>
            </a:r>
            <a:r>
              <a:rPr lang="en-US" sz="1400" b="1" i="1" dirty="0" smtClean="0"/>
              <a:t> </a:t>
            </a:r>
            <a:r>
              <a:rPr lang="en-US" sz="1400" i="1" dirty="0" smtClean="0"/>
              <a:t>also depicts a </a:t>
            </a:r>
            <a:r>
              <a:rPr lang="en-US" sz="1400" b="1" i="1" dirty="0" smtClean="0"/>
              <a:t>s</a:t>
            </a:r>
            <a:r>
              <a:rPr lang="en-US" sz="1400" i="1" dirty="0" smtClean="0"/>
              <a:t>teep downfall in stock and option awards for the CEO’s</a:t>
            </a:r>
          </a:p>
        </p:txBody>
      </p:sp>
      <p:sp>
        <p:nvSpPr>
          <p:cNvPr id="10" name="Slide Number Placeholder 4"/>
          <p:cNvSpPr>
            <a:spLocks noGrp="1"/>
          </p:cNvSpPr>
          <p:nvPr>
            <p:ph type="sldNum" sz="quarter" idx="12"/>
          </p:nvPr>
        </p:nvSpPr>
        <p:spPr>
          <a:xfrm>
            <a:off x="8686800" y="6553200"/>
            <a:ext cx="457200" cy="304800"/>
          </a:xfrm>
        </p:spPr>
        <p:txBody>
          <a:bodyPr/>
          <a:lstStyle/>
          <a:p>
            <a:pPr>
              <a:defRPr/>
            </a:pPr>
            <a:r>
              <a:rPr lang="en-US" dirty="0" smtClean="0"/>
              <a:t>9</a:t>
            </a:r>
            <a:endParaRPr lang="en-US" dirty="0"/>
          </a:p>
        </p:txBody>
      </p:sp>
      <p:pic>
        <p:nvPicPr>
          <p:cNvPr id="7" name="Picture 6"/>
          <p:cNvPicPr/>
          <p:nvPr/>
        </p:nvPicPr>
        <p:blipFill>
          <a:blip r:embed="rId3"/>
          <a:srcRect/>
          <a:stretch>
            <a:fillRect/>
          </a:stretch>
        </p:blipFill>
        <p:spPr bwMode="auto">
          <a:xfrm>
            <a:off x="1143000" y="2971800"/>
            <a:ext cx="7620000" cy="3429000"/>
          </a:xfrm>
          <a:prstGeom prst="rect">
            <a:avLst/>
          </a:prstGeom>
          <a:noFill/>
          <a:ln w="9525">
            <a:noFill/>
            <a:miter lim="800000"/>
            <a:headEnd/>
            <a:tailEnd/>
          </a:ln>
        </p:spPr>
      </p:pic>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35668</TotalTime>
  <Words>2553</Words>
  <Application>Microsoft Office PowerPoint</Application>
  <PresentationFormat>On-screen Show (4:3)</PresentationFormat>
  <Paragraphs>252</Paragraphs>
  <Slides>28</Slides>
  <Notes>23</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ITMtemplate</vt:lpstr>
      <vt:lpstr>1_ITM478_08_1</vt:lpstr>
      <vt:lpstr>529 Data Analytics</vt:lpstr>
      <vt:lpstr>Table of Content</vt:lpstr>
      <vt:lpstr>Overview</vt:lpstr>
      <vt:lpstr>Overview</vt:lpstr>
      <vt:lpstr> Data Selection </vt:lpstr>
      <vt:lpstr>Part A</vt:lpstr>
      <vt:lpstr>Automation Process for Data Extraction, Data Cleaning and Loading</vt:lpstr>
      <vt:lpstr>Merck &amp; Co. Inc. CEO’s Salary Analysis</vt:lpstr>
      <vt:lpstr>Merck &amp; Co. Inc. CEO’s Vested Stock and Option Awards Analysis</vt:lpstr>
      <vt:lpstr>Merck &amp; Co. Inc. Stock Trading Activity</vt:lpstr>
      <vt:lpstr>Morgan Stanley CEO’s Salary Analysis</vt:lpstr>
      <vt:lpstr>Morgan Stanley CEO’s Vested Stock and Option Awards Analysis</vt:lpstr>
      <vt:lpstr>Morgan Stanley Stock Trading Activity</vt:lpstr>
      <vt:lpstr>Ford Motor CEO’s Salary Analysis</vt:lpstr>
      <vt:lpstr>Ford Motor CEO’s Vested Stock and Option Awards Analysis</vt:lpstr>
      <vt:lpstr>Ford Motor Stock Trading Activity</vt:lpstr>
      <vt:lpstr>Coca Cola Stock Trading Activity</vt:lpstr>
      <vt:lpstr>Text Data Analysis – Part B</vt:lpstr>
      <vt:lpstr>Coca Cola ‘Q&amp;A with chairman and CEO' Section Analysis </vt:lpstr>
      <vt:lpstr>Coca Cola ‘KEI - Q&amp;A with chairman and CEO' Section Analysis</vt:lpstr>
      <vt:lpstr>Coca Cola ‘KEI - Q&amp;A with chairman and CEO' Section Analysis</vt:lpstr>
      <vt:lpstr>Coca Cola ‘KEI - Q&amp;A with chairman and CEO' Section Analysis</vt:lpstr>
      <vt:lpstr>Coca Cola ‘KEIs - Q&amp;A with chairman and CEO' Section Analysis</vt:lpstr>
      <vt:lpstr>Coca Cola ‘Q&amp;A Section on Proxy Materials’ Analysis</vt:lpstr>
      <vt:lpstr>Coca Cola   ‘Q&amp;A Section on Proxy Materials’ Analysis</vt:lpstr>
      <vt:lpstr>Summary – Part A</vt:lpstr>
      <vt:lpstr>Summary – Part B</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Piyush</cp:lastModifiedBy>
  <cp:revision>1508</cp:revision>
  <dcterms:created xsi:type="dcterms:W3CDTF">2015-08-06T17:32:52Z</dcterms:created>
  <dcterms:modified xsi:type="dcterms:W3CDTF">2016-05-02T05:41:50Z</dcterms:modified>
</cp:coreProperties>
</file>