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390" r:id="rId3"/>
    <p:sldId id="458" r:id="rId4"/>
    <p:sldId id="464" r:id="rId5"/>
    <p:sldId id="465" r:id="rId6"/>
    <p:sldId id="466" r:id="rId7"/>
    <p:sldId id="472" r:id="rId8"/>
    <p:sldId id="473" r:id="rId9"/>
    <p:sldId id="467" r:id="rId10"/>
    <p:sldId id="476" r:id="rId11"/>
    <p:sldId id="468" r:id="rId12"/>
    <p:sldId id="469" r:id="rId13"/>
    <p:sldId id="470" r:id="rId14"/>
    <p:sldId id="471" r:id="rId15"/>
    <p:sldId id="461" r:id="rId16"/>
    <p:sldId id="463" r:id="rId17"/>
    <p:sldId id="474" r:id="rId18"/>
    <p:sldId id="477" r:id="rId19"/>
    <p:sldId id="478" r:id="rId20"/>
    <p:sldId id="480" r:id="rId21"/>
    <p:sldId id="481" r:id="rId22"/>
    <p:sldId id="483" r:id="rId23"/>
    <p:sldId id="479" r:id="rId2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449" autoAdjust="0"/>
    <p:restoredTop sz="86392" autoAdjust="0"/>
  </p:normalViewPr>
  <p:slideViewPr>
    <p:cSldViewPr>
      <p:cViewPr>
        <p:scale>
          <a:sx n="90" d="100"/>
          <a:sy n="90" d="100"/>
        </p:scale>
        <p:origin x="-1075" y="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53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- 527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nsus.gov/programs-surveys/acs/data/pum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acs/tech_docs/pums/data_dict/PUMSDataDict1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527 Data Analytics </a:t>
            </a:r>
            <a:r>
              <a:rPr lang="en-US" dirty="0" smtClean="0"/>
              <a:t>– Cluster Profiling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November 14, 2015</a:t>
            </a:r>
            <a:endParaRPr lang="en-US" dirty="0" smtClean="0"/>
          </a:p>
          <a:p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Nimbalkar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3 </a:t>
            </a:r>
            <a:r>
              <a:rPr lang="en-US" sz="1400" b="1" i="1" dirty="0" smtClean="0"/>
              <a:t>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Medium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4138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Above average </a:t>
            </a:r>
            <a:r>
              <a:rPr lang="en-US" sz="1400" i="1" dirty="0" smtClean="0"/>
              <a:t>income 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</a:t>
            </a:r>
            <a:r>
              <a:rPr lang="en-US" sz="1400" i="1" dirty="0" smtClean="0"/>
              <a:t>tax more than 6000</a:t>
            </a:r>
            <a:r>
              <a:rPr lang="en-US" sz="1400" i="1" dirty="0" smtClean="0"/>
              <a:t>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In 17</a:t>
            </a:r>
            <a:r>
              <a:rPr lang="en-US" sz="1400" i="1" dirty="0" smtClean="0"/>
              <a:t>% </a:t>
            </a:r>
            <a:r>
              <a:rPr lang="en-US" sz="1400" i="1" dirty="0" smtClean="0"/>
              <a:t>cases only husband is working.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Moved in house approx. 10 years back.</a:t>
            </a:r>
            <a:endParaRPr lang="en-US" sz="1400" i="1" dirty="0" smtClean="0"/>
          </a:p>
          <a:p>
            <a:pPr marL="342900" indent="-285750">
              <a:buNone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4: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Good income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mid-low </a:t>
            </a:r>
            <a:r>
              <a:rPr lang="en-US" sz="1400" i="1" dirty="0" smtClean="0"/>
              <a:t>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tax more than 6000$.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Husband and wife both employed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5 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Average income and high property value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over 2 Millions.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90% property values are missing so cluster is ignored.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6 </a:t>
            </a:r>
            <a:r>
              <a:rPr lang="en-US" sz="1400" b="1" i="1" dirty="0" smtClean="0"/>
              <a:t>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45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only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Very high income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around 770K$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high property value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over 2M.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2 workers in family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7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income but mid-low </a:t>
            </a:r>
            <a:r>
              <a:rPr lang="en-US" sz="1400" i="1" dirty="0" smtClean="0"/>
              <a:t>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tax more than 3K $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Both husband and wife employed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8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175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income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very high property </a:t>
            </a:r>
            <a:r>
              <a:rPr lang="en-US" sz="1400" i="1" dirty="0" smtClean="0"/>
              <a:t>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2 workers in family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9 </a:t>
            </a:r>
            <a:r>
              <a:rPr lang="en-US" sz="1400" b="1" i="1" dirty="0" smtClean="0"/>
              <a:t>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income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average property </a:t>
            </a:r>
            <a:r>
              <a:rPr lang="en-US" sz="1400" i="1" dirty="0" smtClean="0"/>
              <a:t>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2 workers in </a:t>
            </a:r>
            <a:r>
              <a:rPr lang="en-US" sz="1400" i="1" dirty="0" smtClean="0"/>
              <a:t>family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30% people have home equity loans</a:t>
            </a:r>
            <a:endParaRPr lang="en-US" sz="1400" i="1" dirty="0" smtClean="0"/>
          </a:p>
          <a:p>
            <a:pPr marL="342900" indent="-285750">
              <a:buNone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10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284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Very high income </a:t>
            </a:r>
            <a:r>
              <a:rPr lang="en-US" sz="1400" i="1" dirty="0" smtClean="0"/>
              <a:t>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</a:t>
            </a:r>
            <a:r>
              <a:rPr lang="en-US" sz="1400" i="1" dirty="0" smtClean="0"/>
              <a:t>tax more than 6000</a:t>
            </a:r>
            <a:r>
              <a:rPr lang="en-US" sz="1400" i="1" dirty="0" smtClean="0"/>
              <a:t>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17% are non-workers.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11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101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very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Very high income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around 500K $ and mid-high property </a:t>
            </a:r>
            <a:r>
              <a:rPr lang="en-US" sz="1400" i="1" dirty="0" smtClean="0"/>
              <a:t>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Both husband and wife employed.</a:t>
            </a: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12 </a:t>
            </a:r>
            <a:r>
              <a:rPr lang="en-US" sz="1400" b="1" i="1" dirty="0" smtClean="0"/>
              <a:t>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294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Good income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mid-high property </a:t>
            </a:r>
            <a:r>
              <a:rPr lang="en-US" sz="1400" i="1" dirty="0" smtClean="0"/>
              <a:t>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Mostly both </a:t>
            </a:r>
            <a:r>
              <a:rPr lang="en-US" sz="1400" i="1" dirty="0" smtClean="0"/>
              <a:t>husband and wife </a:t>
            </a:r>
            <a:r>
              <a:rPr lang="en-US" sz="1400" i="1" dirty="0" smtClean="0"/>
              <a:t>are employed</a:t>
            </a:r>
            <a:r>
              <a:rPr lang="en-US" sz="1400" i="1" dirty="0" smtClean="0"/>
              <a:t>.</a:t>
            </a:r>
          </a:p>
          <a:p>
            <a:pPr marL="342900" indent="-285750">
              <a:buNone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13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116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Very high income (&gt;500K $) and very high property value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over 2M $.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</a:t>
            </a:r>
            <a:r>
              <a:rPr lang="en-US" sz="1400" i="1" dirty="0" smtClean="0"/>
              <a:t>$+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14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Good income </a:t>
            </a:r>
            <a:r>
              <a:rPr lang="en-US" sz="1400" i="1" dirty="0" smtClean="0"/>
              <a:t>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22% of people have home equity </a:t>
            </a:r>
            <a:r>
              <a:rPr lang="en-US" sz="1400" i="1" dirty="0" smtClean="0"/>
              <a:t>loans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Both husband </a:t>
            </a:r>
            <a:r>
              <a:rPr lang="en-US" sz="1400" i="1" dirty="0" smtClean="0"/>
              <a:t>and wife are employed.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15 </a:t>
            </a:r>
            <a:r>
              <a:rPr lang="en-US" sz="1400" b="1" i="1" dirty="0" smtClean="0"/>
              <a:t>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Average </a:t>
            </a:r>
            <a:r>
              <a:rPr lang="en-US" sz="1400" i="1" dirty="0" smtClean="0"/>
              <a:t>income 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</a:t>
            </a:r>
            <a:r>
              <a:rPr lang="en-US" sz="1400" i="1" dirty="0" smtClean="0"/>
              <a:t>tax more than 5000$.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Moved in house approx 10 years back.</a:t>
            </a:r>
            <a:endParaRPr lang="en-US" sz="1400" i="1" dirty="0" smtClean="0"/>
          </a:p>
          <a:p>
            <a:pPr marL="342900" indent="-285750">
              <a:buNone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16 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frequency </a:t>
            </a:r>
            <a:r>
              <a:rPr lang="en-US" sz="1400" i="1" dirty="0" smtClean="0"/>
              <a:t>band – </a:t>
            </a:r>
            <a:r>
              <a:rPr lang="en-US" sz="1400" i="1" dirty="0" smtClean="0"/>
              <a:t>99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very few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Lot of income values are missing so cluster is ignored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17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income </a:t>
            </a:r>
            <a:r>
              <a:rPr lang="en-US" sz="1400" i="1" dirty="0" smtClean="0"/>
              <a:t>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tax more than 5000$.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Moved in house approx 10 years back.</a:t>
            </a: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4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18 </a:t>
            </a:r>
            <a:r>
              <a:rPr lang="en-US" sz="1400" b="1" i="1" dirty="0" smtClean="0"/>
              <a:t>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frequency band – </a:t>
            </a:r>
            <a:r>
              <a:rPr lang="en-US" sz="1400" i="1" dirty="0" smtClean="0"/>
              <a:t>8454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</a:t>
            </a:r>
            <a:r>
              <a:rPr lang="en-US" sz="1400" i="1" dirty="0" smtClean="0"/>
              <a:t>lot of people 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Average income 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tax more than3K 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In 21% cases, both husband and wife are not working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19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income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average property </a:t>
            </a:r>
            <a:r>
              <a:rPr lang="en-US" sz="1400" i="1" dirty="0" smtClean="0"/>
              <a:t>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Mostly both husband and wife are employed.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20 </a:t>
            </a:r>
            <a:r>
              <a:rPr lang="en-US" sz="1400" b="1" i="1" dirty="0" smtClean="0"/>
              <a:t>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Very low frequency </a:t>
            </a:r>
            <a:r>
              <a:rPr lang="en-US" sz="1400" i="1" dirty="0" smtClean="0"/>
              <a:t>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only 33 people </a:t>
            </a:r>
            <a:r>
              <a:rPr lang="en-US" sz="1400" i="1" dirty="0" smtClean="0"/>
              <a:t>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Very high income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around 800K $ and mid-high property </a:t>
            </a:r>
            <a:r>
              <a:rPr lang="en-US" sz="1400" i="1" dirty="0" smtClean="0"/>
              <a:t>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Falls in highest tax band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10K $+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Mostly both husband and wife are employed.</a:t>
            </a:r>
          </a:p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Clusters are grouped on the basis of their similar characteristics and divided it into 4 groups as follows –</a:t>
            </a:r>
          </a:p>
          <a:p>
            <a:pPr marL="342900" indent="-285750"/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Group A –Affluent Class (Cluster : 20,8,6,11,12,13)</a:t>
            </a:r>
            <a:endParaRPr lang="en-US" sz="1400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Mid-High or high property value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 High income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2 workers in family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Highest tax payer </a:t>
            </a:r>
            <a:r>
              <a:rPr lang="en-US" sz="1400" i="1" dirty="0" err="1" smtClean="0">
                <a:ea typeface="+mn-ea"/>
                <a:cs typeface="+mn-cs"/>
              </a:rPr>
              <a:t>i.e</a:t>
            </a:r>
            <a:r>
              <a:rPr lang="en-US" sz="1400" i="1" dirty="0" smtClean="0">
                <a:ea typeface="+mn-ea"/>
                <a:cs typeface="+mn-cs"/>
              </a:rPr>
              <a:t> 10K $+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Both husband and wife are employed </a:t>
            </a:r>
          </a:p>
          <a:p>
            <a:pPr marL="342900" indent="-285750"/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Group B –Upper-middle </a:t>
            </a:r>
            <a:r>
              <a:rPr lang="en-US" sz="1400" b="1" i="1" dirty="0" smtClean="0"/>
              <a:t>Class </a:t>
            </a:r>
            <a:r>
              <a:rPr lang="en-US" sz="1400" b="1" i="1" dirty="0" smtClean="0"/>
              <a:t>(Cluster : </a:t>
            </a:r>
            <a:r>
              <a:rPr lang="en-US" sz="1400" b="1" i="1" dirty="0" smtClean="0"/>
              <a:t>4,7,9,10,14,17,19)</a:t>
            </a:r>
            <a:endParaRPr lang="en-US" sz="1400" b="1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Mid or mid-low property value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 Mid-high or High income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2 workers in family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 Pays tax more than </a:t>
            </a:r>
            <a:r>
              <a:rPr lang="en-US" sz="1400" i="1" dirty="0" smtClean="0">
                <a:ea typeface="+mn-ea"/>
                <a:cs typeface="+mn-cs"/>
              </a:rPr>
              <a:t>5K </a:t>
            </a:r>
            <a:r>
              <a:rPr lang="en-US" sz="1400" i="1" dirty="0" smtClean="0">
                <a:ea typeface="+mn-ea"/>
                <a:cs typeface="+mn-cs"/>
              </a:rPr>
              <a:t>$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Owning house for more than 10 years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Both husband and wife are employed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>
                <a:ea typeface="+mn-ea"/>
                <a:cs typeface="+mn-cs"/>
              </a:rPr>
              <a:t>Home equity loans as second mortgage</a:t>
            </a:r>
          </a:p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b="1" i="1" dirty="0" smtClean="0"/>
              <a:t>Group </a:t>
            </a:r>
            <a:r>
              <a:rPr lang="en-US" sz="1400" b="1" i="1" dirty="0" smtClean="0"/>
              <a:t>C –Middle Class </a:t>
            </a:r>
            <a:r>
              <a:rPr lang="en-US" sz="1400" b="1" i="1" dirty="0" smtClean="0"/>
              <a:t>(Cluster : </a:t>
            </a:r>
            <a:r>
              <a:rPr lang="en-US" sz="1400" b="1" i="1" dirty="0" smtClean="0"/>
              <a:t>3,15,18)</a:t>
            </a:r>
            <a:endParaRPr lang="en-US" sz="1400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Mid-low property </a:t>
            </a:r>
            <a:r>
              <a:rPr lang="en-US" sz="1400" i="1" dirty="0" smtClean="0"/>
              <a:t>value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 </a:t>
            </a:r>
            <a:r>
              <a:rPr lang="en-US" sz="1400" i="1" dirty="0" smtClean="0"/>
              <a:t>Average or medium income 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2 workers in </a:t>
            </a:r>
            <a:r>
              <a:rPr lang="en-US" sz="1400" i="1" dirty="0" smtClean="0"/>
              <a:t>family and also includes cases where only husband is working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tax in between $2.5K  to $4.9K</a:t>
            </a:r>
          </a:p>
          <a:p>
            <a:pPr marL="742950" lvl="1">
              <a:buFont typeface="Wingdings" pitchFamily="2" charset="2"/>
              <a:buChar char="Ø"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Group </a:t>
            </a:r>
            <a:r>
              <a:rPr lang="en-US" sz="1400" b="1" i="1" dirty="0" smtClean="0"/>
              <a:t>D –Lower Class </a:t>
            </a:r>
            <a:r>
              <a:rPr lang="en-US" sz="1400" b="1" i="1" dirty="0" smtClean="0"/>
              <a:t>(Cluster : </a:t>
            </a:r>
            <a:r>
              <a:rPr lang="en-US" sz="1400" b="1" i="1" dirty="0" smtClean="0"/>
              <a:t>1,2)</a:t>
            </a:r>
            <a:endParaRPr lang="en-US" sz="1400" b="1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Low or </a:t>
            </a:r>
            <a:r>
              <a:rPr lang="en-US" sz="1400" i="1" dirty="0" smtClean="0"/>
              <a:t>mid-low property value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 M</a:t>
            </a:r>
            <a:r>
              <a:rPr lang="en-US" sz="1400" i="1" dirty="0" smtClean="0"/>
              <a:t>edium </a:t>
            </a:r>
            <a:r>
              <a:rPr lang="en-US" sz="1400" i="1" dirty="0" smtClean="0"/>
              <a:t>or </a:t>
            </a:r>
            <a:r>
              <a:rPr lang="en-US" sz="1400" i="1" dirty="0" smtClean="0"/>
              <a:t>below average income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No tax or less than 3K </a:t>
            </a:r>
            <a:r>
              <a:rPr lang="en-US" sz="1400" i="1" dirty="0" smtClean="0"/>
              <a:t>$ 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Non-working, female household</a:t>
            </a:r>
            <a:endParaRPr lang="en-US" sz="1400" i="1" dirty="0" smtClean="0"/>
          </a:p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Groups on scatter 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57400"/>
            <a:ext cx="6629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67000" y="17526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+mn-lt"/>
              </a:rPr>
              <a:t>Group A - Affluent</a:t>
            </a:r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Groups on scatter 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057400"/>
            <a:ext cx="66294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67000" y="17526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+mn-lt"/>
              </a:rPr>
              <a:t>Group </a:t>
            </a:r>
            <a:r>
              <a:rPr lang="en-US" sz="1400" b="1" i="1" dirty="0" smtClean="0">
                <a:latin typeface="+mn-lt"/>
              </a:rPr>
              <a:t>B – Upper middle</a:t>
            </a:r>
            <a:endParaRPr lang="en-US" sz="14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i="1" dirty="0" smtClean="0"/>
              <a:t>Objective of this assignment is to perform cluster analysis and profiling of housing data of Illinois state (year- 2013) which will further help in deciding tax strategy for Illinois state.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Data Source</a:t>
            </a:r>
          </a:p>
          <a:p>
            <a:pPr marL="342900" indent="-285750"/>
            <a:endParaRPr lang="en-US" sz="1400" b="1" i="1" dirty="0" smtClean="0"/>
          </a:p>
          <a:p>
            <a:pPr>
              <a:buNone/>
            </a:pPr>
            <a:r>
              <a:rPr lang="en-US" sz="1400" i="1" dirty="0" smtClean="0"/>
              <a:t>	PUMS Data Link: </a:t>
            </a:r>
          </a:p>
          <a:p>
            <a:pPr>
              <a:buNone/>
            </a:pPr>
            <a:r>
              <a:rPr lang="en-US" sz="1400" b="1" u="sng" dirty="0" smtClean="0">
                <a:hlinkClick r:id="rId3"/>
              </a:rPr>
              <a:t>http</a:t>
            </a:r>
            <a:r>
              <a:rPr lang="en-US" sz="1400" b="1" u="sng" dirty="0" smtClean="0">
                <a:hlinkClick r:id="rId3"/>
              </a:rPr>
              <a:t>://</a:t>
            </a:r>
            <a:r>
              <a:rPr lang="en-US" sz="1400" b="1" u="sng" dirty="0" smtClean="0">
                <a:hlinkClick r:id="rId3"/>
              </a:rPr>
              <a:t>www.census.gov/programs-surveys/acs/data/pums.html</a:t>
            </a:r>
            <a:endParaRPr lang="en-US" sz="1400" b="1" u="sng" dirty="0" smtClean="0"/>
          </a:p>
          <a:p>
            <a:pPr>
              <a:buNone/>
            </a:pPr>
            <a:endParaRPr lang="en-US" sz="1400" b="1" u="sng" dirty="0" smtClean="0"/>
          </a:p>
          <a:p>
            <a:pPr marL="342900" indent="-285750"/>
            <a:r>
              <a:rPr lang="en-US" sz="1400" b="1" i="1" dirty="0" smtClean="0"/>
              <a:t>Total Record Count : 58206</a:t>
            </a:r>
          </a:p>
          <a:p>
            <a:endParaRPr lang="en-US" sz="1400" i="1" dirty="0" smtClean="0"/>
          </a:p>
          <a:p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Groups on scatter 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057400"/>
            <a:ext cx="64770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67000" y="17526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+mn-lt"/>
              </a:rPr>
              <a:t>Group </a:t>
            </a:r>
            <a:r>
              <a:rPr lang="en-US" sz="1400" b="1" i="1" dirty="0" smtClean="0">
                <a:latin typeface="+mn-lt"/>
              </a:rPr>
              <a:t>C </a:t>
            </a:r>
            <a:r>
              <a:rPr lang="en-US" sz="1400" b="1" i="1" dirty="0" smtClean="0">
                <a:latin typeface="+mn-lt"/>
              </a:rPr>
              <a:t>- </a:t>
            </a:r>
            <a:r>
              <a:rPr lang="en-US" sz="1400" b="1" i="1" dirty="0" smtClean="0">
                <a:latin typeface="+mn-lt"/>
              </a:rPr>
              <a:t>Middle</a:t>
            </a:r>
            <a:endParaRPr lang="en-US" sz="14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Groups on scatter plot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057400"/>
            <a:ext cx="64008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67000" y="17526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latin typeface="+mn-lt"/>
              </a:rPr>
              <a:t>Group </a:t>
            </a:r>
            <a:r>
              <a:rPr lang="en-US" sz="1400" b="1" i="1" dirty="0" smtClean="0">
                <a:latin typeface="+mn-lt"/>
              </a:rPr>
              <a:t>D </a:t>
            </a:r>
            <a:r>
              <a:rPr lang="en-US" sz="1400" b="1" i="1" dirty="0" smtClean="0">
                <a:latin typeface="+mn-lt"/>
              </a:rPr>
              <a:t>- </a:t>
            </a:r>
            <a:r>
              <a:rPr lang="en-US" sz="1400" b="1" i="1" dirty="0" smtClean="0">
                <a:latin typeface="+mn-lt"/>
              </a:rPr>
              <a:t>Lower</a:t>
            </a:r>
            <a:endParaRPr lang="en-US" sz="1400" b="1" i="1" dirty="0" smtClean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dirty="0" smtClean="0"/>
              <a:t>All clusters are finally grouped into 4 classes or financial income brackets which will help to decide what tax strategy to be applied in future.</a:t>
            </a: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9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r>
              <a:rPr lang="en-US" sz="1400" b="1" i="1" dirty="0" smtClean="0"/>
              <a:t>Data </a:t>
            </a:r>
            <a:r>
              <a:rPr lang="en-US" sz="1400" b="1" i="1" dirty="0" smtClean="0"/>
              <a:t>Dictionary</a:t>
            </a:r>
          </a:p>
          <a:p>
            <a:endParaRPr lang="en-US" sz="1400" dirty="0" smtClean="0"/>
          </a:p>
          <a:p>
            <a:pPr lvl="1">
              <a:buNone/>
            </a:pPr>
            <a:r>
              <a:rPr lang="en-US" sz="1400" b="1" i="1" dirty="0" smtClean="0">
                <a:ea typeface="+mn-ea"/>
                <a:cs typeface="+mn-cs"/>
              </a:rPr>
              <a:t>HINCP: </a:t>
            </a:r>
            <a:r>
              <a:rPr lang="en-US" sz="1400" i="1" dirty="0" smtClean="0">
                <a:ea typeface="+mn-ea"/>
                <a:cs typeface="+mn-cs"/>
              </a:rPr>
              <a:t>Household income (past 12 months) </a:t>
            </a:r>
          </a:p>
          <a:p>
            <a:pPr lvl="1">
              <a:buNone/>
            </a:pPr>
            <a:r>
              <a:rPr lang="en-US" sz="1400" b="1" i="1" dirty="0" smtClean="0">
                <a:ea typeface="+mn-ea"/>
                <a:cs typeface="+mn-cs"/>
              </a:rPr>
              <a:t>TAXP: </a:t>
            </a:r>
            <a:r>
              <a:rPr lang="en-US" sz="1400" i="1" dirty="0" smtClean="0">
                <a:ea typeface="+mn-ea"/>
                <a:cs typeface="+mn-cs"/>
              </a:rPr>
              <a:t>Property taxes (yearly amount) </a:t>
            </a:r>
          </a:p>
          <a:p>
            <a:pPr lvl="1">
              <a:buNone/>
            </a:pPr>
            <a:r>
              <a:rPr lang="en-US" sz="1400" b="1" i="1" dirty="0" smtClean="0">
                <a:ea typeface="+mn-ea"/>
                <a:cs typeface="+mn-cs"/>
              </a:rPr>
              <a:t>VALP: </a:t>
            </a:r>
            <a:r>
              <a:rPr lang="en-US" sz="1400" i="1" dirty="0" smtClean="0">
                <a:ea typeface="+mn-ea"/>
                <a:cs typeface="+mn-cs"/>
              </a:rPr>
              <a:t>Property value </a:t>
            </a:r>
          </a:p>
          <a:p>
            <a:pPr>
              <a:buNone/>
            </a:pPr>
            <a:r>
              <a:rPr lang="en-US" sz="1400" b="1" i="1" dirty="0" smtClean="0"/>
              <a:t>	</a:t>
            </a:r>
            <a:r>
              <a:rPr lang="en-US" sz="1400" b="1" i="1" dirty="0" smtClean="0"/>
              <a:t>   WIF: </a:t>
            </a:r>
            <a:r>
              <a:rPr lang="en-US" sz="1400" i="1" dirty="0" smtClean="0"/>
              <a:t>Workers in family during the past 12 months </a:t>
            </a:r>
          </a:p>
          <a:p>
            <a:pPr>
              <a:buNone/>
            </a:pPr>
            <a:r>
              <a:rPr lang="en-US" sz="1400" b="1" i="1" dirty="0" smtClean="0"/>
              <a:t>	   SMX: </a:t>
            </a:r>
            <a:r>
              <a:rPr lang="en-US" sz="1400" i="1" dirty="0" smtClean="0"/>
              <a:t>Second or junior mortgage or home equity loan status </a:t>
            </a:r>
          </a:p>
          <a:p>
            <a:pPr>
              <a:buNone/>
            </a:pPr>
            <a:r>
              <a:rPr lang="en-US" sz="1400" b="1" i="1" dirty="0" smtClean="0"/>
              <a:t>	   MV: </a:t>
            </a:r>
            <a:r>
              <a:rPr lang="en-US" sz="1400" i="1" dirty="0" smtClean="0"/>
              <a:t>When moved into this house or apartment </a:t>
            </a:r>
          </a:p>
          <a:p>
            <a:pPr>
              <a:buNone/>
            </a:pPr>
            <a:r>
              <a:rPr lang="en-US" sz="1400" b="1" i="1" dirty="0" smtClean="0"/>
              <a:t>	   WORKSTAT: </a:t>
            </a:r>
            <a:r>
              <a:rPr lang="en-US" sz="1400" i="1" dirty="0" smtClean="0"/>
              <a:t>Work status of householder or spouse in family households </a:t>
            </a:r>
          </a:p>
          <a:p>
            <a:pPr lvl="1">
              <a:buNone/>
            </a:pPr>
            <a:endParaRPr lang="en-US" sz="1400" b="1" i="1" dirty="0" smtClean="0">
              <a:ea typeface="+mn-ea"/>
              <a:cs typeface="+mn-cs"/>
            </a:endParaRPr>
          </a:p>
          <a:p>
            <a:pPr lvl="1">
              <a:buNone/>
            </a:pPr>
            <a:endParaRPr lang="en-US" sz="1400" b="1" i="1" dirty="0" smtClean="0">
              <a:ea typeface="+mn-ea"/>
              <a:cs typeface="+mn-cs"/>
            </a:endParaRPr>
          </a:p>
          <a:p>
            <a:pPr marL="342900" lvl="1">
              <a:buFont typeface="Wingdings" pitchFamily="2" charset="2"/>
              <a:buChar char="u"/>
            </a:pPr>
            <a:r>
              <a:rPr lang="en-US" sz="1400" b="1" i="1" dirty="0" smtClean="0">
                <a:ea typeface="+mn-ea"/>
                <a:cs typeface="+mn-cs"/>
              </a:rPr>
              <a:t>More details are available on below Link:</a:t>
            </a:r>
          </a:p>
          <a:p>
            <a:pPr>
              <a:buNone/>
            </a:pPr>
            <a:r>
              <a:rPr lang="en-US" sz="1400" b="1" dirty="0" smtClean="0">
                <a:hlinkClick r:id="rId3"/>
              </a:rPr>
              <a:t>http://</a:t>
            </a:r>
            <a:r>
              <a:rPr lang="en-US" sz="1400" b="1" dirty="0" smtClean="0">
                <a:hlinkClick r:id="rId3"/>
              </a:rPr>
              <a:t>www2.census.gov/programs-surveys/acs/tech_docs/pums/data_dict/PUMSDataDict13.pdf</a:t>
            </a: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i="1" dirty="0" smtClean="0"/>
              <a:t>20 Clusters are created in SAS using FASTCLUS method to perform data profiling of  housing records. </a:t>
            </a:r>
          </a:p>
          <a:p>
            <a:pPr marL="342900" indent="-285750">
              <a:buNone/>
            </a:pPr>
            <a:r>
              <a:rPr lang="en-US" sz="1400" i="1" dirty="0" smtClean="0"/>
              <a:t>Code –</a:t>
            </a:r>
          </a:p>
          <a:p>
            <a:pPr>
              <a:buNone/>
            </a:pPr>
            <a:r>
              <a:rPr lang="en-US" sz="1400" dirty="0" smtClean="0"/>
              <a:t>	</a:t>
            </a:r>
          </a:p>
          <a:p>
            <a:pPr marL="342900" indent="-285750">
              <a:buNone/>
            </a:pPr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2590800"/>
            <a:ext cx="6477000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/>
              <a:t>/*</a:t>
            </a:r>
            <a:r>
              <a:rPr lang="en-US" sz="1400" b="1" dirty="0" smtClean="0"/>
              <a:t>20 Cluster run of FASTCLUS*/ </a:t>
            </a:r>
          </a:p>
          <a:p>
            <a:pPr algn="l"/>
            <a:r>
              <a:rPr lang="en-US" sz="1400" b="1" dirty="0" err="1" smtClean="0"/>
              <a:t>libname</a:t>
            </a:r>
            <a:r>
              <a:rPr lang="en-US" sz="1400" b="1" dirty="0" smtClean="0"/>
              <a:t> census "/folders/</a:t>
            </a:r>
            <a:r>
              <a:rPr lang="en-US" sz="1400" b="1" dirty="0" err="1" smtClean="0"/>
              <a:t>myfolders</a:t>
            </a:r>
            <a:r>
              <a:rPr lang="en-US" sz="1400" b="1" dirty="0" smtClean="0"/>
              <a:t>/census"; </a:t>
            </a:r>
          </a:p>
          <a:p>
            <a:pPr algn="l"/>
            <a:r>
              <a:rPr lang="en-US" sz="1400" b="1" dirty="0" smtClean="0"/>
              <a:t>proc </a:t>
            </a:r>
            <a:r>
              <a:rPr lang="en-US" sz="1400" b="1" dirty="0" err="1" smtClean="0"/>
              <a:t>fastclus</a:t>
            </a:r>
            <a:r>
              <a:rPr lang="en-US" sz="1400" b="1" dirty="0" smtClean="0"/>
              <a:t> data=census.psam_h17_subset1 </a:t>
            </a:r>
          </a:p>
          <a:p>
            <a:pPr algn="l"/>
            <a:r>
              <a:rPr lang="en-US" sz="1400" b="1" dirty="0" smtClean="0"/>
              <a:t>radius=0 replace=full </a:t>
            </a:r>
          </a:p>
          <a:p>
            <a:pPr algn="l"/>
            <a:r>
              <a:rPr lang="en-US" sz="1400" b="1" dirty="0" smtClean="0"/>
              <a:t>converge=0 </a:t>
            </a:r>
            <a:r>
              <a:rPr lang="en-US" sz="1400" b="1" dirty="0" err="1" smtClean="0"/>
              <a:t>maxiter</a:t>
            </a:r>
            <a:r>
              <a:rPr lang="en-US" sz="1400" b="1" dirty="0" smtClean="0"/>
              <a:t>=200 </a:t>
            </a:r>
          </a:p>
          <a:p>
            <a:pPr algn="l"/>
            <a:r>
              <a:rPr lang="en-US" sz="1400" b="1" dirty="0" err="1" smtClean="0"/>
              <a:t>maxclusters</a:t>
            </a:r>
            <a:r>
              <a:rPr lang="en-US" sz="1400" b="1" dirty="0" smtClean="0"/>
              <a:t>=20 </a:t>
            </a:r>
          </a:p>
          <a:p>
            <a:pPr algn="l"/>
            <a:r>
              <a:rPr lang="en-US" sz="1400" b="1" dirty="0" smtClean="0"/>
              <a:t>OUTSTAT=census.psam_h17_subset1_20clusters_stat </a:t>
            </a:r>
          </a:p>
          <a:p>
            <a:pPr algn="l"/>
            <a:r>
              <a:rPr lang="en-US" sz="1400" b="1" dirty="0" smtClean="0"/>
              <a:t>OUT=census.psam_h17_subset1_20clusters </a:t>
            </a:r>
          </a:p>
          <a:p>
            <a:pPr algn="l"/>
            <a:r>
              <a:rPr lang="en-US" sz="1400" b="1" dirty="0" smtClean="0"/>
              <a:t>distance; </a:t>
            </a:r>
          </a:p>
          <a:p>
            <a:pPr algn="l"/>
            <a:r>
              <a:rPr lang="en-US" sz="1400" b="1" dirty="0" smtClean="0"/>
              <a:t>id SERIALNO; </a:t>
            </a:r>
          </a:p>
          <a:p>
            <a:pPr algn="l"/>
            <a:r>
              <a:rPr lang="en-US" sz="1400" b="1" dirty="0" err="1" smtClean="0"/>
              <a:t>var</a:t>
            </a:r>
            <a:r>
              <a:rPr lang="en-US" sz="1400" b="1" dirty="0" smtClean="0"/>
              <a:t> VALP HINCP; </a:t>
            </a:r>
          </a:p>
          <a:p>
            <a:pPr algn="l"/>
            <a:r>
              <a:rPr lang="en-US" sz="1400" b="1" dirty="0" smtClean="0"/>
              <a:t>run; </a:t>
            </a:r>
          </a:p>
          <a:p>
            <a:pPr algn="l"/>
            <a:r>
              <a:rPr lang="en-US" sz="1400" b="1" dirty="0" smtClean="0"/>
              <a:t>proc </a:t>
            </a:r>
            <a:r>
              <a:rPr lang="en-US" sz="1400" b="1" dirty="0" err="1" smtClean="0"/>
              <a:t>sgplot</a:t>
            </a:r>
            <a:r>
              <a:rPr lang="en-US" sz="1400" b="1" dirty="0" smtClean="0"/>
              <a:t>; </a:t>
            </a:r>
          </a:p>
          <a:p>
            <a:pPr algn="l"/>
            <a:r>
              <a:rPr lang="en-US" sz="1400" b="1" dirty="0" smtClean="0"/>
              <a:t>scatter y=HINCP x=VALP / group=cluster; </a:t>
            </a:r>
          </a:p>
          <a:p>
            <a:pPr algn="l"/>
            <a:r>
              <a:rPr lang="en-US" sz="1400" b="1" dirty="0" smtClean="0"/>
              <a:t>title ’ACS PUMS 2013 1 YR 20-Cluster Analysis’; </a:t>
            </a:r>
          </a:p>
          <a:p>
            <a:pPr algn="l"/>
            <a:r>
              <a:rPr lang="en-US" sz="1400" b="1" dirty="0" smtClean="0"/>
              <a:t>title2 ’of Data Containing Property Value and Household Income’; </a:t>
            </a:r>
            <a:endParaRPr lang="en-US" sz="1400" b="1" dirty="0" smtClean="0"/>
          </a:p>
          <a:p>
            <a:pPr algn="l"/>
            <a:r>
              <a:rPr lang="en-US" sz="1400" b="1" dirty="0" smtClean="0"/>
              <a:t>run;</a:t>
            </a: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</a:t>
            </a:r>
            <a:br>
              <a:rPr lang="en-US" sz="3200" dirty="0" smtClean="0"/>
            </a:br>
            <a:r>
              <a:rPr lang="en-US" sz="3200" dirty="0" smtClean="0"/>
              <a:t>Scatter Plot of 20 clusters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438400"/>
            <a:ext cx="5562600" cy="409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1752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85750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i="1" dirty="0" smtClean="0">
                <a:latin typeface="+mn-lt"/>
              </a:rPr>
              <a:t>This </a:t>
            </a:r>
            <a:r>
              <a:rPr lang="en-US" sz="1400" i="1" dirty="0" smtClean="0">
                <a:latin typeface="+mn-lt"/>
              </a:rPr>
              <a:t>graph represents 20 </a:t>
            </a:r>
            <a:r>
              <a:rPr lang="en-US" sz="1400" i="1" dirty="0" smtClean="0">
                <a:latin typeface="+mn-lt"/>
              </a:rPr>
              <a:t>clusters which are formed on the basis of property value and household income variables.</a:t>
            </a: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Characterization of variables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0600" y="16002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85750" algn="l">
              <a:spcBef>
                <a:spcPct val="20000"/>
              </a:spcBef>
              <a:buFont typeface="Wingdings" pitchFamily="2" charset="2"/>
              <a:buChar char="u"/>
            </a:pPr>
            <a:r>
              <a:rPr lang="en-US" sz="1400" i="1" dirty="0" smtClean="0">
                <a:latin typeface="+mn-lt"/>
              </a:rPr>
              <a:t>Each cluster is characterized on </a:t>
            </a:r>
            <a:r>
              <a:rPr lang="en-US" sz="1400" i="1" dirty="0" smtClean="0"/>
              <a:t>TAXP, VALP, HNCP, MV, WIF, WORKSTAT and SMX variables</a:t>
            </a:r>
            <a:r>
              <a:rPr lang="en-US" sz="1400" i="1" dirty="0" smtClean="0">
                <a:latin typeface="+mn-lt"/>
              </a:rPr>
              <a:t> </a:t>
            </a:r>
            <a:endParaRPr lang="en-US" sz="1400" i="1" dirty="0" smtClean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133600"/>
            <a:ext cx="838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38200" y="6396335"/>
            <a:ext cx="594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+mn-lt"/>
              </a:rPr>
              <a:t>Orange </a:t>
            </a:r>
            <a:r>
              <a:rPr lang="en-US" sz="1400" i="1" dirty="0" smtClean="0">
                <a:latin typeface="+mn-lt"/>
              </a:rPr>
              <a:t>colored </a:t>
            </a:r>
            <a:r>
              <a:rPr lang="en-US" sz="1400" i="1" dirty="0" smtClean="0">
                <a:latin typeface="+mn-lt"/>
              </a:rPr>
              <a:t>values </a:t>
            </a:r>
            <a:r>
              <a:rPr lang="en-US" sz="1400" i="1" dirty="0" smtClean="0">
                <a:latin typeface="+mn-lt"/>
              </a:rPr>
              <a:t>fall </a:t>
            </a:r>
            <a:r>
              <a:rPr lang="en-US" sz="1400" i="1" dirty="0" smtClean="0">
                <a:latin typeface="+mn-lt"/>
              </a:rPr>
              <a:t>in very high range</a:t>
            </a:r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Characterization of variables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5943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85750" algn="l">
              <a:spcBef>
                <a:spcPct val="20000"/>
              </a:spcBef>
            </a:pPr>
            <a:r>
              <a:rPr lang="en-US" sz="1400" i="1" dirty="0" smtClean="0">
                <a:latin typeface="+mn-lt"/>
              </a:rPr>
              <a:t>Yellow clusters are ignored due to high missing values, Red marked values are negative but no impact on analysis.</a:t>
            </a:r>
            <a:endParaRPr lang="en-US" sz="1400" i="1" dirty="0" smtClean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600200"/>
            <a:ext cx="8382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>
              <a:buNone/>
            </a:pPr>
            <a:r>
              <a:rPr lang="en-US" sz="1400" i="1" dirty="0" smtClean="0"/>
              <a:t>     Excel sheet for </a:t>
            </a:r>
            <a:r>
              <a:rPr lang="en-US" sz="1400" i="1" dirty="0" smtClean="0"/>
              <a:t>Characterization:</a:t>
            </a:r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i="1" dirty="0" smtClean="0"/>
              <a:t>Ranking is done on the basis of below ranges. (These ranges are decided looking at overall data set values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considering minimum, maximum and median values)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124200"/>
            <a:ext cx="316454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1" y="4876800"/>
            <a:ext cx="27908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124200"/>
            <a:ext cx="2895601" cy="139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91000" y="1676400"/>
          <a:ext cx="838200" cy="726149"/>
        </p:xfrm>
        <a:graphic>
          <a:graphicData uri="http://schemas.openxmlformats.org/presentationml/2006/ole">
            <p:oleObj spid="_x0000_s4105" name="Worksheet" showAsIcon="1" r:id="rId7" imgW="914400" imgH="792360" progId="Excel.Sheet.8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Cluster Analysis &amp; Profiling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 marL="342900" indent="-285750"/>
            <a:r>
              <a:rPr lang="en-US" sz="1400" i="1" dirty="0" smtClean="0"/>
              <a:t>Detailed description for each cluster from above characterization.</a:t>
            </a:r>
          </a:p>
          <a:p>
            <a:pPr marL="342900" indent="-285750"/>
            <a:endParaRPr lang="en-US" sz="1400" i="1" dirty="0" smtClean="0"/>
          </a:p>
          <a:p>
            <a:pPr marL="342900" indent="-285750"/>
            <a:r>
              <a:rPr lang="en-US" sz="1400" b="1" i="1" dirty="0" smtClean="0"/>
              <a:t>Cluster 1 :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frequency band – 10460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lot of people 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Average income and low 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Pays no tax or very low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around 1200$.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17% are non-workers.</a:t>
            </a:r>
          </a:p>
          <a:p>
            <a:pPr marL="342900" indent="-285750">
              <a:buNone/>
            </a:pPr>
            <a:endParaRPr lang="en-US" sz="1400" b="1" i="1" dirty="0" smtClean="0"/>
          </a:p>
          <a:p>
            <a:pPr marL="342900" indent="-285750"/>
            <a:r>
              <a:rPr lang="en-US" sz="1400" b="1" i="1" dirty="0" smtClean="0"/>
              <a:t>Cluster </a:t>
            </a:r>
            <a:r>
              <a:rPr lang="en-US" sz="1400" b="1" i="1" dirty="0" smtClean="0"/>
              <a:t>2 :</a:t>
            </a:r>
            <a:endParaRPr lang="en-US" sz="1400" i="1" dirty="0" smtClean="0"/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High frequency band – </a:t>
            </a:r>
            <a:r>
              <a:rPr lang="en-US" sz="1400" i="1" dirty="0" smtClean="0"/>
              <a:t>7381 </a:t>
            </a:r>
            <a:r>
              <a:rPr lang="en-US" sz="1400" i="1" dirty="0" err="1" smtClean="0"/>
              <a:t>i.e</a:t>
            </a:r>
            <a:r>
              <a:rPr lang="en-US" sz="1400" i="1" dirty="0" smtClean="0"/>
              <a:t> </a:t>
            </a:r>
            <a:r>
              <a:rPr lang="en-US" sz="1400" i="1" dirty="0" smtClean="0"/>
              <a:t>lot of people fall in this criteria.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Poor income (~18K$) </a:t>
            </a:r>
            <a:r>
              <a:rPr lang="en-US" sz="1400" i="1" dirty="0" smtClean="0"/>
              <a:t>and </a:t>
            </a:r>
            <a:r>
              <a:rPr lang="en-US" sz="1400" i="1" dirty="0" smtClean="0"/>
              <a:t>mid-low </a:t>
            </a:r>
            <a:r>
              <a:rPr lang="en-US" sz="1400" i="1" dirty="0" smtClean="0"/>
              <a:t>property value.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Female householders.</a:t>
            </a:r>
          </a:p>
          <a:p>
            <a:pPr marL="742950" lvl="1">
              <a:buFont typeface="Wingdings" pitchFamily="2" charset="2"/>
              <a:buChar char="Ø"/>
            </a:pPr>
            <a:r>
              <a:rPr lang="en-US" sz="1400" i="1" dirty="0" smtClean="0"/>
              <a:t>Mostly one worker in family.</a:t>
            </a:r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/>
            <a:endParaRPr lang="en-US" sz="1400" i="1" dirty="0" smtClean="0"/>
          </a:p>
          <a:p>
            <a:pPr marL="342900" indent="-285750">
              <a:buNone/>
            </a:pPr>
            <a:endParaRPr lang="en-US" sz="1400" i="1" dirty="0" smtClean="0"/>
          </a:p>
          <a:p>
            <a:pPr marL="342900" indent="-285750"/>
            <a:endParaRPr lang="en-US" sz="1400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7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28292</TotalTime>
  <Words>1261</Words>
  <Application>Microsoft Office PowerPoint</Application>
  <PresentationFormat>On-screen Show (4:3)</PresentationFormat>
  <Paragraphs>260</Paragraphs>
  <Slides>22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ITMtemplate</vt:lpstr>
      <vt:lpstr>1_ITM478_08_1</vt:lpstr>
      <vt:lpstr>Microsoft Office Excel 97-2003 Worksheet</vt:lpstr>
      <vt:lpstr>527 Data Analytics – Cluster Profiling</vt:lpstr>
      <vt:lpstr>Objective</vt:lpstr>
      <vt:lpstr>Data Information</vt:lpstr>
      <vt:lpstr>Background</vt:lpstr>
      <vt:lpstr>Background Scatter Plot of 20 clusters</vt:lpstr>
      <vt:lpstr>Characterization of variables</vt:lpstr>
      <vt:lpstr>Characterization of variables</vt:lpstr>
      <vt:lpstr>Cluster Analysis &amp; Profiling</vt:lpstr>
      <vt:lpstr>Cluster Analysis &amp; Profiling</vt:lpstr>
      <vt:lpstr>Cluster Analysis &amp; Profiling</vt:lpstr>
      <vt:lpstr>Cluster Analysis &amp; Profiling</vt:lpstr>
      <vt:lpstr>Cluster Analysis &amp; Profiling</vt:lpstr>
      <vt:lpstr>Cluster Analysis &amp; Profiling</vt:lpstr>
      <vt:lpstr>Cluster Analysis &amp; Profiling</vt:lpstr>
      <vt:lpstr>Cluster Analysis &amp; Profiling</vt:lpstr>
      <vt:lpstr>Cluster Analysis &amp; Profiling</vt:lpstr>
      <vt:lpstr>Cluster Analysis &amp; Profiling</vt:lpstr>
      <vt:lpstr>Groups on scatter plot</vt:lpstr>
      <vt:lpstr>Groups on scatter plot</vt:lpstr>
      <vt:lpstr>Groups on scatter plot</vt:lpstr>
      <vt:lpstr>Groups on scatter plot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Piyush</cp:lastModifiedBy>
  <cp:revision>407</cp:revision>
  <dcterms:created xsi:type="dcterms:W3CDTF">2015-08-06T17:32:52Z</dcterms:created>
  <dcterms:modified xsi:type="dcterms:W3CDTF">2015-11-14T14:31:08Z</dcterms:modified>
</cp:coreProperties>
</file>