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14"/>
  </p:notesMasterIdLst>
  <p:handoutMasterIdLst>
    <p:handoutMasterId r:id="rId15"/>
  </p:handoutMasterIdLst>
  <p:sldIdLst>
    <p:sldId id="390" r:id="rId3"/>
    <p:sldId id="458" r:id="rId4"/>
    <p:sldId id="483" r:id="rId5"/>
    <p:sldId id="486" r:id="rId6"/>
    <p:sldId id="484" r:id="rId7"/>
    <p:sldId id="485" r:id="rId8"/>
    <p:sldId id="488" r:id="rId9"/>
    <p:sldId id="487" r:id="rId10"/>
    <p:sldId id="491" r:id="rId11"/>
    <p:sldId id="492" r:id="rId12"/>
    <p:sldId id="493" r:id="rId1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449" autoAdjust="0"/>
    <p:restoredTop sz="86392" autoAdjust="0"/>
  </p:normalViewPr>
  <p:slideViewPr>
    <p:cSldViewPr>
      <p:cViewPr>
        <p:scale>
          <a:sx n="90" d="100"/>
          <a:sy n="90" d="100"/>
        </p:scale>
        <p:origin x="-1075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527 Data Analytics – </a:t>
            </a:r>
            <a:r>
              <a:rPr lang="en-US" dirty="0" smtClean="0"/>
              <a:t>Clustering in SAS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November 14, 2015</a:t>
            </a:r>
          </a:p>
          <a:p>
            <a:r>
              <a:rPr lang="en-US" dirty="0" err="1" smtClean="0"/>
              <a:t>Sonali</a:t>
            </a:r>
            <a:r>
              <a:rPr lang="en-US" dirty="0" smtClean="0"/>
              <a:t> </a:t>
            </a:r>
            <a:r>
              <a:rPr lang="en-US" dirty="0" err="1" smtClean="0"/>
              <a:t>Nimbalkar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Part-2 – Count deals by clusters in SAS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</p:nvPr>
        </p:nvSpPr>
        <p:spPr>
          <a:xfrm>
            <a:off x="990600" y="2286000"/>
            <a:ext cx="7848600" cy="3367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/>
              <a:t>PROC TRANSPOSE DATA=winekmc.wine_3_cluster_sum OUT=winekmc.wine_3_cluster_sum_transposed (drop=_label_) </a:t>
            </a:r>
          </a:p>
          <a:p>
            <a:pPr>
              <a:buNone/>
            </a:pPr>
            <a:r>
              <a:rPr lang="en-US" sz="1400" b="1" dirty="0" smtClean="0"/>
              <a:t>name = offer prefix = </a:t>
            </a:r>
            <a:r>
              <a:rPr lang="en-US" sz="1400" b="1" dirty="0" err="1" smtClean="0"/>
              <a:t>cl</a:t>
            </a:r>
            <a:r>
              <a:rPr lang="en-US" sz="1400" b="1" dirty="0" smtClean="0"/>
              <a:t>_;</a:t>
            </a:r>
          </a:p>
          <a:p>
            <a:pPr>
              <a:buNone/>
            </a:pPr>
            <a:r>
              <a:rPr lang="en-US" sz="1400" b="1" dirty="0" smtClean="0"/>
              <a:t>ID CLUSTER;</a:t>
            </a:r>
          </a:p>
          <a:p>
            <a:pPr>
              <a:buNone/>
            </a:pPr>
            <a:r>
              <a:rPr lang="en-US" sz="1400" b="1" dirty="0" smtClean="0"/>
              <a:t>run</a:t>
            </a:r>
            <a:r>
              <a:rPr lang="en-US" sz="1400" b="1" dirty="0" smtClean="0"/>
              <a:t>;</a:t>
            </a:r>
          </a:p>
          <a:p>
            <a:pPr>
              <a:buNone/>
            </a:pPr>
            <a:endParaRPr lang="en-US" sz="1400" b="1" i="1" dirty="0" smtClean="0"/>
          </a:p>
          <a:p>
            <a:pPr>
              <a:buNone/>
            </a:pPr>
            <a:r>
              <a:rPr lang="en-US" sz="1400" b="1" i="1" dirty="0" smtClean="0"/>
              <a:t>/*Joined with original matrix*/</a:t>
            </a:r>
            <a:endParaRPr lang="en-US" sz="1400" b="1" i="1" dirty="0" smtClean="0"/>
          </a:p>
          <a:p>
            <a:pPr>
              <a:buNone/>
            </a:pPr>
            <a:r>
              <a:rPr lang="en-US" sz="1400" b="1" i="1" dirty="0" smtClean="0"/>
              <a:t>proc </a:t>
            </a:r>
            <a:r>
              <a:rPr lang="en-US" sz="1400" b="1" i="1" dirty="0" err="1" smtClean="0"/>
              <a:t>sql</a:t>
            </a:r>
            <a:r>
              <a:rPr lang="en-US" sz="1400" b="1" i="1" dirty="0" smtClean="0"/>
              <a:t>;</a:t>
            </a:r>
          </a:p>
          <a:p>
            <a:pPr>
              <a:buNone/>
            </a:pPr>
            <a:r>
              <a:rPr lang="en-US" sz="1400" b="1" i="1" dirty="0" smtClean="0"/>
              <a:t>create table winekmc.wine_3_cluster_final as</a:t>
            </a:r>
          </a:p>
          <a:p>
            <a:pPr>
              <a:buNone/>
            </a:pPr>
            <a:r>
              <a:rPr lang="en-US" sz="1400" b="1" i="1" dirty="0" smtClean="0"/>
              <a:t>select b.*,a.cl_1,a.cl_2,a.cl_3</a:t>
            </a:r>
          </a:p>
          <a:p>
            <a:pPr>
              <a:buNone/>
            </a:pPr>
            <a:r>
              <a:rPr lang="en-US" sz="1400" b="1" i="1" dirty="0" smtClean="0"/>
              <a:t>from winekmc.wine_3_cluster_sum_transposed as a inner join winekmc.matrix as b</a:t>
            </a:r>
          </a:p>
          <a:p>
            <a:pPr>
              <a:buNone/>
            </a:pPr>
            <a:r>
              <a:rPr lang="en-US" sz="1400" b="1" i="1" dirty="0" smtClean="0"/>
              <a:t>on input(</a:t>
            </a:r>
            <a:r>
              <a:rPr lang="en-US" sz="1400" b="1" i="1" dirty="0" err="1" smtClean="0"/>
              <a:t>substr</a:t>
            </a:r>
            <a:r>
              <a:rPr lang="en-US" sz="1400" b="1" i="1" dirty="0" smtClean="0"/>
              <a:t>(a.offer,7,length(</a:t>
            </a:r>
            <a:r>
              <a:rPr lang="en-US" sz="1400" b="1" i="1" dirty="0" err="1" smtClean="0"/>
              <a:t>a.offer</a:t>
            </a:r>
            <a:r>
              <a:rPr lang="en-US" sz="1400" b="1" i="1" dirty="0" smtClean="0"/>
              <a:t>)),18.) = </a:t>
            </a:r>
            <a:r>
              <a:rPr lang="en-US" sz="1400" b="1" i="1" dirty="0" err="1" smtClean="0"/>
              <a:t>b.Offer</a:t>
            </a:r>
            <a:r>
              <a:rPr lang="en-US" sz="1400" b="1" i="1" dirty="0" smtClean="0"/>
              <a:t>__ ;</a:t>
            </a:r>
          </a:p>
          <a:p>
            <a:pPr>
              <a:buNone/>
            </a:pPr>
            <a:r>
              <a:rPr lang="en-US" sz="1400" b="1" i="1" dirty="0" smtClean="0"/>
              <a:t>run;</a:t>
            </a:r>
            <a:endParaRPr lang="en-US" sz="1400" b="1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Step 5 – Again transposed result to show clusters as columns and offers as row and combined it with original matrix to regain all information about offer.</a:t>
            </a:r>
            <a:endParaRPr lang="en-US" sz="1400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1524000" y="2667000"/>
          <a:ext cx="914400" cy="792163"/>
        </p:xfrm>
        <a:graphic>
          <a:graphicData uri="http://schemas.openxmlformats.org/presentationml/2006/ole">
            <p:oleObj spid="_x0000_s3074" name="Worksheet" showAsIcon="1" r:id="rId3" imgW="914400" imgH="792360" progId="Excel.Sheet.12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1752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It contains result of Part 1 and Part 2. Part 2 intermediate results are exported from SAS  data sets into each sheet step wise.</a:t>
            </a:r>
            <a:endParaRPr lang="en-US" sz="1400" i="1" dirty="0" smtClean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>
              <a:buNone/>
            </a:pPr>
            <a:r>
              <a:rPr lang="en-US" sz="1400" b="1" i="1" dirty="0" smtClean="0"/>
              <a:t>Introduction</a:t>
            </a:r>
          </a:p>
          <a:p>
            <a:pPr marL="342900" indent="-285750">
              <a:buNone/>
            </a:pPr>
            <a:r>
              <a:rPr lang="en-US" sz="1400" i="1" dirty="0" smtClean="0"/>
              <a:t>	</a:t>
            </a:r>
          </a:p>
          <a:p>
            <a:pPr marL="342900" indent="-285750">
              <a:buNone/>
            </a:pPr>
            <a:r>
              <a:rPr lang="en-US" sz="1400" i="1" dirty="0" smtClean="0"/>
              <a:t>	</a:t>
            </a:r>
            <a:r>
              <a:rPr lang="en-US" sz="1400" i="1" dirty="0" smtClean="0"/>
              <a:t>The data used </a:t>
            </a:r>
            <a:r>
              <a:rPr lang="en-US" sz="1400" i="1" dirty="0" smtClean="0"/>
              <a:t>for this analysis is of Joey Bag O’ Donuts Wholesale Wine Emporium.  It’s an import-export business focused on bringing bulk wine to the states and selling it to select wine and liquor stores across the country</a:t>
            </a:r>
            <a:r>
              <a:rPr lang="en-US" sz="1400" i="1" dirty="0" smtClean="0"/>
              <a:t>.</a:t>
            </a:r>
            <a:r>
              <a:rPr lang="en-US" sz="1400" i="1" dirty="0" smtClean="0"/>
              <a:t> Objective of this assignment is to transpose wine_matrix in </a:t>
            </a:r>
            <a:r>
              <a:rPr lang="en-US" sz="1400" i="1" dirty="0" smtClean="0"/>
              <a:t>SAS, use </a:t>
            </a:r>
            <a:r>
              <a:rPr lang="en-US" sz="1400" i="1" dirty="0" smtClean="0"/>
              <a:t>of CLUSTER </a:t>
            </a:r>
            <a:r>
              <a:rPr lang="en-US" sz="1400" i="1" dirty="0" smtClean="0"/>
              <a:t>proc and </a:t>
            </a:r>
            <a:r>
              <a:rPr lang="en-US" sz="1400" i="1" dirty="0" smtClean="0"/>
              <a:t>then </a:t>
            </a:r>
            <a:r>
              <a:rPr lang="en-US" sz="1400" i="1" dirty="0" smtClean="0"/>
              <a:t>calculating deals </a:t>
            </a:r>
            <a:r>
              <a:rPr lang="en-US" sz="1400" i="1" dirty="0" smtClean="0"/>
              <a:t>by clusters</a:t>
            </a:r>
            <a:r>
              <a:rPr lang="en-US" sz="1400" i="1" dirty="0" smtClean="0"/>
              <a:t>.</a:t>
            </a:r>
          </a:p>
          <a:p>
            <a:pPr marL="342900" indent="-285750">
              <a:buNone/>
            </a:pPr>
            <a:endParaRPr lang="en-US" sz="1400" i="1" dirty="0" smtClean="0"/>
          </a:p>
          <a:p>
            <a:pPr marL="342900" indent="-285750">
              <a:buNone/>
            </a:pPr>
            <a:r>
              <a:rPr lang="en-US" sz="1400" b="1" i="1" dirty="0" smtClean="0"/>
              <a:t>Statistic</a:t>
            </a:r>
          </a:p>
          <a:p>
            <a:pPr marL="342900" indent="-285750">
              <a:buNone/>
            </a:pPr>
            <a:endParaRPr lang="en-US" sz="1400" b="1" i="1" dirty="0" smtClean="0"/>
          </a:p>
          <a:p>
            <a:pPr marL="742950" lvl="1">
              <a:buNone/>
            </a:pPr>
            <a:r>
              <a:rPr lang="en-US" sz="1400" i="1" dirty="0" smtClean="0"/>
              <a:t>Total </a:t>
            </a:r>
            <a:r>
              <a:rPr lang="en-US" sz="1400" i="1" dirty="0" smtClean="0"/>
              <a:t>number of transactions/deals </a:t>
            </a:r>
            <a:r>
              <a:rPr lang="en-US" sz="1400" i="1" dirty="0" smtClean="0"/>
              <a:t>- 324 </a:t>
            </a:r>
          </a:p>
          <a:p>
            <a:pPr marL="742950" lvl="1">
              <a:buNone/>
            </a:pPr>
            <a:r>
              <a:rPr lang="en-US" sz="1400" i="1" dirty="0" smtClean="0"/>
              <a:t>Total </a:t>
            </a:r>
            <a:r>
              <a:rPr lang="en-US" sz="1400" i="1" dirty="0" smtClean="0"/>
              <a:t>number of offers  </a:t>
            </a:r>
            <a:r>
              <a:rPr lang="en-US" sz="1400" i="1" dirty="0" smtClean="0"/>
              <a:t>- 32</a:t>
            </a:r>
          </a:p>
          <a:p>
            <a:pPr marL="742950" lvl="1">
              <a:buNone/>
            </a:pPr>
            <a:r>
              <a:rPr lang="en-US" sz="1400" i="1" dirty="0" smtClean="0"/>
              <a:t>Total </a:t>
            </a:r>
            <a:r>
              <a:rPr lang="en-US" sz="1400" i="1" dirty="0" smtClean="0"/>
              <a:t>number </a:t>
            </a:r>
            <a:r>
              <a:rPr lang="en-US" sz="1400" i="1" dirty="0" smtClean="0"/>
              <a:t>of </a:t>
            </a:r>
            <a:r>
              <a:rPr lang="en-US" sz="1400" i="1" dirty="0" smtClean="0"/>
              <a:t>customers </a:t>
            </a:r>
            <a:r>
              <a:rPr lang="en-US" sz="1400" i="1" dirty="0" smtClean="0"/>
              <a:t>- 100 </a:t>
            </a:r>
            <a:endParaRPr lang="en-US" sz="1400" i="1" dirty="0" smtClean="0"/>
          </a:p>
          <a:p>
            <a:pPr marL="342900" indent="-285750">
              <a:buNone/>
            </a:pPr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endParaRPr lang="en-US" sz="1400" i="1" dirty="0" smtClean="0"/>
          </a:p>
          <a:p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Part-1 – Transpose of matrix in SAS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</p:nvPr>
        </p:nvSpPr>
        <p:spPr>
          <a:xfrm>
            <a:off x="990600" y="2743200"/>
            <a:ext cx="78486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i="1" dirty="0" smtClean="0"/>
              <a:t>/*Removal of unwanted columns */</a:t>
            </a:r>
          </a:p>
          <a:p>
            <a:pPr>
              <a:buNone/>
            </a:pPr>
            <a:r>
              <a:rPr lang="en-US" sz="1400" b="1" i="1" dirty="0" smtClean="0"/>
              <a:t>data </a:t>
            </a:r>
            <a:r>
              <a:rPr lang="en-US" sz="1400" b="1" i="1" dirty="0" smtClean="0"/>
              <a:t>winekmc.wine_matrix;</a:t>
            </a:r>
          </a:p>
          <a:p>
            <a:pPr>
              <a:buNone/>
            </a:pPr>
            <a:r>
              <a:rPr lang="en-US" sz="1400" b="1" i="1" dirty="0" smtClean="0"/>
              <a:t>set winekmc.matrix (drop = Campaign Varietal Minimum_Qty__kg_ VAR5 Origin Past_Peak);</a:t>
            </a:r>
          </a:p>
          <a:p>
            <a:pPr>
              <a:buNone/>
            </a:pPr>
            <a:r>
              <a:rPr lang="en-US" sz="1400" b="1" i="1" dirty="0" smtClean="0"/>
              <a:t>run;</a:t>
            </a:r>
          </a:p>
          <a:p>
            <a:pPr>
              <a:buNone/>
            </a:pPr>
            <a:endParaRPr lang="en-US" sz="1400" b="1" i="1" dirty="0" smtClean="0"/>
          </a:p>
          <a:p>
            <a:pPr>
              <a:buNone/>
            </a:pPr>
            <a:r>
              <a:rPr lang="en-US" sz="1400" b="1" i="1" dirty="0" smtClean="0"/>
              <a:t>/*Transpose of matrix data*/</a:t>
            </a:r>
            <a:endParaRPr lang="en-US" sz="1400" b="1" i="1" dirty="0" smtClean="0"/>
          </a:p>
          <a:p>
            <a:pPr>
              <a:buNone/>
            </a:pPr>
            <a:r>
              <a:rPr lang="en-US" sz="1400" b="1" i="1" dirty="0" smtClean="0"/>
              <a:t>PROC TRANSPOSE </a:t>
            </a:r>
            <a:r>
              <a:rPr lang="en-US" sz="1400" b="1" i="1" dirty="0" smtClean="0"/>
              <a:t>DATA=winekmc.wine_matrix</a:t>
            </a:r>
          </a:p>
          <a:p>
            <a:pPr>
              <a:buNone/>
            </a:pPr>
            <a:r>
              <a:rPr lang="en-US" sz="1400" b="1" i="1" dirty="0" smtClean="0"/>
              <a:t>OUT=winekmc.matrix_transposed </a:t>
            </a:r>
            <a:r>
              <a:rPr lang="en-US" sz="1400" b="1" i="1" dirty="0" smtClean="0"/>
              <a:t>(drop=_label_) name = cust_name;</a:t>
            </a:r>
          </a:p>
          <a:p>
            <a:pPr>
              <a:buNone/>
            </a:pPr>
            <a:r>
              <a:rPr lang="en-US" sz="1400" b="1" i="1" dirty="0" smtClean="0"/>
              <a:t>ID offer__;</a:t>
            </a:r>
          </a:p>
          <a:p>
            <a:pPr>
              <a:buNone/>
            </a:pPr>
            <a:r>
              <a:rPr lang="en-US" sz="1400" b="1" i="1" dirty="0" smtClean="0"/>
              <a:t>run;</a:t>
            </a:r>
          </a:p>
          <a:p>
            <a:pPr algn="l">
              <a:buNone/>
            </a:pPr>
            <a:endParaRPr lang="en-US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Wine matrix data imported in SAS using import utility and then transposed </a:t>
            </a:r>
            <a:r>
              <a:rPr lang="en-US" sz="1400" i="1" dirty="0" smtClean="0">
                <a:latin typeface="+mn-lt"/>
              </a:rPr>
              <a:t>using TRANSPOSE procedure of </a:t>
            </a:r>
            <a:r>
              <a:rPr lang="en-US" sz="1400" i="1" dirty="0" smtClean="0">
                <a:latin typeface="+mn-lt"/>
              </a:rPr>
              <a:t>SAS. Unwanted columns are  removed using DROP function and new table </a:t>
            </a:r>
            <a:r>
              <a:rPr lang="en-US" sz="1400" b="1" i="1" dirty="0" smtClean="0"/>
              <a:t>winekmc.matrix_transposed </a:t>
            </a:r>
            <a:r>
              <a:rPr lang="en-US" sz="1400" i="1" dirty="0" smtClean="0">
                <a:latin typeface="+mn-lt"/>
              </a:rPr>
              <a:t> is created which contains transposed data.</a:t>
            </a:r>
            <a:endParaRPr lang="en-US" sz="1400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Part-1 – Transpose of matrix in SAS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Output - </a:t>
            </a:r>
            <a:endParaRPr lang="en-US" sz="1400" i="1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7772400" cy="423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Part-2 – Count deals by clusters in SAS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</p:nvPr>
        </p:nvSpPr>
        <p:spPr>
          <a:xfrm>
            <a:off x="990600" y="2743200"/>
            <a:ext cx="7848600" cy="2634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i="1" dirty="0" smtClean="0"/>
              <a:t>/*Replaced missing values with 0*/</a:t>
            </a:r>
          </a:p>
          <a:p>
            <a:pPr>
              <a:buNone/>
            </a:pPr>
            <a:r>
              <a:rPr lang="en-US" sz="1400" b="1" i="1" dirty="0" smtClean="0"/>
              <a:t>data winekmc.matrix_transposed_nomissing;</a:t>
            </a:r>
          </a:p>
          <a:p>
            <a:pPr>
              <a:buNone/>
            </a:pPr>
            <a:r>
              <a:rPr lang="en-US" sz="1400" b="1" i="1" dirty="0" smtClean="0"/>
              <a:t>set winekmc.matrix_transposed;</a:t>
            </a:r>
          </a:p>
          <a:p>
            <a:pPr>
              <a:buNone/>
            </a:pPr>
            <a:r>
              <a:rPr lang="en-US" sz="1400" b="1" i="1" dirty="0" smtClean="0"/>
              <a:t>array change _numeric_;</a:t>
            </a:r>
          </a:p>
          <a:p>
            <a:pPr>
              <a:buNone/>
            </a:pPr>
            <a:r>
              <a:rPr lang="en-US" sz="1400" b="1" i="1" dirty="0" smtClean="0"/>
              <a:t>do over change;</a:t>
            </a:r>
          </a:p>
          <a:p>
            <a:pPr>
              <a:buNone/>
            </a:pPr>
            <a:r>
              <a:rPr lang="en-US" sz="1400" b="1" i="1" dirty="0" smtClean="0"/>
              <a:t>if change=. then change=0;</a:t>
            </a:r>
          </a:p>
          <a:p>
            <a:pPr>
              <a:buNone/>
            </a:pPr>
            <a:r>
              <a:rPr lang="en-US" sz="1400" b="1" i="1" dirty="0" smtClean="0"/>
              <a:t>end;</a:t>
            </a:r>
          </a:p>
          <a:p>
            <a:pPr>
              <a:buNone/>
            </a:pPr>
            <a:r>
              <a:rPr lang="en-US" sz="1400" b="1" i="1" dirty="0" smtClean="0"/>
              <a:t>run</a:t>
            </a:r>
            <a:r>
              <a:rPr lang="en-US" sz="1400" b="1" i="1" dirty="0" smtClean="0"/>
              <a:t>;</a:t>
            </a:r>
          </a:p>
          <a:p>
            <a:pPr>
              <a:buNone/>
            </a:pPr>
            <a:endParaRPr lang="en-US" sz="1400" b="1" i="1" dirty="0" smtClean="0"/>
          </a:p>
          <a:p>
            <a:pPr>
              <a:buNone/>
            </a:pPr>
            <a:endParaRPr lang="en-US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Step 1 - Replaced missing values to 0 in transposed matrix data set.</a:t>
            </a:r>
            <a:endParaRPr lang="en-US" sz="1400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Part-2 – Count deals by clusters in SAS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</p:nvPr>
        </p:nvSpPr>
        <p:spPr>
          <a:xfrm>
            <a:off x="990600" y="2743200"/>
            <a:ext cx="7848600" cy="2591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i="1" dirty="0" smtClean="0"/>
              <a:t>/* Created clusters using CLUSTER proc */</a:t>
            </a:r>
          </a:p>
          <a:p>
            <a:pPr>
              <a:buNone/>
            </a:pPr>
            <a:r>
              <a:rPr lang="en-US" sz="1400" b="1" i="1" dirty="0" smtClean="0"/>
              <a:t>proc </a:t>
            </a:r>
            <a:r>
              <a:rPr lang="en-US" sz="1400" b="1" i="1" dirty="0" smtClean="0"/>
              <a:t>cluster data=winekmc.matrix_transposed_nomissing method=ward</a:t>
            </a:r>
          </a:p>
          <a:p>
            <a:pPr>
              <a:buNone/>
            </a:pPr>
            <a:r>
              <a:rPr lang="en-US" sz="1400" b="1" i="1" dirty="0" err="1" smtClean="0"/>
              <a:t>outtree</a:t>
            </a:r>
            <a:r>
              <a:rPr lang="en-US" sz="1400" b="1" i="1" dirty="0" smtClean="0"/>
              <a:t>=winekmc.wine_3_cluster </a:t>
            </a:r>
            <a:r>
              <a:rPr lang="en-US" sz="1400" b="1" i="1" dirty="0" err="1" smtClean="0"/>
              <a:t>noeigen</a:t>
            </a:r>
            <a:r>
              <a:rPr lang="en-US" sz="1400" b="1" i="1" dirty="0" smtClean="0"/>
              <a:t> simple;</a:t>
            </a:r>
          </a:p>
          <a:p>
            <a:pPr>
              <a:buNone/>
            </a:pPr>
            <a:r>
              <a:rPr lang="en-US" sz="1400" b="1" i="1" dirty="0" err="1" smtClean="0"/>
              <a:t>var</a:t>
            </a:r>
            <a:r>
              <a:rPr lang="en-US" sz="1400" b="1" i="1" dirty="0" smtClean="0"/>
              <a:t> _1 -- _32;</a:t>
            </a:r>
          </a:p>
          <a:p>
            <a:pPr>
              <a:buNone/>
            </a:pPr>
            <a:r>
              <a:rPr lang="en-US" sz="1400" b="1" i="1" dirty="0" smtClean="0"/>
              <a:t>id cust_name;</a:t>
            </a:r>
          </a:p>
          <a:p>
            <a:pPr>
              <a:buNone/>
            </a:pPr>
            <a:r>
              <a:rPr lang="en-US" sz="1400" b="1" i="1" dirty="0" smtClean="0"/>
              <a:t>run;</a:t>
            </a:r>
          </a:p>
          <a:p>
            <a:pPr>
              <a:buNone/>
            </a:pPr>
            <a:r>
              <a:rPr lang="en-US" sz="1400" b="1" i="1" dirty="0" smtClean="0"/>
              <a:t>proc tree data=winekmc.wine_3_cluster out=winekmc.wine_tree_3_cluster </a:t>
            </a:r>
            <a:r>
              <a:rPr lang="en-US" sz="1400" b="1" i="1" dirty="0" err="1" smtClean="0"/>
              <a:t>nclusters</a:t>
            </a:r>
            <a:r>
              <a:rPr lang="en-US" sz="1400" b="1" i="1" dirty="0" smtClean="0"/>
              <a:t>=3 </a:t>
            </a:r>
            <a:r>
              <a:rPr lang="en-US" sz="1400" b="1" i="1" dirty="0" err="1" smtClean="0"/>
              <a:t>noprint</a:t>
            </a:r>
            <a:r>
              <a:rPr lang="en-US" sz="1400" b="1" i="1" dirty="0" smtClean="0"/>
              <a:t>;</a:t>
            </a:r>
          </a:p>
          <a:p>
            <a:pPr>
              <a:buNone/>
            </a:pPr>
            <a:r>
              <a:rPr lang="en-US" sz="1400" b="1" i="1" dirty="0" smtClean="0"/>
              <a:t>copy cust_name;</a:t>
            </a:r>
          </a:p>
          <a:p>
            <a:pPr>
              <a:buNone/>
            </a:pPr>
            <a:r>
              <a:rPr lang="en-US" sz="1400" b="1" i="1" dirty="0" smtClean="0"/>
              <a:t>run;</a:t>
            </a:r>
            <a:endParaRPr lang="en-US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Step 2 - 3 clusters are generated using CLUSTER proc and tree data is stored in </a:t>
            </a:r>
            <a:r>
              <a:rPr lang="en-US" sz="1400" b="1" i="1" dirty="0" smtClean="0"/>
              <a:t>winekmc.wine_tree_3_cluster </a:t>
            </a:r>
            <a:r>
              <a:rPr lang="en-US" sz="1400" b="1" i="1" dirty="0" smtClean="0"/>
              <a:t> </a:t>
            </a:r>
            <a:r>
              <a:rPr lang="en-US" sz="1400" i="1" dirty="0" smtClean="0"/>
              <a:t>data set.</a:t>
            </a:r>
            <a:endParaRPr lang="en-US" sz="1400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Part-2 – Count deals by clusters in SAS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Output - </a:t>
            </a:r>
            <a:endParaRPr lang="en-US" sz="1400" i="1" dirty="0" smtClean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09800"/>
            <a:ext cx="6096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Part-2 – Count deals by clusters in SAS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</p:nvPr>
        </p:nvSpPr>
        <p:spPr>
          <a:xfrm>
            <a:off x="990600" y="2743201"/>
            <a:ext cx="7848600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i="1" dirty="0" smtClean="0"/>
              <a:t>proc </a:t>
            </a:r>
            <a:r>
              <a:rPr lang="en-US" sz="1400" b="1" i="1" dirty="0" err="1" smtClean="0"/>
              <a:t>sql</a:t>
            </a:r>
            <a:r>
              <a:rPr lang="en-US" sz="1400" b="1" i="1" dirty="0" smtClean="0"/>
              <a:t>;</a:t>
            </a:r>
          </a:p>
          <a:p>
            <a:pPr>
              <a:buNone/>
            </a:pPr>
            <a:r>
              <a:rPr lang="en-US" sz="1400" b="1" i="1" dirty="0" smtClean="0"/>
              <a:t>create table winekmc.wine_3_cluster_agg as</a:t>
            </a:r>
          </a:p>
          <a:p>
            <a:pPr>
              <a:buNone/>
            </a:pPr>
            <a:r>
              <a:rPr lang="en-US" sz="1400" b="1" i="1" dirty="0" smtClean="0"/>
              <a:t>select a.*, </a:t>
            </a:r>
            <a:r>
              <a:rPr lang="en-US" sz="1400" b="1" i="1" dirty="0" err="1" smtClean="0"/>
              <a:t>b.CLUSTER</a:t>
            </a:r>
            <a:endParaRPr lang="en-US" sz="1400" b="1" i="1" dirty="0" smtClean="0"/>
          </a:p>
          <a:p>
            <a:pPr>
              <a:buNone/>
            </a:pPr>
            <a:r>
              <a:rPr lang="en-US" sz="1400" b="1" i="1" dirty="0" smtClean="0"/>
              <a:t>from winekmc.matrix_transposed_nomissing as a inner join winekmc.wine_tree_3_cluster as b</a:t>
            </a:r>
          </a:p>
          <a:p>
            <a:pPr>
              <a:buNone/>
            </a:pPr>
            <a:r>
              <a:rPr lang="en-US" sz="1400" b="1" i="1" dirty="0" smtClean="0"/>
              <a:t>on </a:t>
            </a:r>
            <a:r>
              <a:rPr lang="en-US" sz="1400" b="1" i="1" dirty="0" err="1" smtClean="0"/>
              <a:t>a.cust_name</a:t>
            </a:r>
            <a:r>
              <a:rPr lang="en-US" sz="1400" b="1" i="1" dirty="0" smtClean="0"/>
              <a:t>=</a:t>
            </a:r>
            <a:r>
              <a:rPr lang="en-US" sz="1400" b="1" i="1" dirty="0" err="1" smtClean="0"/>
              <a:t>b.cust_name</a:t>
            </a:r>
            <a:r>
              <a:rPr lang="en-US" sz="1400" b="1" i="1" dirty="0" smtClean="0"/>
              <a:t>;</a:t>
            </a:r>
          </a:p>
          <a:p>
            <a:pPr>
              <a:buNone/>
            </a:pPr>
            <a:r>
              <a:rPr lang="en-US" sz="1400" b="1" i="1" dirty="0" smtClean="0"/>
              <a:t>run</a:t>
            </a:r>
            <a:r>
              <a:rPr lang="en-US" sz="1400" b="1" i="1" dirty="0" smtClean="0"/>
              <a:t>;</a:t>
            </a:r>
          </a:p>
          <a:p>
            <a:pPr>
              <a:buNone/>
            </a:pPr>
            <a:endParaRPr lang="en-US" sz="1400" b="1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Step 3 – cluster result is combined with </a:t>
            </a:r>
            <a:r>
              <a:rPr lang="en-US" sz="1400" b="1" i="1" dirty="0" err="1" smtClean="0"/>
              <a:t>matrix_transposed_nomissing</a:t>
            </a:r>
            <a:r>
              <a:rPr lang="en-US" sz="1400" b="1" i="1" dirty="0" smtClean="0"/>
              <a:t>  </a:t>
            </a:r>
            <a:r>
              <a:rPr lang="en-US" sz="1400" i="1" dirty="0" smtClean="0"/>
              <a:t>to assign clusters in matrix and result is stored in </a:t>
            </a:r>
            <a:r>
              <a:rPr lang="en-US" sz="1400" b="1" i="1" dirty="0" smtClean="0"/>
              <a:t>wine_3_cluster_agg </a:t>
            </a:r>
            <a:endParaRPr lang="en-US" sz="1400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Part-2 – Count deals by clusters in SAS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</p:nvPr>
        </p:nvSpPr>
        <p:spPr>
          <a:xfrm>
            <a:off x="990600" y="2743201"/>
            <a:ext cx="7848600" cy="409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/>
              <a:t>proc </a:t>
            </a:r>
            <a:r>
              <a:rPr lang="en-US" sz="1400" b="1" dirty="0" err="1" smtClean="0"/>
              <a:t>sql</a:t>
            </a:r>
            <a:r>
              <a:rPr lang="en-US" sz="1400" b="1" dirty="0" smtClean="0"/>
              <a:t>;</a:t>
            </a:r>
          </a:p>
          <a:p>
            <a:pPr>
              <a:buNone/>
            </a:pPr>
            <a:r>
              <a:rPr lang="en-US" sz="1400" b="1" dirty="0" smtClean="0"/>
              <a:t>create table winekmc.wine_3_cluster_sum as</a:t>
            </a:r>
          </a:p>
          <a:p>
            <a:pPr>
              <a:buNone/>
            </a:pPr>
            <a:r>
              <a:rPr lang="en-US" sz="1400" b="1" dirty="0" smtClean="0"/>
              <a:t>select </a:t>
            </a:r>
            <a:r>
              <a:rPr lang="en-US" sz="1400" b="1" dirty="0" err="1" smtClean="0"/>
              <a:t>CLUSTER,sum</a:t>
            </a:r>
            <a:r>
              <a:rPr lang="en-US" sz="1400" b="1" dirty="0" smtClean="0"/>
              <a:t>(_1) as offer_1,sum(_2) as offer_2,sum(_3) as offer_3,sum(_4) as offer_4,</a:t>
            </a:r>
          </a:p>
          <a:p>
            <a:pPr>
              <a:buNone/>
            </a:pPr>
            <a:r>
              <a:rPr lang="en-US" sz="1400" b="1" dirty="0" smtClean="0"/>
              <a:t>sum(_5) as offer_5,sum(_6) as offer_6,sum(_7) as offer_7,sum(_8) as offer_8,sum(_9) as offer_9,</a:t>
            </a:r>
          </a:p>
          <a:p>
            <a:pPr>
              <a:buNone/>
            </a:pPr>
            <a:r>
              <a:rPr lang="en-US" sz="1400" b="1" dirty="0" smtClean="0"/>
              <a:t>sum(_10) as offer_10,sum(_11) as offer_11,sum(_12) as offer_12,sum(_13) as offer_13,</a:t>
            </a:r>
          </a:p>
          <a:p>
            <a:pPr>
              <a:buNone/>
            </a:pPr>
            <a:r>
              <a:rPr lang="en-US" sz="1400" b="1" dirty="0" smtClean="0"/>
              <a:t>sum(_14) as offer_14,sum(_15) as offer_15,sum(_16) as offer_16,sum(_17) as offer_17,</a:t>
            </a:r>
          </a:p>
          <a:p>
            <a:pPr>
              <a:buNone/>
            </a:pPr>
            <a:r>
              <a:rPr lang="en-US" sz="1400" b="1" dirty="0" smtClean="0"/>
              <a:t>sum(_18) as offer_18,sum(_19) as offer_19,sum(_20) as offer_20,sum(_21) as offer_21,</a:t>
            </a:r>
          </a:p>
          <a:p>
            <a:pPr>
              <a:buNone/>
            </a:pPr>
            <a:r>
              <a:rPr lang="en-US" sz="1400" b="1" dirty="0" smtClean="0"/>
              <a:t>sum(_22) as offer_22,sum(_23) as offer_23,sum(_24) as offer_24,sum(_25) as offer_25,</a:t>
            </a:r>
          </a:p>
          <a:p>
            <a:pPr>
              <a:buNone/>
            </a:pPr>
            <a:r>
              <a:rPr lang="en-US" sz="1400" b="1" dirty="0" smtClean="0"/>
              <a:t>sum(_26) as offer_26,sum(_27) as offer_27,sum(_28) as offer_28,sum(_29) as offer_29,</a:t>
            </a:r>
          </a:p>
          <a:p>
            <a:pPr>
              <a:buNone/>
            </a:pPr>
            <a:r>
              <a:rPr lang="en-US" sz="1400" b="1" dirty="0" smtClean="0"/>
              <a:t>sum(_30) as offer_30,sum(_31) as offer_31,sum(_32) as offer_32</a:t>
            </a:r>
          </a:p>
          <a:p>
            <a:pPr>
              <a:buNone/>
            </a:pPr>
            <a:r>
              <a:rPr lang="en-US" sz="1400" b="1" dirty="0" smtClean="0"/>
              <a:t>from winekmc.wine_3_cluster_agg</a:t>
            </a:r>
          </a:p>
          <a:p>
            <a:pPr>
              <a:buNone/>
            </a:pPr>
            <a:r>
              <a:rPr lang="en-US" sz="1400" b="1" dirty="0" smtClean="0"/>
              <a:t>group by CLUSTER;</a:t>
            </a:r>
          </a:p>
          <a:p>
            <a:pPr>
              <a:buNone/>
            </a:pPr>
            <a:r>
              <a:rPr lang="en-US" sz="1400" b="1" dirty="0" smtClean="0"/>
              <a:t>run;</a:t>
            </a:r>
          </a:p>
          <a:p>
            <a:pPr>
              <a:buNone/>
            </a:pPr>
            <a:endParaRPr lang="en-US" sz="1400" b="1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90600" y="1752600"/>
            <a:ext cx="723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Step 4 – Summed up matrix binary values for each offer by clusters ; it came up with count of deals per cluster per offer. Result is stored in </a:t>
            </a:r>
            <a:r>
              <a:rPr lang="en-US" sz="1400" b="1" dirty="0" smtClean="0"/>
              <a:t>winekmc.wine_3_cluster_sum </a:t>
            </a:r>
            <a:r>
              <a:rPr lang="en-US" sz="1400" dirty="0" smtClean="0"/>
              <a:t>table.</a:t>
            </a:r>
            <a:endParaRPr lang="en-US" sz="1400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28764</TotalTime>
  <Words>673</Words>
  <Application>Microsoft Office PowerPoint</Application>
  <PresentationFormat>On-screen Show (4:3)</PresentationFormat>
  <Paragraphs>110</Paragraphs>
  <Slides>11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ITMtemplate</vt:lpstr>
      <vt:lpstr>1_ITM478_08_1</vt:lpstr>
      <vt:lpstr>Microsoft Office Excel Worksheet</vt:lpstr>
      <vt:lpstr>527 Data Analytics – Clustering in SAS</vt:lpstr>
      <vt:lpstr>Introduction</vt:lpstr>
      <vt:lpstr>Part-1 – Transpose of matrix in SAS</vt:lpstr>
      <vt:lpstr>Part-1 – Transpose of matrix in SAS</vt:lpstr>
      <vt:lpstr>Part-2 – Count deals by clusters in SAS</vt:lpstr>
      <vt:lpstr>Part-2 – Count deals by clusters in SAS</vt:lpstr>
      <vt:lpstr>Part-2 – Count deals by clusters in SAS</vt:lpstr>
      <vt:lpstr>Part-2 – Count deals by clusters in SAS</vt:lpstr>
      <vt:lpstr>Part-2 – Count deals by clusters in SAS</vt:lpstr>
      <vt:lpstr>Part-2 – Count deals by clusters in SAS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Piyush</cp:lastModifiedBy>
  <cp:revision>453</cp:revision>
  <dcterms:created xsi:type="dcterms:W3CDTF">2015-08-06T17:32:52Z</dcterms:created>
  <dcterms:modified xsi:type="dcterms:W3CDTF">2015-11-15T10:18:31Z</dcterms:modified>
</cp:coreProperties>
</file>