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10"/>
  </p:notesMasterIdLst>
  <p:handoutMasterIdLst>
    <p:handoutMasterId r:id="rId11"/>
  </p:handoutMasterIdLst>
  <p:sldIdLst>
    <p:sldId id="390" r:id="rId3"/>
    <p:sldId id="458" r:id="rId4"/>
    <p:sldId id="466" r:id="rId5"/>
    <p:sldId id="480" r:id="rId6"/>
    <p:sldId id="476" r:id="rId7"/>
    <p:sldId id="481" r:id="rId8"/>
    <p:sldId id="468" r:id="rId9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69696"/>
    <a:srgbClr val="222222"/>
    <a:srgbClr val="18B2B6"/>
    <a:srgbClr val="0033CC"/>
    <a:srgbClr val="F8F8F8"/>
    <a:srgbClr val="EAEAEA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449" autoAdjust="0"/>
    <p:restoredTop sz="86392" autoAdjust="0"/>
  </p:normalViewPr>
  <p:slideViewPr>
    <p:cSldViewPr>
      <p:cViewPr>
        <p:scale>
          <a:sx n="90" d="100"/>
          <a:sy n="90" d="100"/>
        </p:scale>
        <p:origin x="-1075" y="-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46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292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9717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5536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&amp; management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6962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0" y="762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 smtClean="0">
                <a:solidFill>
                  <a:schemeClr val="bg1"/>
                </a:solidFill>
                <a:latin typeface="Futura Md BT" pitchFamily="34" charset="0"/>
              </a:rPr>
              <a:t>School of Applied Technology</a:t>
            </a:r>
            <a:endParaRPr lang="en-US" sz="1800" i="1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19400" y="3276600"/>
            <a:ext cx="6400800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 smtClean="0">
                <a:solidFill>
                  <a:schemeClr val="hlink"/>
                </a:solidFill>
                <a:latin typeface="Futura Md BT" pitchFamily="34" charset="0"/>
              </a:rPr>
              <a:t>ITM - 527</a:t>
            </a:r>
            <a:endParaRPr lang="en-US" sz="6000" b="1" dirty="0">
              <a:solidFill>
                <a:schemeClr val="hlink"/>
              </a:solidFill>
              <a:latin typeface="Futura Md B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527 Data Analytics – Cluster Comparison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November 14, 2015</a:t>
            </a:r>
          </a:p>
          <a:p>
            <a:r>
              <a:rPr lang="en-US" dirty="0" err="1" smtClean="0"/>
              <a:t>Sonali</a:t>
            </a:r>
            <a:r>
              <a:rPr lang="en-US" dirty="0" smtClean="0"/>
              <a:t> </a:t>
            </a:r>
            <a:r>
              <a:rPr lang="en-US" dirty="0" err="1" smtClean="0"/>
              <a:t>Nimbalkar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2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Objective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endParaRPr lang="en-US" sz="1400" i="1" dirty="0" smtClean="0"/>
          </a:p>
          <a:p>
            <a:pPr marL="342900" indent="-285750"/>
            <a:r>
              <a:rPr lang="en-US" sz="1400" i="1" dirty="0" smtClean="0"/>
              <a:t>Objective of this assignment is to compare clusters with and without standardization.</a:t>
            </a:r>
          </a:p>
          <a:p>
            <a:pPr marL="342900" indent="-285750"/>
            <a:endParaRPr lang="en-US" sz="1400" i="1" dirty="0" smtClean="0"/>
          </a:p>
          <a:p>
            <a:r>
              <a:rPr lang="en-US" sz="1400" b="1" i="1" dirty="0" smtClean="0"/>
              <a:t>Data Dictionary</a:t>
            </a:r>
          </a:p>
          <a:p>
            <a:endParaRPr lang="en-US" sz="1400" dirty="0" smtClean="0"/>
          </a:p>
          <a:p>
            <a:pPr lvl="1">
              <a:buNone/>
            </a:pPr>
            <a:r>
              <a:rPr lang="en-US" sz="1400" b="1" i="1" dirty="0" smtClean="0"/>
              <a:t>HINCP: </a:t>
            </a:r>
            <a:r>
              <a:rPr lang="en-US" sz="1400" i="1" dirty="0" smtClean="0"/>
              <a:t>Household income (past 12 months) </a:t>
            </a:r>
          </a:p>
          <a:p>
            <a:pPr lvl="1">
              <a:buNone/>
            </a:pPr>
            <a:r>
              <a:rPr lang="en-US" sz="1400" b="1" i="1" dirty="0" smtClean="0"/>
              <a:t>TAXP: </a:t>
            </a:r>
            <a:r>
              <a:rPr lang="en-US" sz="1400" i="1" dirty="0" smtClean="0"/>
              <a:t>Property taxes (yearly amount) </a:t>
            </a:r>
          </a:p>
          <a:p>
            <a:pPr lvl="1">
              <a:buNone/>
            </a:pPr>
            <a:r>
              <a:rPr lang="en-US" sz="1400" b="1" i="1" dirty="0" smtClean="0"/>
              <a:t>VALP: </a:t>
            </a:r>
            <a:r>
              <a:rPr lang="en-US" sz="1400" i="1" dirty="0" smtClean="0"/>
              <a:t>Property value </a:t>
            </a:r>
          </a:p>
          <a:p>
            <a:pPr>
              <a:buNone/>
            </a:pPr>
            <a:r>
              <a:rPr lang="en-US" sz="1400" b="1" i="1" dirty="0" smtClean="0"/>
              <a:t>	   WIF: </a:t>
            </a:r>
            <a:r>
              <a:rPr lang="en-US" sz="1400" i="1" dirty="0" smtClean="0"/>
              <a:t>Workers in family during the past 12 months </a:t>
            </a:r>
          </a:p>
          <a:p>
            <a:pPr>
              <a:buNone/>
            </a:pPr>
            <a:r>
              <a:rPr lang="en-US" sz="1400" b="1" i="1" dirty="0" smtClean="0"/>
              <a:t>	   SMX: </a:t>
            </a:r>
            <a:r>
              <a:rPr lang="en-US" sz="1400" i="1" dirty="0" smtClean="0"/>
              <a:t>Second or junior mortgage or home equity loan status </a:t>
            </a:r>
          </a:p>
          <a:p>
            <a:pPr>
              <a:buNone/>
            </a:pPr>
            <a:r>
              <a:rPr lang="en-US" sz="1400" b="1" i="1" dirty="0" smtClean="0"/>
              <a:t>	   MV: </a:t>
            </a:r>
            <a:r>
              <a:rPr lang="en-US" sz="1400" i="1" dirty="0" smtClean="0"/>
              <a:t>When moved into this house or apartment </a:t>
            </a:r>
          </a:p>
          <a:p>
            <a:pPr>
              <a:buNone/>
            </a:pPr>
            <a:r>
              <a:rPr lang="en-US" sz="1400" b="1" i="1" dirty="0" smtClean="0"/>
              <a:t>	   WORKSTAT: </a:t>
            </a:r>
            <a:r>
              <a:rPr lang="en-US" sz="1400" i="1" dirty="0" smtClean="0"/>
              <a:t>Work status of householder or spouse in family households </a:t>
            </a:r>
          </a:p>
          <a:p>
            <a:pPr marL="342900" indent="-285750"/>
            <a:endParaRPr lang="en-US" sz="1400" i="1" dirty="0" smtClean="0"/>
          </a:p>
          <a:p>
            <a:pPr marL="342900" indent="-285750"/>
            <a:endParaRPr lang="en-US" sz="1400" i="1" dirty="0" smtClean="0"/>
          </a:p>
          <a:p>
            <a:endParaRPr lang="en-US" sz="1400" i="1" dirty="0" smtClean="0"/>
          </a:p>
          <a:p>
            <a:endParaRPr lang="en-US" sz="14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Background</a:t>
            </a:r>
            <a:br>
              <a:rPr lang="en-US" sz="3200" dirty="0" smtClean="0"/>
            </a:br>
            <a:r>
              <a:rPr lang="en-US" sz="3200" dirty="0" smtClean="0"/>
              <a:t>Scatter Plot of 20 clusters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438400"/>
            <a:ext cx="6096000" cy="409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143000" y="1752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85750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i="1" dirty="0" smtClean="0">
                <a:latin typeface="+mn-lt"/>
              </a:rPr>
              <a:t>This graph represents 20 clusters which are formed on the basis of property value and household income variables.</a:t>
            </a:r>
          </a:p>
        </p:txBody>
      </p:sp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Scatter Plot of 20 clusters with standardization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1752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85750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i="1" dirty="0" smtClean="0">
                <a:latin typeface="+mn-lt"/>
              </a:rPr>
              <a:t>This graph represents 20 clusters which are formed on the basis of property value and household income </a:t>
            </a:r>
            <a:r>
              <a:rPr lang="en-US" sz="1400" i="1" dirty="0" smtClean="0">
                <a:latin typeface="+mn-lt"/>
              </a:rPr>
              <a:t>standardized variables</a:t>
            </a:r>
            <a:r>
              <a:rPr lang="en-US" sz="1400" i="1" dirty="0" smtClean="0">
                <a:latin typeface="+mn-lt"/>
              </a:rPr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276475"/>
            <a:ext cx="64770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Characterization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r>
              <a:rPr lang="en-US" sz="1400" i="1" dirty="0" smtClean="0"/>
              <a:t>As per above plots, cluster 1 is closest to (0,0) in without standardized variables where as cluster 9 is very much closer to (0,0) in standardized variable’s graph so I have compared cluster 1 versus cluster 9.</a:t>
            </a:r>
          </a:p>
          <a:p>
            <a:pPr marL="342900" indent="-285750"/>
            <a:endParaRPr lang="en-US" sz="1400" i="1" dirty="0" smtClean="0"/>
          </a:p>
          <a:p>
            <a:pPr marL="342900" indent="-285750"/>
            <a:endParaRPr lang="en-US" sz="1400" i="1" dirty="0" smtClean="0"/>
          </a:p>
          <a:p>
            <a:pPr marL="342900" indent="-285750"/>
            <a:endParaRPr lang="en-US" sz="1400" i="1" dirty="0" smtClean="0"/>
          </a:p>
          <a:p>
            <a:pPr marL="342900" indent="-285750">
              <a:buNone/>
            </a:pPr>
            <a:endParaRPr lang="en-US" sz="1400" i="1" dirty="0" smtClean="0"/>
          </a:p>
          <a:p>
            <a:pPr marL="342900" indent="-285750"/>
            <a:endParaRPr lang="en-US" sz="14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3048000"/>
            <a:ext cx="8382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Cluster Analysis &amp; Profiling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r>
              <a:rPr lang="en-US" sz="1400" i="1" dirty="0" smtClean="0"/>
              <a:t>Detailed description for each cluster from above characterization.</a:t>
            </a:r>
          </a:p>
          <a:p>
            <a:pPr marL="342900" indent="-285750"/>
            <a:endParaRPr lang="en-US" sz="1400" i="1" dirty="0" smtClean="0"/>
          </a:p>
          <a:p>
            <a:pPr marL="342900" indent="-285750"/>
            <a:r>
              <a:rPr lang="en-US" sz="1400" b="1" i="1" dirty="0" smtClean="0"/>
              <a:t>Cluster 1 :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High frequency band – 10460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lot of people fall in this criteria.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Average income and low property value.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Pays no tax or very low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around 1200$.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17% are non-workers.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Moved in house more than 10 years ago.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No second mortgages</a:t>
            </a:r>
          </a:p>
          <a:p>
            <a:pPr marL="342900" indent="-285750">
              <a:buNone/>
            </a:pPr>
            <a:endParaRPr lang="en-US" sz="1400" b="1" i="1" dirty="0" smtClean="0"/>
          </a:p>
          <a:p>
            <a:pPr marL="342900" indent="-285750"/>
            <a:r>
              <a:rPr lang="en-US" sz="1400" b="1" i="1" dirty="0" smtClean="0"/>
              <a:t>Cluster 9 :</a:t>
            </a: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High frequency band – 11894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lot of people fall in this criteria.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All income and property values are negative which represents low income and property value.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Pays no tax or very low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around 1200$.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21% are non-workers.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Moved in house more than 10 years ago.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No second mortgages</a:t>
            </a:r>
          </a:p>
          <a:p>
            <a:pPr marL="742950" lvl="1">
              <a:buFont typeface="Wingdings" pitchFamily="2" charset="2"/>
              <a:buChar char="Ø"/>
            </a:pP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endParaRPr lang="en-US" sz="1400" i="1" dirty="0" smtClean="0"/>
          </a:p>
          <a:p>
            <a:pPr marL="342900" indent="-285750"/>
            <a:endParaRPr lang="en-US" sz="1400" i="1" dirty="0" smtClean="0"/>
          </a:p>
          <a:p>
            <a:pPr marL="342900" indent="-285750"/>
            <a:endParaRPr lang="en-US" sz="1400" i="1" dirty="0" smtClean="0"/>
          </a:p>
          <a:p>
            <a:pPr marL="342900" indent="-285750">
              <a:buNone/>
            </a:pPr>
            <a:endParaRPr lang="en-US" sz="1400" i="1" dirty="0" smtClean="0"/>
          </a:p>
          <a:p>
            <a:pPr marL="342900" indent="-285750"/>
            <a:endParaRPr lang="en-US" sz="14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r>
              <a:rPr lang="en-US" sz="1400" i="1" dirty="0" smtClean="0"/>
              <a:t>It shows slightest difference in percentage of values for each variable but still priority remains the same. For </a:t>
            </a:r>
            <a:r>
              <a:rPr lang="en-US" sz="1400" i="1" dirty="0" err="1" smtClean="0"/>
              <a:t>e.g</a:t>
            </a:r>
            <a:r>
              <a:rPr lang="en-US" sz="1400" i="1" dirty="0" smtClean="0"/>
              <a:t> cluster 1 has 17% of non-workers where as cluster 9 has 21% of non-workers still both contains non-workers with almost similar numbers and so category remains same. Also, cluster 1 has 10% of people as non tax payers and cluster 9 has 7% but both clusters have majority for non tax payers.</a:t>
            </a:r>
          </a:p>
          <a:p>
            <a:pPr marL="342900" indent="-285750"/>
            <a:endParaRPr lang="en-US" sz="1400" i="1" dirty="0" smtClean="0"/>
          </a:p>
          <a:p>
            <a:pPr marL="342900" indent="-285750"/>
            <a:r>
              <a:rPr lang="en-US" sz="1400" i="1" dirty="0" smtClean="0"/>
              <a:t>Looking at above comparison, it’s clear that there is no much difference between standardized and non-standardized clusters as characteristics of both represents ‘D’ group </a:t>
            </a:r>
            <a:r>
              <a:rPr lang="en-US" sz="1400" i="1" dirty="0" err="1" smtClean="0"/>
              <a:t>i.e</a:t>
            </a:r>
            <a:r>
              <a:rPr lang="en-US" sz="1400" i="1" smtClean="0"/>
              <a:t> </a:t>
            </a:r>
            <a:r>
              <a:rPr lang="en-US" sz="1400" i="1" smtClean="0"/>
              <a:t>lower class</a:t>
            </a:r>
            <a:r>
              <a:rPr lang="en-US" sz="1400" i="1" dirty="0" smtClean="0"/>
              <a:t>.</a:t>
            </a:r>
          </a:p>
          <a:p>
            <a:pPr marL="342900" indent="-285750"/>
            <a:endParaRPr lang="en-US" sz="1400" i="1" dirty="0" smtClean="0"/>
          </a:p>
          <a:p>
            <a:pPr marL="342900" indent="-285750"/>
            <a:r>
              <a:rPr lang="en-US" sz="1400" i="1" dirty="0" smtClean="0"/>
              <a:t>I assume, Standardized and non-standardized variables changes cluster numbering  and formation because in above case cluster 1 is closest to 0 where as in standardized graph, cluster 9 is closest. Secondly, cluster 3 of standardized graph is almost equivalent to 2 clusters(9, 12 ) of non-standardized variables’ graph.</a:t>
            </a:r>
          </a:p>
          <a:p>
            <a:pPr marL="342900" indent="-285750"/>
            <a:endParaRPr lang="en-US" sz="14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28427</TotalTime>
  <Words>444</Words>
  <Application>Microsoft Office PowerPoint</Application>
  <PresentationFormat>On-screen Show (4:3)</PresentationFormat>
  <Paragraphs>67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ITMtemplate</vt:lpstr>
      <vt:lpstr>1_ITM478_08_1</vt:lpstr>
      <vt:lpstr>527 Data Analytics – Cluster Comparison</vt:lpstr>
      <vt:lpstr>Objective</vt:lpstr>
      <vt:lpstr>Background Scatter Plot of 20 clusters</vt:lpstr>
      <vt:lpstr>Scatter Plot of 20 clusters with standardization</vt:lpstr>
      <vt:lpstr>Characterization </vt:lpstr>
      <vt:lpstr>Cluster Analysis &amp; Profiling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528 Data Analytics</dc:title>
  <dc:subject>Chapter Twelve</dc:subject>
  <dc:creator>sshin</dc:creator>
  <cp:lastModifiedBy>Piyush</cp:lastModifiedBy>
  <cp:revision>418</cp:revision>
  <dcterms:created xsi:type="dcterms:W3CDTF">2015-08-06T17:32:52Z</dcterms:created>
  <dcterms:modified xsi:type="dcterms:W3CDTF">2015-11-15T10:22:08Z</dcterms:modified>
</cp:coreProperties>
</file>