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30"/>
  </p:notesMasterIdLst>
  <p:handoutMasterIdLst>
    <p:handoutMasterId r:id="rId31"/>
  </p:handoutMasterIdLst>
  <p:sldIdLst>
    <p:sldId id="390" r:id="rId3"/>
    <p:sldId id="446" r:id="rId4"/>
    <p:sldId id="458" r:id="rId5"/>
    <p:sldId id="464" r:id="rId6"/>
    <p:sldId id="483" r:id="rId7"/>
    <p:sldId id="465" r:id="rId8"/>
    <p:sldId id="470" r:id="rId9"/>
    <p:sldId id="467" r:id="rId10"/>
    <p:sldId id="489" r:id="rId11"/>
    <p:sldId id="471" r:id="rId12"/>
    <p:sldId id="488" r:id="rId13"/>
    <p:sldId id="484" r:id="rId14"/>
    <p:sldId id="472" r:id="rId15"/>
    <p:sldId id="473" r:id="rId16"/>
    <p:sldId id="474" r:id="rId17"/>
    <p:sldId id="475" r:id="rId18"/>
    <p:sldId id="476" r:id="rId19"/>
    <p:sldId id="477" r:id="rId20"/>
    <p:sldId id="461" r:id="rId21"/>
    <p:sldId id="468" r:id="rId22"/>
    <p:sldId id="479" r:id="rId23"/>
    <p:sldId id="486" r:id="rId24"/>
    <p:sldId id="478" r:id="rId25"/>
    <p:sldId id="481" r:id="rId26"/>
    <p:sldId id="480" r:id="rId27"/>
    <p:sldId id="485" r:id="rId28"/>
    <p:sldId id="463" r:id="rId29"/>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449" autoAdjust="0"/>
    <p:restoredTop sz="86392" autoAdjust="0"/>
  </p:normalViewPr>
  <p:slideViewPr>
    <p:cSldViewPr>
      <p:cViewPr>
        <p:scale>
          <a:sx n="90" d="100"/>
          <a:sy n="90" d="100"/>
        </p:scale>
        <p:origin x="-1075" y="-43"/>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xmlns=""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xmlns=""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13</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14</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17</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18</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19</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20</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21</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22</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23</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24</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25</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26</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27</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8</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9</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xmlns="" val="2035536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xmlns=""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census.gov/programs-surveys/acs/data/pums.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2.census.gov/programs-surveys/acs/tech_docs/pums/data_dict/PUMSDataDict13.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527 Data Analytics Final Project</a:t>
            </a:r>
            <a:endParaRPr lang="en-US" dirty="0"/>
          </a:p>
        </p:txBody>
      </p:sp>
      <p:sp>
        <p:nvSpPr>
          <p:cNvPr id="4" name="Text Placeholder 3"/>
          <p:cNvSpPr>
            <a:spLocks noGrp="1"/>
          </p:cNvSpPr>
          <p:nvPr>
            <p:ph type="body" sz="quarter" idx="13"/>
          </p:nvPr>
        </p:nvSpPr>
        <p:spPr/>
        <p:txBody>
          <a:bodyPr/>
          <a:lstStyle/>
          <a:p>
            <a:r>
              <a:rPr lang="en-US" dirty="0" smtClean="0"/>
              <a:t>December 06, 2015</a:t>
            </a:r>
          </a:p>
          <a:p>
            <a:r>
              <a:rPr lang="en-US" dirty="0" err="1" smtClean="0"/>
              <a:t>Sonali</a:t>
            </a:r>
            <a:r>
              <a:rPr lang="en-US" dirty="0" smtClean="0"/>
              <a:t> </a:t>
            </a:r>
            <a:r>
              <a:rPr lang="en-US" dirty="0" err="1" smtClean="0"/>
              <a:t>Nimbalkar</a:t>
            </a:r>
            <a:endParaRPr lang="en-US" dirty="0"/>
          </a:p>
        </p:txBody>
      </p:sp>
    </p:spTree>
    <p:extLst>
      <p:ext uri="{BB962C8B-B14F-4D97-AF65-F5344CB8AC3E}">
        <p14:creationId xmlns:p14="http://schemas.microsoft.com/office/powerpoint/2010/main" xmlns=""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Characterization of variables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i="1" dirty="0" smtClean="0"/>
              <a:t>Each cluster is characterized on TAXP, VALP, HNCP, MV, WIF, WORKSTAT and SMX variables of source data set to understand the behavior of cluster. </a:t>
            </a:r>
          </a:p>
          <a:p>
            <a:pPr marL="857250" lvl="1" indent="-400050">
              <a:buFont typeface="+mj-lt"/>
              <a:buAutoNum type="romanLcPeriod"/>
            </a:pPr>
            <a:r>
              <a:rPr lang="en-US" sz="1400" i="1" dirty="0" smtClean="0"/>
              <a:t>TAXP is useful to group households into high to low classes based on their tax amount which further can be used in deciding tax increase schemes according to tax value ranges.</a:t>
            </a:r>
          </a:p>
          <a:p>
            <a:pPr marL="857250" lvl="1" indent="-400050">
              <a:buFont typeface="+mj-lt"/>
              <a:buAutoNum type="romanLcPeriod"/>
            </a:pPr>
            <a:r>
              <a:rPr lang="en-US" sz="1400" i="1" dirty="0" smtClean="0"/>
              <a:t>HINCP is useful to get the idea of current household income as it plays major role in deciding tax increase depending on it’s high to low brackets.</a:t>
            </a:r>
          </a:p>
          <a:p>
            <a:pPr marL="857250" lvl="1" indent="-400050">
              <a:buFont typeface="+mj-lt"/>
              <a:buAutoNum type="romanLcPeriod"/>
            </a:pPr>
            <a:r>
              <a:rPr lang="en-US" sz="1400" i="1" dirty="0" smtClean="0"/>
              <a:t>VALP is used to understand the asset value on which householders are paying taxes.</a:t>
            </a:r>
          </a:p>
          <a:p>
            <a:pPr marL="857250" lvl="1" indent="-400050">
              <a:buFont typeface="+mj-lt"/>
              <a:buAutoNum type="romanLcPeriod"/>
            </a:pPr>
            <a:r>
              <a:rPr lang="en-US" sz="1400" i="1" dirty="0" smtClean="0"/>
              <a:t>MV helps to understand since when owner is paying property tax so it can be deciding factor while doing tax increase.</a:t>
            </a:r>
          </a:p>
          <a:p>
            <a:pPr marL="857250" lvl="1" indent="-400050">
              <a:buFont typeface="+mj-lt"/>
              <a:buAutoNum type="romanLcPeriod"/>
            </a:pPr>
            <a:r>
              <a:rPr lang="en-US" sz="1400" i="1" dirty="0" smtClean="0"/>
              <a:t>WIF is used get the idea total workers in family which can directly impact tax increase.</a:t>
            </a:r>
          </a:p>
          <a:p>
            <a:pPr marL="857250" lvl="1" indent="-400050">
              <a:buFont typeface="+mj-lt"/>
              <a:buAutoNum type="romanLcPeriod"/>
            </a:pPr>
            <a:r>
              <a:rPr lang="en-US" sz="1400" i="1" dirty="0" smtClean="0"/>
              <a:t>WORKSTAT gives the status of workers in family which can also contribute in deciding tax increment.</a:t>
            </a:r>
          </a:p>
          <a:p>
            <a:pPr marL="857250" lvl="1" indent="-400050">
              <a:buFont typeface="+mj-lt"/>
              <a:buAutoNum type="romanLcPeriod"/>
            </a:pPr>
            <a:r>
              <a:rPr lang="en-US" sz="1400" i="1" dirty="0" smtClean="0"/>
              <a:t>SMX is useful to understand the what kind of second mortgages householders have recently which depicts the stability of households to decide tax increase.</a:t>
            </a:r>
          </a:p>
          <a:p>
            <a:pPr marL="342900" indent="-285750"/>
            <a:r>
              <a:rPr lang="en-US" sz="1400" b="1" i="1" dirty="0" smtClean="0"/>
              <a:t>Characterization Sheet –</a:t>
            </a:r>
          </a:p>
          <a:p>
            <a:pPr marL="342900" indent="-285750"/>
            <a:endParaRPr lang="en-US" sz="1400" b="1" i="1"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graphicFrame>
        <p:nvGraphicFramePr>
          <p:cNvPr id="18" name="Object 17"/>
          <p:cNvGraphicFramePr>
            <a:graphicFrameLocks noChangeAspect="1"/>
          </p:cNvGraphicFramePr>
          <p:nvPr/>
        </p:nvGraphicFramePr>
        <p:xfrm>
          <a:off x="4038600" y="5791200"/>
          <a:ext cx="914400" cy="792163"/>
        </p:xfrm>
        <a:graphic>
          <a:graphicData uri="http://schemas.openxmlformats.org/presentationml/2006/ole">
            <p:oleObj spid="_x0000_s1030" name="Worksheet" showAsIcon="1" r:id="rId4" imgW="914400" imgH="792360" progId="Excel.Sheet.8">
              <p:embed/>
            </p:oleObj>
          </a:graphicData>
        </a:graphic>
      </p:graphicFrame>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Characterization of variables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i="1" dirty="0" smtClean="0"/>
              <a:t>Orange colored values are high ranged values </a:t>
            </a:r>
            <a:r>
              <a:rPr lang="en-US" sz="1400" i="1" dirty="0" smtClean="0"/>
              <a:t>out of which 6, 13 are outliers and </a:t>
            </a:r>
            <a:r>
              <a:rPr lang="en-US" sz="1400" i="1" dirty="0" smtClean="0"/>
              <a:t>red colored texts are negative values.</a:t>
            </a:r>
          </a:p>
          <a:p>
            <a:pPr marL="342900" indent="-285750"/>
            <a:endParaRPr lang="en-US" sz="1400" b="1" i="1"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pic>
        <p:nvPicPr>
          <p:cNvPr id="34818" name="Picture 2"/>
          <p:cNvPicPr>
            <a:picLocks noChangeAspect="1" noChangeArrowheads="1"/>
          </p:cNvPicPr>
          <p:nvPr/>
        </p:nvPicPr>
        <p:blipFill>
          <a:blip r:embed="rId3"/>
          <a:srcRect/>
          <a:stretch>
            <a:fillRect/>
          </a:stretch>
        </p:blipFill>
        <p:spPr bwMode="auto">
          <a:xfrm>
            <a:off x="838200" y="2514599"/>
            <a:ext cx="8229600" cy="3691783"/>
          </a:xfrm>
          <a:prstGeom prst="rect">
            <a:avLst/>
          </a:prstGeom>
          <a:noFill/>
          <a:ln w="9525">
            <a:noFill/>
            <a:miter lim="800000"/>
            <a:headEnd/>
            <a:tailEnd/>
          </a:ln>
          <a:effectLst/>
        </p:spPr>
      </p:pic>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Characterization of variables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i="1" dirty="0" smtClean="0"/>
              <a:t>Ranking  of variable values is done on the basis of below ranges. (These ranges are decided looking at overall data set values </a:t>
            </a:r>
            <a:r>
              <a:rPr lang="en-US" sz="1400" i="1" dirty="0" err="1" smtClean="0"/>
              <a:t>i.e</a:t>
            </a:r>
            <a:r>
              <a:rPr lang="en-US" sz="1400" i="1" dirty="0" smtClean="0"/>
              <a:t> considering minimum, maximum and average values)</a:t>
            </a:r>
          </a:p>
          <a:p>
            <a:pPr marL="342900" indent="-285750"/>
            <a:endParaRPr lang="en-US" sz="1400" i="1" dirty="0" smtClean="0"/>
          </a:p>
          <a:p>
            <a:pPr marL="342900" indent="-285750">
              <a:buNone/>
            </a:pPr>
            <a:endParaRPr lang="en-US" sz="1400" i="1" dirty="0" smtClean="0"/>
          </a:p>
          <a:p>
            <a:pPr marL="342900" indent="-285750"/>
            <a:endParaRPr lang="en-US" sz="1400" i="1" dirty="0" smtClean="0"/>
          </a:p>
          <a:p>
            <a:pPr marL="342900" indent="-285750"/>
            <a:endParaRPr lang="en-US" sz="1400" i="1" dirty="0" smtClean="0"/>
          </a:p>
          <a:p>
            <a:pPr marL="342900" indent="-285750"/>
            <a:endParaRPr lang="en-US" sz="1400" i="1" dirty="0" smtClean="0"/>
          </a:p>
          <a:p>
            <a:pPr marL="342900" indent="-285750"/>
            <a:endParaRPr lang="en-US" sz="1400" i="1" dirty="0" smtClean="0"/>
          </a:p>
          <a:p>
            <a:pPr marL="342900" indent="-285750">
              <a:buNone/>
            </a:pPr>
            <a:endParaRPr lang="en-US" sz="1400" i="1" dirty="0" smtClean="0"/>
          </a:p>
          <a:p>
            <a:pPr marL="342900" indent="-285750"/>
            <a:endParaRPr lang="en-US" sz="1400" b="1" i="1"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pic>
        <p:nvPicPr>
          <p:cNvPr id="8" name="Picture 3"/>
          <p:cNvPicPr>
            <a:picLocks noGrp="1" noChangeAspect="1" noChangeArrowheads="1"/>
          </p:cNvPicPr>
          <p:nvPr>
            <p:ph sz="half" idx="1"/>
          </p:nvPr>
        </p:nvPicPr>
        <p:blipFill>
          <a:blip r:embed="rId3"/>
          <a:srcRect/>
          <a:stretch>
            <a:fillRect/>
          </a:stretch>
        </p:blipFill>
        <p:spPr bwMode="auto">
          <a:xfrm>
            <a:off x="1371600" y="3352800"/>
            <a:ext cx="2667000" cy="1371600"/>
          </a:xfrm>
          <a:prstGeom prst="rect">
            <a:avLst/>
          </a:prstGeom>
          <a:noFill/>
          <a:ln w="9525">
            <a:noFill/>
            <a:miter lim="800000"/>
            <a:headEnd/>
            <a:tailEnd/>
          </a:ln>
          <a:effectLst/>
        </p:spPr>
      </p:pic>
      <p:pic>
        <p:nvPicPr>
          <p:cNvPr id="11" name="Picture 4"/>
          <p:cNvPicPr>
            <a:picLocks noGrp="1" noChangeAspect="1" noChangeArrowheads="1"/>
          </p:cNvPicPr>
          <p:nvPr>
            <p:ph sz="half" idx="1"/>
          </p:nvPr>
        </p:nvPicPr>
        <p:blipFill>
          <a:blip r:embed="rId4"/>
          <a:srcRect/>
          <a:stretch>
            <a:fillRect/>
          </a:stretch>
        </p:blipFill>
        <p:spPr bwMode="auto">
          <a:xfrm>
            <a:off x="4114800" y="3352800"/>
            <a:ext cx="2217420" cy="1371600"/>
          </a:xfrm>
          <a:prstGeom prst="rect">
            <a:avLst/>
          </a:prstGeom>
          <a:noFill/>
          <a:ln w="9525">
            <a:noFill/>
            <a:miter lim="800000"/>
            <a:headEnd/>
            <a:tailEnd/>
          </a:ln>
          <a:effectLst/>
        </p:spPr>
      </p:pic>
      <p:pic>
        <p:nvPicPr>
          <p:cNvPr id="14" name="Picture 5"/>
          <p:cNvPicPr>
            <a:picLocks noGrp="1" noChangeAspect="1" noChangeArrowheads="1"/>
          </p:cNvPicPr>
          <p:nvPr>
            <p:ph sz="half" idx="1"/>
          </p:nvPr>
        </p:nvPicPr>
        <p:blipFill>
          <a:blip r:embed="rId5"/>
          <a:srcRect/>
          <a:stretch>
            <a:fillRect/>
          </a:stretch>
        </p:blipFill>
        <p:spPr bwMode="auto">
          <a:xfrm>
            <a:off x="6400800" y="3352800"/>
            <a:ext cx="2270760" cy="1371600"/>
          </a:xfrm>
          <a:prstGeom prst="rect">
            <a:avLst/>
          </a:prstGeom>
          <a:noFill/>
          <a:ln w="9525">
            <a:noFill/>
            <a:miter lim="800000"/>
            <a:headEnd/>
            <a:tailEnd/>
          </a:ln>
          <a:effectLst/>
        </p:spPr>
      </p:pic>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 </a:t>
            </a:r>
            <a:br>
              <a:rPr lang="en-US" sz="3200" dirty="0" smtClean="0"/>
            </a:br>
            <a:r>
              <a:rPr lang="en-US" sz="3200" dirty="0" smtClean="0"/>
              <a:t>Cluster Analysis &amp; Profiling</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Clusters are grouped on the basis of their similar characteristics and divided it into 4 groups as follows –</a:t>
            </a:r>
          </a:p>
          <a:p>
            <a:pPr marL="342900" indent="-285750"/>
            <a:endParaRPr lang="en-US" sz="1400" b="1" i="1" dirty="0" smtClean="0"/>
          </a:p>
          <a:p>
            <a:pPr marL="342900" indent="-285750"/>
            <a:r>
              <a:rPr lang="en-US" sz="1400" b="1" i="1" dirty="0" smtClean="0"/>
              <a:t>Group A –Affluent Class (Cluster : 20,8,6,11,12,13)</a:t>
            </a:r>
            <a:endParaRPr lang="en-US" sz="1400" dirty="0" smtClean="0"/>
          </a:p>
          <a:p>
            <a:pPr marL="742950" lvl="1">
              <a:buFont typeface="Wingdings" pitchFamily="2" charset="2"/>
              <a:buChar char="Ø"/>
            </a:pPr>
            <a:r>
              <a:rPr lang="en-US" sz="1400" i="1" dirty="0" smtClean="0">
                <a:ea typeface="+mn-ea"/>
                <a:cs typeface="+mn-cs"/>
              </a:rPr>
              <a:t>Mid-High or high property value</a:t>
            </a:r>
          </a:p>
          <a:p>
            <a:pPr marL="742950" lvl="1">
              <a:buFont typeface="Wingdings" pitchFamily="2" charset="2"/>
              <a:buChar char="Ø"/>
            </a:pPr>
            <a:r>
              <a:rPr lang="en-US" sz="1400" i="1" dirty="0" smtClean="0">
                <a:ea typeface="+mn-ea"/>
                <a:cs typeface="+mn-cs"/>
              </a:rPr>
              <a:t> High income </a:t>
            </a:r>
          </a:p>
          <a:p>
            <a:pPr marL="742950" lvl="1">
              <a:buFont typeface="Wingdings" pitchFamily="2" charset="2"/>
              <a:buChar char="Ø"/>
            </a:pPr>
            <a:r>
              <a:rPr lang="en-US" sz="1400" i="1" dirty="0" smtClean="0">
                <a:ea typeface="+mn-ea"/>
                <a:cs typeface="+mn-cs"/>
              </a:rPr>
              <a:t>2 workers in family</a:t>
            </a:r>
          </a:p>
          <a:p>
            <a:pPr marL="742950" lvl="1">
              <a:buFont typeface="Wingdings" pitchFamily="2" charset="2"/>
              <a:buChar char="Ø"/>
            </a:pPr>
            <a:r>
              <a:rPr lang="en-US" sz="1400" i="1" dirty="0" smtClean="0">
                <a:ea typeface="+mn-ea"/>
                <a:cs typeface="+mn-cs"/>
              </a:rPr>
              <a:t>Highest tax payer </a:t>
            </a:r>
            <a:r>
              <a:rPr lang="en-US" sz="1400" i="1" dirty="0" err="1" smtClean="0">
                <a:ea typeface="+mn-ea"/>
                <a:cs typeface="+mn-cs"/>
              </a:rPr>
              <a:t>i.e</a:t>
            </a:r>
            <a:r>
              <a:rPr lang="en-US" sz="1400" i="1" dirty="0" smtClean="0">
                <a:ea typeface="+mn-ea"/>
                <a:cs typeface="+mn-cs"/>
              </a:rPr>
              <a:t> 10K $+ </a:t>
            </a:r>
          </a:p>
          <a:p>
            <a:pPr marL="742950" lvl="1">
              <a:buFont typeface="Wingdings" pitchFamily="2" charset="2"/>
              <a:buChar char="Ø"/>
            </a:pPr>
            <a:r>
              <a:rPr lang="en-US" sz="1400" i="1" dirty="0" smtClean="0">
                <a:ea typeface="+mn-ea"/>
                <a:cs typeface="+mn-cs"/>
              </a:rPr>
              <a:t>Both husband and wife are employed </a:t>
            </a:r>
          </a:p>
          <a:p>
            <a:pPr marL="342900" indent="-285750"/>
            <a:endParaRPr lang="en-US" sz="1400" b="1" i="1" dirty="0" smtClean="0"/>
          </a:p>
          <a:p>
            <a:pPr marL="342900" indent="-285750"/>
            <a:r>
              <a:rPr lang="en-US" sz="1400" b="1" i="1" dirty="0" smtClean="0"/>
              <a:t>Group B –Upper-middle Class (Cluster : 4,7,9,10,14,17,19)</a:t>
            </a:r>
          </a:p>
          <a:p>
            <a:pPr marL="742950" lvl="1">
              <a:buFont typeface="Wingdings" pitchFamily="2" charset="2"/>
              <a:buChar char="Ø"/>
            </a:pPr>
            <a:r>
              <a:rPr lang="en-US" sz="1400" i="1" dirty="0" smtClean="0">
                <a:ea typeface="+mn-ea"/>
                <a:cs typeface="+mn-cs"/>
              </a:rPr>
              <a:t>Mid or mid-low property value</a:t>
            </a:r>
          </a:p>
          <a:p>
            <a:pPr marL="742950" lvl="1">
              <a:buFont typeface="Wingdings" pitchFamily="2" charset="2"/>
              <a:buChar char="Ø"/>
            </a:pPr>
            <a:r>
              <a:rPr lang="en-US" sz="1400" i="1" dirty="0" smtClean="0">
                <a:ea typeface="+mn-ea"/>
                <a:cs typeface="+mn-cs"/>
              </a:rPr>
              <a:t> Mid-high or High income </a:t>
            </a:r>
          </a:p>
          <a:p>
            <a:pPr marL="742950" lvl="1">
              <a:buFont typeface="Wingdings" pitchFamily="2" charset="2"/>
              <a:buChar char="Ø"/>
            </a:pPr>
            <a:r>
              <a:rPr lang="en-US" sz="1400" i="1" dirty="0" smtClean="0"/>
              <a:t>2 workers in family</a:t>
            </a:r>
          </a:p>
          <a:p>
            <a:pPr marL="742950" lvl="1">
              <a:buFont typeface="Wingdings" pitchFamily="2" charset="2"/>
              <a:buChar char="Ø"/>
            </a:pPr>
            <a:r>
              <a:rPr lang="en-US" sz="1400" i="1" dirty="0" smtClean="0"/>
              <a:t> Pays tax more than 5K $ </a:t>
            </a:r>
          </a:p>
          <a:p>
            <a:pPr marL="742950" lvl="1">
              <a:buFont typeface="Wingdings" pitchFamily="2" charset="2"/>
              <a:buChar char="Ø"/>
            </a:pPr>
            <a:r>
              <a:rPr lang="en-US" sz="1400" i="1" dirty="0" smtClean="0"/>
              <a:t>Owning house for more than 10 years</a:t>
            </a:r>
          </a:p>
          <a:p>
            <a:pPr marL="742950" lvl="1">
              <a:buFont typeface="Wingdings" pitchFamily="2" charset="2"/>
              <a:buChar char="Ø"/>
            </a:pPr>
            <a:r>
              <a:rPr lang="en-US" sz="1400" i="1" dirty="0" smtClean="0"/>
              <a:t>Both husband and wife are employed </a:t>
            </a:r>
          </a:p>
          <a:p>
            <a:pPr marL="742950" lvl="1">
              <a:buFont typeface="Wingdings" pitchFamily="2" charset="2"/>
              <a:buChar char="Ø"/>
            </a:pPr>
            <a:r>
              <a:rPr lang="en-US" sz="1400" i="1" dirty="0" smtClean="0"/>
              <a:t>Home equity loans as second mortgage</a:t>
            </a:r>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spTree>
    <p:extLst>
      <p:ext uri="{BB962C8B-B14F-4D97-AF65-F5344CB8AC3E}">
        <p14:creationId xmlns:p14="http://schemas.microsoft.com/office/powerpoint/2010/main" xmlns="" val="1184918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 </a:t>
            </a:r>
            <a:br>
              <a:rPr lang="en-US" sz="3200" dirty="0" smtClean="0"/>
            </a:br>
            <a:r>
              <a:rPr lang="en-US" sz="3200" dirty="0" smtClean="0"/>
              <a:t>Cluster Analysis &amp; Profiling</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Group C –Middle Class (Cluster : 3,15,18)</a:t>
            </a:r>
            <a:endParaRPr lang="en-US" sz="1400" dirty="0" smtClean="0"/>
          </a:p>
          <a:p>
            <a:pPr marL="742950" lvl="1">
              <a:buFont typeface="Wingdings" pitchFamily="2" charset="2"/>
              <a:buChar char="Ø"/>
            </a:pPr>
            <a:r>
              <a:rPr lang="en-US" sz="1400" i="1" dirty="0" smtClean="0"/>
              <a:t>Mid-low property value</a:t>
            </a:r>
          </a:p>
          <a:p>
            <a:pPr marL="742950" lvl="1">
              <a:buFont typeface="Wingdings" pitchFamily="2" charset="2"/>
              <a:buChar char="Ø"/>
            </a:pPr>
            <a:r>
              <a:rPr lang="en-US" sz="1400" i="1" dirty="0" smtClean="0"/>
              <a:t> Average or medium income </a:t>
            </a:r>
          </a:p>
          <a:p>
            <a:pPr marL="742950" lvl="1">
              <a:buFont typeface="Wingdings" pitchFamily="2" charset="2"/>
              <a:buChar char="Ø"/>
            </a:pPr>
            <a:r>
              <a:rPr lang="en-US" sz="1400" i="1" dirty="0" smtClean="0"/>
              <a:t>2 workers in family and also includes cases where only husband is working</a:t>
            </a:r>
          </a:p>
          <a:p>
            <a:pPr marL="742950" lvl="1">
              <a:buFont typeface="Wingdings" pitchFamily="2" charset="2"/>
              <a:buChar char="Ø"/>
            </a:pPr>
            <a:r>
              <a:rPr lang="en-US" sz="1400" i="1" dirty="0" smtClean="0"/>
              <a:t>Pays tax in between $2.5K  to $4.9K</a:t>
            </a:r>
          </a:p>
          <a:p>
            <a:pPr marL="742950" lvl="1">
              <a:buFont typeface="Wingdings" pitchFamily="2" charset="2"/>
              <a:buChar char="Ø"/>
            </a:pPr>
            <a:endParaRPr lang="en-US" sz="1400" b="1" i="1" dirty="0" smtClean="0"/>
          </a:p>
          <a:p>
            <a:pPr marL="342900" indent="-285750"/>
            <a:r>
              <a:rPr lang="en-US" sz="1400" b="1" i="1" dirty="0" smtClean="0"/>
              <a:t>Group D –Lower Class (Cluster : 1,2)</a:t>
            </a:r>
          </a:p>
          <a:p>
            <a:pPr marL="742950" lvl="1">
              <a:buFont typeface="Wingdings" pitchFamily="2" charset="2"/>
              <a:buChar char="Ø"/>
            </a:pPr>
            <a:r>
              <a:rPr lang="en-US" sz="1400" i="1" dirty="0" smtClean="0"/>
              <a:t>Low or mid-low property value</a:t>
            </a:r>
          </a:p>
          <a:p>
            <a:pPr marL="742950" lvl="1">
              <a:buFont typeface="Wingdings" pitchFamily="2" charset="2"/>
              <a:buChar char="Ø"/>
            </a:pPr>
            <a:r>
              <a:rPr lang="en-US" sz="1400" i="1" dirty="0" smtClean="0"/>
              <a:t> Medium or below average income </a:t>
            </a:r>
          </a:p>
          <a:p>
            <a:pPr marL="742950" lvl="1">
              <a:buFont typeface="Wingdings" pitchFamily="2" charset="2"/>
              <a:buChar char="Ø"/>
            </a:pPr>
            <a:r>
              <a:rPr lang="en-US" sz="1400" i="1" dirty="0" smtClean="0"/>
              <a:t>No tax or less than 3K $ </a:t>
            </a:r>
          </a:p>
          <a:p>
            <a:pPr marL="742950" lvl="1">
              <a:buFont typeface="Wingdings" pitchFamily="2" charset="2"/>
              <a:buChar char="Ø"/>
            </a:pPr>
            <a:r>
              <a:rPr lang="en-US" sz="1400" i="1" dirty="0" smtClean="0"/>
              <a:t>Non-working, female household</a:t>
            </a:r>
          </a:p>
          <a:p>
            <a:pPr marL="342900" indent="-285750"/>
            <a:endParaRPr lang="en-US" sz="1400" dirty="0" smtClean="0"/>
          </a:p>
          <a:p>
            <a:pPr marL="342900" indent="-285750"/>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14</a:t>
            </a:fld>
            <a:endParaRPr lang="en-US"/>
          </a:p>
        </p:txBody>
      </p:sp>
    </p:spTree>
    <p:extLst>
      <p:ext uri="{BB962C8B-B14F-4D97-AF65-F5344CB8AC3E}">
        <p14:creationId xmlns:p14="http://schemas.microsoft.com/office/powerpoint/2010/main" xmlns="" val="1184918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 </a:t>
            </a:r>
            <a:br>
              <a:rPr lang="en-US" sz="3200" dirty="0" smtClean="0"/>
            </a:br>
            <a:r>
              <a:rPr lang="en-US" sz="3200" dirty="0" smtClean="0"/>
              <a:t>Groups on scatter plot</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pic>
        <p:nvPicPr>
          <p:cNvPr id="5123" name="Picture 3"/>
          <p:cNvPicPr>
            <a:picLocks noChangeAspect="1" noChangeArrowheads="1"/>
          </p:cNvPicPr>
          <p:nvPr/>
        </p:nvPicPr>
        <p:blipFill>
          <a:blip r:embed="rId3"/>
          <a:srcRect/>
          <a:stretch>
            <a:fillRect/>
          </a:stretch>
        </p:blipFill>
        <p:spPr bwMode="auto">
          <a:xfrm>
            <a:off x="1524000" y="2057400"/>
            <a:ext cx="6629400" cy="4591050"/>
          </a:xfrm>
          <a:prstGeom prst="rect">
            <a:avLst/>
          </a:prstGeom>
          <a:noFill/>
          <a:ln w="9525">
            <a:noFill/>
            <a:miter lim="800000"/>
            <a:headEnd/>
            <a:tailEnd/>
          </a:ln>
          <a:effectLst/>
        </p:spPr>
      </p:pic>
      <p:sp>
        <p:nvSpPr>
          <p:cNvPr id="7" name="TextBox 6"/>
          <p:cNvSpPr txBox="1"/>
          <p:nvPr/>
        </p:nvSpPr>
        <p:spPr>
          <a:xfrm>
            <a:off x="2667000" y="1752600"/>
            <a:ext cx="3733800" cy="307777"/>
          </a:xfrm>
          <a:prstGeom prst="rect">
            <a:avLst/>
          </a:prstGeom>
          <a:noFill/>
        </p:spPr>
        <p:txBody>
          <a:bodyPr wrap="square" rtlCol="0">
            <a:spAutoFit/>
          </a:bodyPr>
          <a:lstStyle/>
          <a:p>
            <a:r>
              <a:rPr lang="en-US" sz="1400" b="1" i="1" dirty="0" smtClean="0">
                <a:latin typeface="+mn-lt"/>
              </a:rPr>
              <a:t>Group A - Affluent</a:t>
            </a:r>
          </a:p>
        </p:txBody>
      </p:sp>
    </p:spTree>
    <p:extLst>
      <p:ext uri="{BB962C8B-B14F-4D97-AF65-F5344CB8AC3E}">
        <p14:creationId xmlns:p14="http://schemas.microsoft.com/office/powerpoint/2010/main" xmlns="" val="1184918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 </a:t>
            </a:r>
            <a:br>
              <a:rPr lang="en-US" sz="3200" dirty="0" smtClean="0"/>
            </a:br>
            <a:r>
              <a:rPr lang="en-US" sz="3200" dirty="0" smtClean="0"/>
              <a:t>Groups on scatter plot</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pic>
        <p:nvPicPr>
          <p:cNvPr id="6146" name="Picture 2"/>
          <p:cNvPicPr>
            <a:picLocks noChangeAspect="1" noChangeArrowheads="1"/>
          </p:cNvPicPr>
          <p:nvPr/>
        </p:nvPicPr>
        <p:blipFill>
          <a:blip r:embed="rId3"/>
          <a:srcRect/>
          <a:stretch>
            <a:fillRect/>
          </a:stretch>
        </p:blipFill>
        <p:spPr bwMode="auto">
          <a:xfrm>
            <a:off x="1524000" y="2057400"/>
            <a:ext cx="6629400" cy="4591050"/>
          </a:xfrm>
          <a:prstGeom prst="rect">
            <a:avLst/>
          </a:prstGeom>
          <a:noFill/>
          <a:ln w="9525">
            <a:noFill/>
            <a:miter lim="800000"/>
            <a:headEnd/>
            <a:tailEnd/>
          </a:ln>
          <a:effectLst/>
        </p:spPr>
      </p:pic>
      <p:sp>
        <p:nvSpPr>
          <p:cNvPr id="7" name="TextBox 6"/>
          <p:cNvSpPr txBox="1"/>
          <p:nvPr/>
        </p:nvSpPr>
        <p:spPr>
          <a:xfrm>
            <a:off x="2667000" y="1752600"/>
            <a:ext cx="3733800" cy="307777"/>
          </a:xfrm>
          <a:prstGeom prst="rect">
            <a:avLst/>
          </a:prstGeom>
          <a:noFill/>
        </p:spPr>
        <p:txBody>
          <a:bodyPr wrap="square" rtlCol="0">
            <a:spAutoFit/>
          </a:bodyPr>
          <a:lstStyle/>
          <a:p>
            <a:r>
              <a:rPr lang="en-US" sz="1400" b="1" i="1" dirty="0" smtClean="0">
                <a:latin typeface="+mn-lt"/>
              </a:rPr>
              <a:t>Group B – Upper middle</a:t>
            </a:r>
          </a:p>
        </p:txBody>
      </p:sp>
    </p:spTree>
    <p:extLst>
      <p:ext uri="{BB962C8B-B14F-4D97-AF65-F5344CB8AC3E}">
        <p14:creationId xmlns:p14="http://schemas.microsoft.com/office/powerpoint/2010/main" xmlns="" val="1184918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 </a:t>
            </a:r>
            <a:br>
              <a:rPr lang="en-US" sz="3200" dirty="0" smtClean="0"/>
            </a:br>
            <a:r>
              <a:rPr lang="en-US" sz="3200" dirty="0" smtClean="0"/>
              <a:t>Groups on scatter plot</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17</a:t>
            </a:fld>
            <a:endParaRPr lang="en-US"/>
          </a:p>
        </p:txBody>
      </p:sp>
      <p:pic>
        <p:nvPicPr>
          <p:cNvPr id="7170" name="Picture 2"/>
          <p:cNvPicPr>
            <a:picLocks noChangeAspect="1" noChangeArrowheads="1"/>
          </p:cNvPicPr>
          <p:nvPr/>
        </p:nvPicPr>
        <p:blipFill>
          <a:blip r:embed="rId3"/>
          <a:srcRect/>
          <a:stretch>
            <a:fillRect/>
          </a:stretch>
        </p:blipFill>
        <p:spPr bwMode="auto">
          <a:xfrm>
            <a:off x="1524000" y="2057400"/>
            <a:ext cx="6629400" cy="4591050"/>
          </a:xfrm>
          <a:prstGeom prst="rect">
            <a:avLst/>
          </a:prstGeom>
          <a:noFill/>
          <a:ln w="9525">
            <a:noFill/>
            <a:miter lim="800000"/>
            <a:headEnd/>
            <a:tailEnd/>
          </a:ln>
          <a:effectLst/>
        </p:spPr>
      </p:pic>
      <p:sp>
        <p:nvSpPr>
          <p:cNvPr id="7" name="TextBox 6"/>
          <p:cNvSpPr txBox="1"/>
          <p:nvPr/>
        </p:nvSpPr>
        <p:spPr>
          <a:xfrm>
            <a:off x="2667000" y="1752600"/>
            <a:ext cx="3733800" cy="307777"/>
          </a:xfrm>
          <a:prstGeom prst="rect">
            <a:avLst/>
          </a:prstGeom>
          <a:noFill/>
        </p:spPr>
        <p:txBody>
          <a:bodyPr wrap="square" rtlCol="0">
            <a:spAutoFit/>
          </a:bodyPr>
          <a:lstStyle/>
          <a:p>
            <a:r>
              <a:rPr lang="en-US" sz="1400" b="1" i="1" dirty="0" smtClean="0">
                <a:latin typeface="+mn-lt"/>
              </a:rPr>
              <a:t>Group C - Middle</a:t>
            </a:r>
          </a:p>
        </p:txBody>
      </p:sp>
    </p:spTree>
    <p:extLst>
      <p:ext uri="{BB962C8B-B14F-4D97-AF65-F5344CB8AC3E}">
        <p14:creationId xmlns:p14="http://schemas.microsoft.com/office/powerpoint/2010/main" xmlns="" val="1184918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 </a:t>
            </a:r>
            <a:br>
              <a:rPr lang="en-US" sz="3200" dirty="0" smtClean="0"/>
            </a:br>
            <a:r>
              <a:rPr lang="en-US" sz="3200" dirty="0" smtClean="0"/>
              <a:t>Groups on scatter plot</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18</a:t>
            </a:fld>
            <a:endParaRPr lang="en-US"/>
          </a:p>
        </p:txBody>
      </p:sp>
      <p:pic>
        <p:nvPicPr>
          <p:cNvPr id="8194" name="Picture 2"/>
          <p:cNvPicPr>
            <a:picLocks noChangeAspect="1" noChangeArrowheads="1"/>
          </p:cNvPicPr>
          <p:nvPr/>
        </p:nvPicPr>
        <p:blipFill>
          <a:blip r:embed="rId3"/>
          <a:srcRect/>
          <a:stretch>
            <a:fillRect/>
          </a:stretch>
        </p:blipFill>
        <p:spPr bwMode="auto">
          <a:xfrm>
            <a:off x="1524000" y="2057400"/>
            <a:ext cx="6629400" cy="4591050"/>
          </a:xfrm>
          <a:prstGeom prst="rect">
            <a:avLst/>
          </a:prstGeom>
          <a:noFill/>
          <a:ln w="9525">
            <a:noFill/>
            <a:miter lim="800000"/>
            <a:headEnd/>
            <a:tailEnd/>
          </a:ln>
          <a:effectLst/>
        </p:spPr>
      </p:pic>
      <p:sp>
        <p:nvSpPr>
          <p:cNvPr id="7" name="TextBox 6"/>
          <p:cNvSpPr txBox="1"/>
          <p:nvPr/>
        </p:nvSpPr>
        <p:spPr>
          <a:xfrm>
            <a:off x="2667000" y="1752600"/>
            <a:ext cx="3733800" cy="307777"/>
          </a:xfrm>
          <a:prstGeom prst="rect">
            <a:avLst/>
          </a:prstGeom>
          <a:noFill/>
        </p:spPr>
        <p:txBody>
          <a:bodyPr wrap="square" rtlCol="0">
            <a:spAutoFit/>
          </a:bodyPr>
          <a:lstStyle/>
          <a:p>
            <a:r>
              <a:rPr lang="en-US" sz="1400" b="1" i="1" dirty="0" smtClean="0">
                <a:latin typeface="+mn-lt"/>
              </a:rPr>
              <a:t>Group D - Lower</a:t>
            </a:r>
          </a:p>
        </p:txBody>
      </p:sp>
    </p:spTree>
    <p:extLst>
      <p:ext uri="{BB962C8B-B14F-4D97-AF65-F5344CB8AC3E}">
        <p14:creationId xmlns:p14="http://schemas.microsoft.com/office/powerpoint/2010/main" xmlns="" val="1184918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Cluster Summary</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i="1" dirty="0" smtClean="0"/>
              <a:t>7989 records are omitted from analysis due to missing values.</a:t>
            </a:r>
          </a:p>
          <a:p>
            <a:pPr marL="342900" indent="-285750"/>
            <a:r>
              <a:rPr lang="en-US" sz="1400" i="1" dirty="0" smtClean="0"/>
              <a:t>50217 records are divided into 20 clusters.</a:t>
            </a:r>
          </a:p>
          <a:p>
            <a:pPr marL="342900" indent="-285750"/>
            <a:r>
              <a:rPr lang="en-US" sz="1400" i="1" dirty="0" smtClean="0"/>
              <a:t>Out of 50217 , 1092 records </a:t>
            </a:r>
            <a:r>
              <a:rPr lang="en-US" sz="1400" i="1" dirty="0" err="1" smtClean="0"/>
              <a:t>i.e</a:t>
            </a:r>
            <a:r>
              <a:rPr lang="en-US" sz="1400" i="1" dirty="0" smtClean="0"/>
              <a:t> clusters 5 and 16 are ignored due to high missing values of VAPL and HINCP variables.</a:t>
            </a:r>
          </a:p>
          <a:p>
            <a:pPr marL="342900" indent="-285750"/>
            <a:r>
              <a:rPr lang="en-US" sz="1400" i="1" dirty="0" smtClean="0"/>
              <a:t>Maximum households are from middle class(C group) who pays taxes in between $2.5K to $9.5K. So tax strategy will be decided considering this fact.</a:t>
            </a:r>
          </a:p>
          <a:p>
            <a:pPr marL="342900" indent="-285750"/>
            <a:endParaRPr lang="en-US" sz="1400" i="1"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19</a:t>
            </a:fld>
            <a:endParaRPr lang="en-US"/>
          </a:p>
        </p:txBody>
      </p:sp>
      <p:pic>
        <p:nvPicPr>
          <p:cNvPr id="7" name="Picture 2"/>
          <p:cNvPicPr>
            <a:picLocks noGrp="1" noChangeAspect="1" noChangeArrowheads="1"/>
          </p:cNvPicPr>
          <p:nvPr>
            <p:ph sz="half" idx="1"/>
          </p:nvPr>
        </p:nvPicPr>
        <p:blipFill>
          <a:blip r:embed="rId3"/>
          <a:srcRect/>
          <a:stretch>
            <a:fillRect/>
          </a:stretch>
        </p:blipFill>
        <p:spPr bwMode="auto">
          <a:xfrm>
            <a:off x="1371600" y="3429000"/>
            <a:ext cx="6096000" cy="3321891"/>
          </a:xfrm>
          <a:prstGeom prst="rect">
            <a:avLst/>
          </a:prstGeom>
          <a:noFill/>
          <a:ln w="9525">
            <a:noFill/>
            <a:miter lim="800000"/>
            <a:headEnd/>
            <a:tailEnd/>
          </a:ln>
          <a:effectLst/>
        </p:spPr>
      </p:pic>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Table of Content</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400050" indent="-342900">
              <a:buFont typeface="+mj-lt"/>
              <a:buAutoNum type="arabicPeriod"/>
            </a:pPr>
            <a:r>
              <a:rPr lang="en-US" sz="1400" i="1" dirty="0" smtClean="0"/>
              <a:t>Objective</a:t>
            </a:r>
          </a:p>
          <a:p>
            <a:pPr marL="400050" indent="-342900">
              <a:buFont typeface="+mj-lt"/>
              <a:buAutoNum type="arabicPeriod"/>
            </a:pPr>
            <a:r>
              <a:rPr lang="en-US" sz="1400" i="1" dirty="0" smtClean="0"/>
              <a:t>Background</a:t>
            </a:r>
          </a:p>
          <a:p>
            <a:pPr marL="400050" indent="-342900">
              <a:buFont typeface="+mj-lt"/>
              <a:buAutoNum type="arabicPeriod"/>
            </a:pPr>
            <a:r>
              <a:rPr lang="en-US" sz="1400" i="1" dirty="0" smtClean="0"/>
              <a:t>Data Information</a:t>
            </a:r>
          </a:p>
          <a:p>
            <a:pPr marL="857250" lvl="1" indent="-400050">
              <a:buFont typeface="+mj-lt"/>
              <a:buAutoNum type="romanLcPeriod"/>
            </a:pPr>
            <a:r>
              <a:rPr lang="en-US" sz="1400" i="1" dirty="0" smtClean="0"/>
              <a:t>Data Source</a:t>
            </a:r>
          </a:p>
          <a:p>
            <a:pPr marL="857250" lvl="1" indent="-400050">
              <a:buFont typeface="+mj-lt"/>
              <a:buAutoNum type="romanLcPeriod"/>
            </a:pPr>
            <a:r>
              <a:rPr lang="en-US" sz="1400" i="1" dirty="0" smtClean="0"/>
              <a:t>Source Data Statistics</a:t>
            </a:r>
          </a:p>
          <a:p>
            <a:pPr marL="857250" lvl="1" indent="-400050">
              <a:buFont typeface="+mj-lt"/>
              <a:buAutoNum type="romanLcPeriod"/>
            </a:pPr>
            <a:r>
              <a:rPr lang="en-US" sz="1400" i="1" dirty="0" smtClean="0"/>
              <a:t>Data Scope</a:t>
            </a:r>
          </a:p>
          <a:p>
            <a:pPr marL="857250" lvl="1" indent="-400050">
              <a:buFont typeface="+mj-lt"/>
              <a:buAutoNum type="romanLcPeriod"/>
            </a:pPr>
            <a:r>
              <a:rPr lang="en-US" sz="1400" i="1" dirty="0" smtClean="0"/>
              <a:t>Facts &amp; Observations</a:t>
            </a:r>
          </a:p>
          <a:p>
            <a:pPr marL="857250" lvl="1" indent="-400050">
              <a:buFont typeface="+mj-lt"/>
              <a:buAutoNum type="romanLcPeriod"/>
            </a:pPr>
            <a:r>
              <a:rPr lang="en-US" sz="1400" i="1" dirty="0" smtClean="0"/>
              <a:t>Data Issues</a:t>
            </a:r>
          </a:p>
          <a:p>
            <a:pPr marL="857250" lvl="1" indent="-400050">
              <a:buFont typeface="+mj-lt"/>
              <a:buAutoNum type="romanLcPeriod"/>
            </a:pPr>
            <a:r>
              <a:rPr lang="en-US" sz="1400" i="1" dirty="0" smtClean="0"/>
              <a:t>Assumptions</a:t>
            </a:r>
          </a:p>
          <a:p>
            <a:pPr marL="400050" indent="-342900">
              <a:buFont typeface="+mj-lt"/>
              <a:buAutoNum type="arabicPeriod"/>
            </a:pPr>
            <a:r>
              <a:rPr lang="en-US" sz="1400" i="1" dirty="0" smtClean="0"/>
              <a:t>Metadata Information</a:t>
            </a:r>
          </a:p>
          <a:p>
            <a:pPr marL="400050" indent="-342900">
              <a:buFont typeface="+mj-lt"/>
              <a:buAutoNum type="arabicPeriod"/>
            </a:pPr>
            <a:r>
              <a:rPr lang="en-US" sz="1400" i="1" dirty="0" smtClean="0"/>
              <a:t>Approach</a:t>
            </a:r>
          </a:p>
          <a:p>
            <a:pPr marL="800100" lvl="1" indent="-342900">
              <a:buFont typeface="+mj-lt"/>
              <a:buAutoNum type="romanLcPeriod"/>
            </a:pPr>
            <a:r>
              <a:rPr lang="en-US" sz="1400" i="1" dirty="0" smtClean="0"/>
              <a:t>Clustering</a:t>
            </a:r>
          </a:p>
          <a:p>
            <a:pPr marL="800100" lvl="1" indent="-342900">
              <a:buFont typeface="+mj-lt"/>
              <a:buAutoNum type="romanLcPeriod"/>
            </a:pPr>
            <a:r>
              <a:rPr lang="en-US" sz="1400" i="1" dirty="0" smtClean="0"/>
              <a:t>Characterization</a:t>
            </a:r>
          </a:p>
          <a:p>
            <a:pPr marL="800100" lvl="1" indent="-342900">
              <a:buFont typeface="+mj-lt"/>
              <a:buAutoNum type="romanLcPeriod"/>
            </a:pPr>
            <a:r>
              <a:rPr lang="en-US" sz="1400" i="1" dirty="0" smtClean="0"/>
              <a:t>Cluster Analysis and Profiling</a:t>
            </a:r>
          </a:p>
          <a:p>
            <a:pPr marL="800100" lvl="1" indent="-342900">
              <a:buFont typeface="+mj-lt"/>
              <a:buAutoNum type="romanLcPeriod"/>
            </a:pPr>
            <a:r>
              <a:rPr lang="en-US" sz="1400" i="1" dirty="0" smtClean="0"/>
              <a:t>Tax strategy</a:t>
            </a:r>
          </a:p>
          <a:p>
            <a:pPr marL="400050" indent="-342900">
              <a:buFont typeface="+mj-lt"/>
              <a:buAutoNum type="arabicPeriod"/>
            </a:pPr>
            <a:r>
              <a:rPr lang="en-US" sz="1400" i="1" dirty="0" smtClean="0"/>
              <a:t>Conclusion</a:t>
            </a:r>
          </a:p>
          <a:p>
            <a:pPr marL="400050" indent="-342900">
              <a:buFont typeface="+mj-lt"/>
              <a:buAutoNum type="arabicPeriod"/>
            </a:pPr>
            <a:endParaRPr lang="en-US" sz="1400" dirty="0" smtClean="0"/>
          </a:p>
          <a:p>
            <a:pPr marL="400050" indent="-342900">
              <a:buFont typeface="+mj-lt"/>
              <a:buAutoNum type="arabicPeriod"/>
            </a:pPr>
            <a:endParaRPr lang="en-US" sz="1400" dirty="0" smtClean="0"/>
          </a:p>
          <a:p>
            <a:pPr marL="400050" indent="-342900">
              <a:buFont typeface="+mj-lt"/>
              <a:buAutoNum type="arabicPeriod"/>
            </a:pPr>
            <a:endParaRPr lang="en-US" sz="1400" dirty="0" smtClean="0"/>
          </a:p>
          <a:p>
            <a:pPr marL="400050" indent="-342900">
              <a:buFont typeface="+mj-lt"/>
              <a:buAutoNum type="arabicPeriod"/>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xmlns="" val="3589334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Tax Strategy</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i="1" dirty="0" smtClean="0"/>
              <a:t>Below tax increase schemes are applied to all 4 groups based on above  cluster analysis and ranking given to clusters. Households can fit into multiple schemes but it will start hierarchically from scheme 1 </a:t>
            </a:r>
            <a:r>
              <a:rPr lang="en-US" sz="1400" i="1" dirty="0" err="1" smtClean="0"/>
              <a:t>i.e</a:t>
            </a:r>
            <a:r>
              <a:rPr lang="en-US" sz="1400" i="1" dirty="0" smtClean="0"/>
              <a:t> highest tax bracket and so whichever is the highest tax bracket scheme fits to household among all is applicable to that household.</a:t>
            </a:r>
          </a:p>
          <a:p>
            <a:pPr marL="342900" indent="-285750"/>
            <a:endParaRPr lang="en-US" sz="1400" i="1" dirty="0" smtClean="0"/>
          </a:p>
          <a:p>
            <a:pPr marL="342900" indent="-285750"/>
            <a:r>
              <a:rPr lang="en-US" sz="1400" b="1" i="1" dirty="0" smtClean="0"/>
              <a:t>Scheme 1</a:t>
            </a:r>
          </a:p>
          <a:p>
            <a:pPr marL="342900" indent="-285750">
              <a:buNone/>
            </a:pPr>
            <a:r>
              <a:rPr lang="en-US" sz="1400" i="1" dirty="0" smtClean="0"/>
              <a:t>	30% tax increment for households who are currently paying taxes more than $10K, having property value above $2M and yearly income is more than $150K. </a:t>
            </a:r>
          </a:p>
          <a:p>
            <a:pPr marL="342900" indent="-285750">
              <a:buNone/>
            </a:pPr>
            <a:endParaRPr lang="en-US" sz="1400" i="1" dirty="0" smtClean="0"/>
          </a:p>
          <a:p>
            <a:pPr marL="342900" indent="-285750"/>
            <a:r>
              <a:rPr lang="en-US" sz="1400" b="1" i="1" dirty="0" smtClean="0"/>
              <a:t>Scheme 2</a:t>
            </a:r>
          </a:p>
          <a:p>
            <a:pPr marL="342900" indent="-285750">
              <a:buNone/>
            </a:pPr>
            <a:r>
              <a:rPr lang="en-US" sz="1400" i="1" dirty="0" smtClean="0"/>
              <a:t>	25% tax increment for households who are currently paying taxes more than $5K, having property value above $700K and yearly income is more than $150K.</a:t>
            </a:r>
          </a:p>
          <a:p>
            <a:pPr marL="342900" indent="-285750">
              <a:buNone/>
            </a:pPr>
            <a:endParaRPr lang="en-US" sz="1400" i="1" dirty="0" smtClean="0"/>
          </a:p>
          <a:p>
            <a:pPr marL="342900" indent="-285750"/>
            <a:r>
              <a:rPr lang="en-US" sz="1400" b="1" i="1" dirty="0" smtClean="0"/>
              <a:t>Scheme 3</a:t>
            </a:r>
          </a:p>
          <a:p>
            <a:pPr marL="342900" indent="-285750">
              <a:buNone/>
            </a:pPr>
            <a:r>
              <a:rPr lang="en-US" sz="1400" i="1" dirty="0" smtClean="0"/>
              <a:t>	20% tax increment for households who are currently paying taxes more than $5K, having property value less than $700K and yearly income is more than $150K.</a:t>
            </a:r>
          </a:p>
          <a:p>
            <a:pPr marL="342900" indent="-285750">
              <a:buNone/>
            </a:pPr>
            <a:endParaRPr lang="en-US" sz="1400" i="1" dirty="0" smtClean="0"/>
          </a:p>
          <a:p>
            <a:pPr marL="342900" indent="-285750"/>
            <a:endParaRPr lang="en-US" sz="1400" i="1" dirty="0" smtClean="0"/>
          </a:p>
          <a:p>
            <a:pPr marL="342900" indent="-285750"/>
            <a:endParaRPr lang="en-US" sz="1400" i="1"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20</a:t>
            </a:fld>
            <a:endParaRPr lang="en-US"/>
          </a:p>
        </p:txBody>
      </p:sp>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Tax Strategy</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Scheme 4</a:t>
            </a:r>
          </a:p>
          <a:p>
            <a:pPr marL="342900" indent="-285750">
              <a:buNone/>
            </a:pPr>
            <a:r>
              <a:rPr lang="en-US" sz="1400" i="1" dirty="0" smtClean="0"/>
              <a:t>	15% tax increment for households who are currently paying taxes in between $2.5K to 5K, having  yearly income more than $90K and workers in family are more than 1 except which falls in non-working categories (</a:t>
            </a:r>
            <a:r>
              <a:rPr lang="en-US" sz="1400" i="1" dirty="0" err="1" smtClean="0"/>
              <a:t>Workstat</a:t>
            </a:r>
            <a:r>
              <a:rPr lang="en-US" sz="1400" i="1" dirty="0" smtClean="0"/>
              <a:t> : 15,9,12).</a:t>
            </a:r>
          </a:p>
          <a:p>
            <a:pPr marL="342900" indent="-285750">
              <a:buNone/>
            </a:pPr>
            <a:endParaRPr lang="en-US" sz="1400" i="1" dirty="0" smtClean="0"/>
          </a:p>
          <a:p>
            <a:pPr marL="342900" indent="-285750"/>
            <a:r>
              <a:rPr lang="en-US" sz="1400" b="1" i="1" dirty="0" smtClean="0"/>
              <a:t>Scheme 5</a:t>
            </a:r>
          </a:p>
          <a:p>
            <a:pPr marL="342900" indent="-285750">
              <a:buNone/>
            </a:pPr>
            <a:r>
              <a:rPr lang="en-US" sz="1400" i="1" dirty="0" smtClean="0"/>
              <a:t>	10% tax increment for households who are currently paying taxes in between $1K to 2.499K, having yearly income more than $70K and workers in family are more than 1 except which falls in non-working categories (</a:t>
            </a:r>
            <a:r>
              <a:rPr lang="en-US" sz="1400" i="1" dirty="0" err="1" smtClean="0"/>
              <a:t>Workstat</a:t>
            </a:r>
            <a:r>
              <a:rPr lang="en-US" sz="1400" i="1" dirty="0" smtClean="0"/>
              <a:t> : 15,9,12).</a:t>
            </a:r>
          </a:p>
          <a:p>
            <a:pPr marL="342900" indent="-285750">
              <a:buNone/>
            </a:pPr>
            <a:endParaRPr lang="en-US" sz="1400" i="1" dirty="0" smtClean="0"/>
          </a:p>
          <a:p>
            <a:pPr marL="342900" indent="-285750"/>
            <a:r>
              <a:rPr lang="en-US" sz="1400" b="1" i="1" dirty="0" smtClean="0"/>
              <a:t>Rest all are exempted from tax increase</a:t>
            </a:r>
            <a:r>
              <a:rPr lang="en-US" sz="1400" i="1" dirty="0" smtClean="0"/>
              <a:t>.</a:t>
            </a:r>
          </a:p>
          <a:p>
            <a:pPr marL="342900" indent="-285750">
              <a:buNone/>
            </a:pPr>
            <a:endParaRPr lang="en-US" sz="1400" i="1" dirty="0" smtClean="0">
              <a:solidFill>
                <a:srgbClr val="FF0000"/>
              </a:solidFill>
            </a:endParaRPr>
          </a:p>
          <a:p>
            <a:pPr marL="342900" indent="-285750">
              <a:buNone/>
            </a:pPr>
            <a:endParaRPr lang="en-US" sz="1400" i="1" dirty="0" smtClean="0"/>
          </a:p>
          <a:p>
            <a:pPr marL="342900" indent="-285750"/>
            <a:endParaRPr lang="en-US" sz="1400" i="1" dirty="0" smtClean="0"/>
          </a:p>
          <a:p>
            <a:pPr marL="342900" indent="-285750"/>
            <a:endParaRPr lang="en-US" sz="1400" i="1"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21</a:t>
            </a:fld>
            <a:endParaRPr lang="en-US"/>
          </a:p>
        </p:txBody>
      </p:sp>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Tax Strategy Calculation</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Increased tax for all groups is calculated as follows –</a:t>
            </a:r>
          </a:p>
          <a:p>
            <a:pPr marL="342900" indent="-285750"/>
            <a:endParaRPr lang="en-US" sz="1400" b="1" i="1" dirty="0" smtClean="0"/>
          </a:p>
          <a:p>
            <a:pPr marL="342900" indent="-285750"/>
            <a:r>
              <a:rPr lang="en-US" sz="1400" i="1" dirty="0" smtClean="0"/>
              <a:t>Get the tax group of household to which it belongs.</a:t>
            </a:r>
          </a:p>
          <a:p>
            <a:pPr marL="342900" indent="-285750"/>
            <a:endParaRPr lang="en-US" sz="1400" i="1" dirty="0" smtClean="0"/>
          </a:p>
          <a:p>
            <a:pPr marL="342900" indent="-285750"/>
            <a:r>
              <a:rPr lang="en-US" sz="1400" i="1" dirty="0" smtClean="0"/>
              <a:t>Find out minimum and maximum range of tax group and calculate average.</a:t>
            </a:r>
          </a:p>
          <a:p>
            <a:pPr marL="342900" indent="-285750"/>
            <a:endParaRPr lang="en-US" sz="1400" i="1" dirty="0" smtClean="0"/>
          </a:p>
          <a:p>
            <a:pPr marL="342900" indent="-285750"/>
            <a:r>
              <a:rPr lang="en-US" sz="1400" i="1" dirty="0" smtClean="0"/>
              <a:t>Apply tax scheme by multiplying increased percentage to above calculated average and it returns increased tax amount.</a:t>
            </a:r>
          </a:p>
          <a:p>
            <a:pPr marL="342900" indent="-285750"/>
            <a:endParaRPr lang="en-US" sz="1400" i="1" dirty="0" smtClean="0"/>
          </a:p>
          <a:p>
            <a:pPr marL="342900" lvl="1">
              <a:buFont typeface="Wingdings" pitchFamily="2" charset="2"/>
              <a:buChar char="u"/>
            </a:pPr>
            <a:r>
              <a:rPr lang="en-US" sz="1400" i="1" dirty="0" smtClean="0">
                <a:ea typeface="+mn-ea"/>
                <a:cs typeface="+mn-cs"/>
              </a:rPr>
              <a:t>For </a:t>
            </a:r>
            <a:r>
              <a:rPr lang="en-US" sz="1400" i="1" dirty="0" err="1" smtClean="0">
                <a:ea typeface="+mn-ea"/>
                <a:cs typeface="+mn-cs"/>
              </a:rPr>
              <a:t>e.g</a:t>
            </a:r>
            <a:r>
              <a:rPr lang="en-US" sz="1400" i="1" dirty="0" smtClean="0">
                <a:ea typeface="+mn-ea"/>
                <a:cs typeface="+mn-cs"/>
              </a:rPr>
              <a:t> if household's tax group is 62 which has min value $5K and max value $5499 then it is paying average tax $5249.50 and if it's falling under 20%  tax increase scheme then incremented tax for that household is 5249.50*0.20 = $1049.90. </a:t>
            </a:r>
          </a:p>
          <a:p>
            <a:pPr marL="342900" indent="-285750">
              <a:buNone/>
            </a:pPr>
            <a:endParaRPr lang="en-US" sz="1400" i="1" dirty="0" smtClean="0"/>
          </a:p>
          <a:p>
            <a:pPr marL="342900" indent="-285750"/>
            <a:endParaRPr lang="en-US" sz="1400" i="1" dirty="0" smtClean="0"/>
          </a:p>
          <a:p>
            <a:pPr marL="342900" indent="-285750"/>
            <a:endParaRPr lang="en-US" sz="1400" i="1"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22</a:t>
            </a:fld>
            <a:endParaRPr lang="en-US"/>
          </a:p>
        </p:txBody>
      </p:sp>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Tax Strategy Findings</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i="1" dirty="0" smtClean="0"/>
              <a:t>Maximum tax increase benefit can be obtained from group B </a:t>
            </a:r>
            <a:r>
              <a:rPr lang="en-US" sz="1400" i="1" dirty="0" err="1" smtClean="0"/>
              <a:t>i.e</a:t>
            </a:r>
            <a:r>
              <a:rPr lang="en-US" sz="1400" i="1" dirty="0" smtClean="0"/>
              <a:t> upper middle  class where as group D </a:t>
            </a:r>
            <a:r>
              <a:rPr lang="en-US" sz="1400" i="1" dirty="0" err="1" smtClean="0"/>
              <a:t>i.e</a:t>
            </a:r>
            <a:r>
              <a:rPr lang="en-US" sz="1400" i="1" dirty="0" smtClean="0"/>
              <a:t> lower class has lowest tax increase. Group A </a:t>
            </a:r>
            <a:r>
              <a:rPr lang="en-US" sz="1400" i="1" dirty="0" err="1" smtClean="0"/>
              <a:t>i.e</a:t>
            </a:r>
            <a:r>
              <a:rPr lang="en-US" sz="1400" i="1" dirty="0" smtClean="0"/>
              <a:t> affluent class mostly falls in 30% or 25% tax increment scheme.</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23</a:t>
            </a:fld>
            <a:endParaRPr lang="en-US"/>
          </a:p>
        </p:txBody>
      </p:sp>
      <p:pic>
        <p:nvPicPr>
          <p:cNvPr id="3075" name="Picture 3"/>
          <p:cNvPicPr>
            <a:picLocks noChangeAspect="1" noChangeArrowheads="1"/>
          </p:cNvPicPr>
          <p:nvPr/>
        </p:nvPicPr>
        <p:blipFill>
          <a:blip r:embed="rId3"/>
          <a:srcRect/>
          <a:stretch>
            <a:fillRect/>
          </a:stretch>
        </p:blipFill>
        <p:spPr bwMode="auto">
          <a:xfrm>
            <a:off x="1143000" y="2590800"/>
            <a:ext cx="7848600" cy="3657599"/>
          </a:xfrm>
          <a:prstGeom prst="rect">
            <a:avLst/>
          </a:prstGeom>
          <a:noFill/>
          <a:ln w="9525">
            <a:noFill/>
            <a:miter lim="800000"/>
            <a:headEnd/>
            <a:tailEnd/>
          </a:ln>
          <a:effectLst/>
        </p:spPr>
      </p:pic>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Tax Strategy Findings</a:t>
            </a:r>
            <a:endParaRPr lang="en-US" sz="3200" dirty="0"/>
          </a:p>
        </p:txBody>
      </p:sp>
      <p:sp>
        <p:nvSpPr>
          <p:cNvPr id="3" name="Content Placeholder 2"/>
          <p:cNvSpPr>
            <a:spLocks noGrp="1"/>
          </p:cNvSpPr>
          <p:nvPr>
            <p:ph sz="half" idx="1"/>
          </p:nvPr>
        </p:nvSpPr>
        <p:spPr>
          <a:xfrm>
            <a:off x="990600" y="1828800"/>
            <a:ext cx="7848600" cy="4297363"/>
          </a:xfrm>
        </p:spPr>
        <p:txBody>
          <a:bodyPr/>
          <a:lstStyle/>
          <a:p>
            <a:r>
              <a:rPr lang="en-US" sz="1400" i="1" dirty="0" smtClean="0"/>
              <a:t>Group B class has majority of  households falling in10% to 25% tax increment schemes and around $6M can be obtained from it whereas very less </a:t>
            </a:r>
            <a:r>
              <a:rPr lang="en-US" sz="1400" i="1" dirty="0" err="1" smtClean="0"/>
              <a:t>i.e</a:t>
            </a:r>
            <a:r>
              <a:rPr lang="en-US" sz="1400" i="1" dirty="0" smtClean="0"/>
              <a:t> around $67K can be obtained from Group D. Only group A falls in 30% tax increment scheme.</a:t>
            </a:r>
            <a:endParaRPr lang="en-US" sz="1400" i="1"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24</a:t>
            </a:fld>
            <a:endParaRPr lang="en-US" dirty="0"/>
          </a:p>
        </p:txBody>
      </p:sp>
      <p:pic>
        <p:nvPicPr>
          <p:cNvPr id="7" name="Picture 2"/>
          <p:cNvPicPr>
            <a:picLocks noGrp="1" noChangeAspect="1" noChangeArrowheads="1"/>
          </p:cNvPicPr>
          <p:nvPr>
            <p:ph sz="half" idx="1"/>
          </p:nvPr>
        </p:nvPicPr>
        <p:blipFill>
          <a:blip r:embed="rId3"/>
          <a:srcRect/>
          <a:stretch>
            <a:fillRect/>
          </a:stretch>
        </p:blipFill>
        <p:spPr bwMode="auto">
          <a:xfrm>
            <a:off x="1143000" y="2590800"/>
            <a:ext cx="7848600" cy="3657600"/>
          </a:xfrm>
          <a:prstGeom prst="rect">
            <a:avLst/>
          </a:prstGeom>
          <a:noFill/>
          <a:ln w="9525">
            <a:noFill/>
            <a:miter lim="800000"/>
            <a:headEnd/>
            <a:tailEnd/>
          </a:ln>
          <a:effectLst/>
        </p:spPr>
      </p:pic>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 Tax Strategy Summary</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i="1" dirty="0" smtClean="0"/>
              <a:t>Total anticipated tax increment is around $8.5M.</a:t>
            </a:r>
          </a:p>
          <a:p>
            <a:pPr marL="342900" indent="-285750"/>
            <a:r>
              <a:rPr lang="en-US" sz="1400" i="1" dirty="0" smtClean="0"/>
              <a:t>Maximum returns can get from 20% tax increase scheme and around  $4.5M  can be anticipated from upper middle class </a:t>
            </a:r>
            <a:r>
              <a:rPr lang="en-US" sz="1400" i="1" dirty="0" err="1" smtClean="0"/>
              <a:t>i.e</a:t>
            </a:r>
            <a:r>
              <a:rPr lang="en-US" sz="1400" i="1" dirty="0" smtClean="0"/>
              <a:t> Group B.</a:t>
            </a:r>
          </a:p>
          <a:p>
            <a:pPr marL="342900" indent="-285750"/>
            <a:r>
              <a:rPr lang="en-US" sz="1400" i="1" dirty="0" smtClean="0"/>
              <a:t>Only group A </a:t>
            </a:r>
            <a:r>
              <a:rPr lang="en-US" sz="1400" i="1" dirty="0" err="1" smtClean="0"/>
              <a:t>i.e</a:t>
            </a:r>
            <a:r>
              <a:rPr lang="en-US" sz="1400" i="1" dirty="0" smtClean="0"/>
              <a:t> affluent class falls in 30% tax increment scheme.</a:t>
            </a:r>
          </a:p>
          <a:p>
            <a:pPr marL="342900" indent="-285750"/>
            <a:r>
              <a:rPr lang="en-US" sz="1400" i="1" dirty="0" smtClean="0"/>
              <a:t>Group D </a:t>
            </a:r>
            <a:r>
              <a:rPr lang="en-US" sz="1400" i="1" dirty="0" err="1" smtClean="0"/>
              <a:t>i.e</a:t>
            </a:r>
            <a:r>
              <a:rPr lang="en-US" sz="1400" i="1" dirty="0" smtClean="0"/>
              <a:t> lower class’ majority of amount is from 10% tax increment scheme.</a:t>
            </a:r>
          </a:p>
          <a:p>
            <a:pPr marL="342900" indent="-285750"/>
            <a:r>
              <a:rPr lang="en-US" sz="1400" i="1" dirty="0" smtClean="0"/>
              <a:t>Group C </a:t>
            </a:r>
            <a:r>
              <a:rPr lang="en-US" sz="1400" i="1" dirty="0" err="1" smtClean="0"/>
              <a:t>i.e</a:t>
            </a:r>
            <a:r>
              <a:rPr lang="en-US" sz="1400" i="1" dirty="0" smtClean="0"/>
              <a:t> middle class’ majority of amount is from 15% tax increment scheme.</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25</a:t>
            </a:fld>
            <a:endParaRPr lang="en-US"/>
          </a:p>
        </p:txBody>
      </p:sp>
      <p:pic>
        <p:nvPicPr>
          <p:cNvPr id="4099" name="Picture 3"/>
          <p:cNvPicPr>
            <a:picLocks noChangeAspect="1" noChangeArrowheads="1"/>
          </p:cNvPicPr>
          <p:nvPr/>
        </p:nvPicPr>
        <p:blipFill>
          <a:blip r:embed="rId3"/>
          <a:srcRect/>
          <a:stretch>
            <a:fillRect/>
          </a:stretch>
        </p:blipFill>
        <p:spPr bwMode="auto">
          <a:xfrm>
            <a:off x="1143000" y="3810000"/>
            <a:ext cx="7574830" cy="1676400"/>
          </a:xfrm>
          <a:prstGeom prst="rect">
            <a:avLst/>
          </a:prstGeom>
          <a:noFill/>
          <a:ln w="9525">
            <a:noFill/>
            <a:miter lim="800000"/>
            <a:headEnd/>
            <a:tailEnd/>
          </a:ln>
          <a:effectLst/>
        </p:spPr>
      </p:pic>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 Tax Strategy Summary</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i="1" dirty="0" smtClean="0"/>
              <a:t>40288 households out of 49125 are exempted from tax increase.</a:t>
            </a:r>
          </a:p>
          <a:p>
            <a:pPr marL="342900" indent="-285750"/>
            <a:r>
              <a:rPr lang="en-US" sz="1400" i="1" dirty="0" smtClean="0"/>
              <a:t>Maximum households which are falling under no tax increase are from group C and D </a:t>
            </a:r>
            <a:r>
              <a:rPr lang="en-US" sz="1400" i="1" dirty="0" err="1" smtClean="0"/>
              <a:t>i.e</a:t>
            </a:r>
            <a:r>
              <a:rPr lang="en-US" sz="1400" i="1" dirty="0" smtClean="0"/>
              <a:t> middle and lower classes.</a:t>
            </a:r>
          </a:p>
          <a:p>
            <a:pPr marL="342900" indent="-285750"/>
            <a:r>
              <a:rPr lang="en-US" sz="1400" i="1" dirty="0" smtClean="0"/>
              <a:t>20% increased tax payers are majorly from Group B </a:t>
            </a:r>
            <a:r>
              <a:rPr lang="en-US" sz="1400" i="1" dirty="0" err="1" smtClean="0"/>
              <a:t>i.e</a:t>
            </a:r>
            <a:r>
              <a:rPr lang="en-US" sz="1400" i="1" dirty="0" smtClean="0"/>
              <a:t> upper middle.</a:t>
            </a:r>
          </a:p>
          <a:p>
            <a:pPr marL="342900" indent="-285750"/>
            <a:r>
              <a:rPr lang="en-US" sz="1400" i="1" dirty="0" smtClean="0"/>
              <a:t>476 households out of 794 from group A </a:t>
            </a:r>
            <a:r>
              <a:rPr lang="en-US" sz="1400" i="1" dirty="0" err="1" smtClean="0"/>
              <a:t>i.e</a:t>
            </a:r>
            <a:r>
              <a:rPr lang="en-US" sz="1400" i="1" dirty="0" smtClean="0"/>
              <a:t> affluent class falls in 25% and 30%  tax increment schemes.</a:t>
            </a:r>
          </a:p>
          <a:p>
            <a:pPr marL="342900" indent="-285750"/>
            <a:r>
              <a:rPr lang="en-US" sz="1400" i="1" dirty="0" smtClean="0"/>
              <a:t>All above points support previous slide’s analysis.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26</a:t>
            </a:fld>
            <a:endParaRPr lang="en-US"/>
          </a:p>
        </p:txBody>
      </p:sp>
      <p:pic>
        <p:nvPicPr>
          <p:cNvPr id="5123" name="Picture 3"/>
          <p:cNvPicPr>
            <a:picLocks noChangeAspect="1" noChangeArrowheads="1"/>
          </p:cNvPicPr>
          <p:nvPr/>
        </p:nvPicPr>
        <p:blipFill>
          <a:blip r:embed="rId3"/>
          <a:srcRect/>
          <a:stretch>
            <a:fillRect/>
          </a:stretch>
        </p:blipFill>
        <p:spPr bwMode="auto">
          <a:xfrm>
            <a:off x="1143000" y="3886200"/>
            <a:ext cx="7543801" cy="1561773"/>
          </a:xfrm>
          <a:prstGeom prst="rect">
            <a:avLst/>
          </a:prstGeom>
          <a:noFill/>
          <a:ln w="9525">
            <a:noFill/>
            <a:miter lim="800000"/>
            <a:headEnd/>
            <a:tailEnd/>
          </a:ln>
          <a:effectLst/>
        </p:spPr>
      </p:pic>
    </p:spTree>
    <p:extLst>
      <p:ext uri="{BB962C8B-B14F-4D97-AF65-F5344CB8AC3E}">
        <p14:creationId xmlns:p14="http://schemas.microsoft.com/office/powerpoint/2010/main" xmlns="" val="1054114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Conclusion</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lvl="0"/>
            <a:r>
              <a:rPr lang="en-US" sz="1400" i="1" dirty="0" smtClean="0"/>
              <a:t>Total anticipated tax increase is $8,752,077.75.</a:t>
            </a:r>
          </a:p>
          <a:p>
            <a:pPr lvl="0"/>
            <a:r>
              <a:rPr lang="en-US" sz="1400" i="1" dirty="0" smtClean="0"/>
              <a:t>Highest tax payers and very high income householders are in  group A so they fall in maximum </a:t>
            </a:r>
            <a:r>
              <a:rPr lang="en-US" sz="1400" i="1" dirty="0" err="1" smtClean="0"/>
              <a:t>i.e</a:t>
            </a:r>
            <a:r>
              <a:rPr lang="en-US" sz="1400" i="1" dirty="0" smtClean="0"/>
              <a:t> 30% tax increment scheme. Total returns of group A can go up to $1,302,315.60.</a:t>
            </a:r>
          </a:p>
          <a:p>
            <a:pPr lvl="0"/>
            <a:r>
              <a:rPr lang="en-US" sz="1400" i="1" dirty="0" smtClean="0"/>
              <a:t>Low tax payers having low household incomes are exempted from tax increase and these are majorly from middle and lower classes. </a:t>
            </a:r>
          </a:p>
          <a:p>
            <a:pPr lvl="0"/>
            <a:r>
              <a:rPr lang="en-US" sz="1400" i="1" dirty="0" smtClean="0"/>
              <a:t>For Group C, maximum returns are anticipated from 15%  tax increase scheme; total anticipated returns from Group C is $560,595.35.</a:t>
            </a:r>
          </a:p>
          <a:p>
            <a:pPr lvl="0"/>
            <a:r>
              <a:rPr lang="en-US" sz="1400" i="1" dirty="0" smtClean="0"/>
              <a:t>98% of households from Group D are exempted from tax increase.</a:t>
            </a:r>
          </a:p>
          <a:p>
            <a:pPr lvl="0"/>
            <a:r>
              <a:rPr lang="en-US" sz="1400" i="1" dirty="0" smtClean="0"/>
              <a:t>Most stable group is B as maximum anticipated returns for upper middle class is $6,821,329.78.</a:t>
            </a:r>
          </a:p>
          <a:p>
            <a:pPr lvl="0"/>
            <a:r>
              <a:rPr lang="en-US" sz="1400" i="1" dirty="0" smtClean="0"/>
              <a:t>Around 82% of households cannot go under tax increase scheme so it is the next focus area to look after on their existing tax strategy and how it's working out currently.</a:t>
            </a:r>
          </a:p>
          <a:p>
            <a:pPr marL="342900" indent="-285750"/>
            <a:endParaRPr lang="en-US" sz="1400" i="1" dirty="0" smtClean="0"/>
          </a:p>
          <a:p>
            <a:pPr marL="342900" indent="-285750"/>
            <a:endParaRPr lang="en-US" sz="1400" i="1" dirty="0" smtClean="0"/>
          </a:p>
          <a:p>
            <a:pPr marL="342900" indent="-285750"/>
            <a:endParaRPr lang="en-US" sz="1400" dirty="0"/>
          </a:p>
          <a:p>
            <a:pPr marL="57150" indent="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27</a:t>
            </a:fld>
            <a:endParaRPr lang="en-US"/>
          </a:p>
        </p:txBody>
      </p:sp>
    </p:spTree>
    <p:extLst>
      <p:ext uri="{BB962C8B-B14F-4D97-AF65-F5344CB8AC3E}">
        <p14:creationId xmlns:p14="http://schemas.microsoft.com/office/powerpoint/2010/main" xmlns="" val="1184918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Overview</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Objective</a:t>
            </a:r>
          </a:p>
          <a:p>
            <a:pPr marL="342900" indent="-285750">
              <a:buNone/>
            </a:pPr>
            <a:r>
              <a:rPr lang="en-US" sz="1400" i="1" dirty="0" smtClean="0"/>
              <a:t>	Objective of this project is to perform cluster analysis and profiling of housing data of Illinois state (year- 2013) to decide tax strategy for Illinois state.</a:t>
            </a:r>
          </a:p>
          <a:p>
            <a:pPr marL="342900" indent="-285750"/>
            <a:endParaRPr lang="en-US" sz="1400" i="1" dirty="0" smtClean="0"/>
          </a:p>
          <a:p>
            <a:pPr marL="342900" indent="-285750"/>
            <a:r>
              <a:rPr lang="en-US" sz="1400" b="1" i="1" dirty="0" smtClean="0"/>
              <a:t>Background</a:t>
            </a:r>
          </a:p>
          <a:p>
            <a:pPr marL="342900" indent="-285750">
              <a:buNone/>
            </a:pPr>
            <a:r>
              <a:rPr lang="en-US" sz="1400" i="1" dirty="0" smtClean="0"/>
              <a:t>	The Public Use </a:t>
            </a:r>
            <a:r>
              <a:rPr lang="en-US" sz="1400" i="1" dirty="0" err="1" smtClean="0"/>
              <a:t>Microdata</a:t>
            </a:r>
            <a:r>
              <a:rPr lang="en-US" sz="1400" i="1" dirty="0" smtClean="0"/>
              <a:t> Sample (PUMS) contains a sample of actual responses to the American Community Survey (ACS). PUMS files for an individual year, such as 2013, contain records of data from approximately one percent of the United States population. The PUMS dataset includes variables for nearly every question on the survey. Each record in the file represents single housing unit. </a:t>
            </a:r>
            <a:r>
              <a:rPr lang="en-US" sz="1400" dirty="0" smtClean="0"/>
              <a:t>Since all ACS </a:t>
            </a:r>
            <a:r>
              <a:rPr lang="en-US" sz="1400" i="1" dirty="0" smtClean="0"/>
              <a:t>responses are strictly confidential, many variables in the PUMS files have been modified in order to protect the confidentiality of survey respondents. The 2013 ACS PUMS files rely on PUMA boundaries that were drawn by state governments using data from the 2010 Census.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Data Information</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Data Source</a:t>
            </a:r>
          </a:p>
          <a:p>
            <a:pPr marL="342900" indent="-285750">
              <a:buNone/>
            </a:pPr>
            <a:r>
              <a:rPr lang="en-US" sz="1400" b="1" i="1" dirty="0" smtClean="0"/>
              <a:t>	</a:t>
            </a:r>
            <a:r>
              <a:rPr lang="en-US" sz="1400" i="1" u="sng" dirty="0" smtClean="0"/>
              <a:t>File name </a:t>
            </a:r>
            <a:r>
              <a:rPr lang="en-US" sz="1400" i="1" dirty="0" smtClean="0"/>
              <a:t>- psam_h17.sas7bdat</a:t>
            </a:r>
            <a:endParaRPr lang="en-US" sz="1400" b="1" i="1" dirty="0" smtClean="0"/>
          </a:p>
          <a:p>
            <a:pPr marL="342900" indent="-285750">
              <a:buNone/>
            </a:pPr>
            <a:r>
              <a:rPr lang="en-US" sz="1400" b="1" i="1" dirty="0" smtClean="0"/>
              <a:t>      </a:t>
            </a:r>
            <a:r>
              <a:rPr lang="en-US" sz="1400" i="1" dirty="0" smtClean="0"/>
              <a:t>This SAS file includes housing dataset for year 2013 which can be directly imported in SAS for further research or analysis.</a:t>
            </a:r>
          </a:p>
          <a:p>
            <a:pPr>
              <a:buNone/>
            </a:pPr>
            <a:r>
              <a:rPr lang="en-US" sz="1400" i="1" dirty="0" smtClean="0"/>
              <a:t>       PUMS Data Link: </a:t>
            </a:r>
            <a:r>
              <a:rPr lang="en-US" sz="1400" b="1" u="sng" dirty="0" smtClean="0">
                <a:hlinkClick r:id="rId3"/>
              </a:rPr>
              <a:t>http://www.census.gov/programs-surveys/acs/data/pums.html</a:t>
            </a:r>
            <a:endParaRPr lang="en-US" sz="1400" b="1" u="sng" dirty="0" smtClean="0"/>
          </a:p>
          <a:p>
            <a:pPr>
              <a:buNone/>
            </a:pPr>
            <a:r>
              <a:rPr lang="en-US" sz="1400" i="1" dirty="0" smtClean="0"/>
              <a:t>	</a:t>
            </a:r>
            <a:endParaRPr lang="en-US" sz="1400" b="1" i="1" dirty="0" smtClean="0"/>
          </a:p>
          <a:p>
            <a:pPr marL="342900" indent="-285750"/>
            <a:r>
              <a:rPr lang="en-US" sz="1400" b="1" i="1" dirty="0" smtClean="0"/>
              <a:t>Source Data Statistics</a:t>
            </a:r>
          </a:p>
          <a:p>
            <a:pPr marL="342900" indent="-285750">
              <a:buNone/>
            </a:pPr>
            <a:r>
              <a:rPr lang="en-US" sz="1400" b="1" i="1" dirty="0" smtClean="0"/>
              <a:t>	</a:t>
            </a:r>
            <a:r>
              <a:rPr lang="en-US" sz="1400" i="1" dirty="0" smtClean="0"/>
              <a:t>Total Record Count : 58206</a:t>
            </a:r>
          </a:p>
          <a:p>
            <a:pPr marL="342900" indent="-285750">
              <a:buNone/>
            </a:pPr>
            <a:r>
              <a:rPr lang="en-US" sz="1400" i="1" dirty="0" smtClean="0"/>
              <a:t>	Variables : 231</a:t>
            </a:r>
          </a:p>
          <a:p>
            <a:pPr marL="342900" indent="-285750">
              <a:buNone/>
            </a:pPr>
            <a:r>
              <a:rPr lang="en-US" sz="1400" i="1" dirty="0" smtClean="0"/>
              <a:t>	Total tax groups : 68</a:t>
            </a:r>
          </a:p>
          <a:p>
            <a:pPr marL="342900" indent="-285750">
              <a:buNone/>
            </a:pPr>
            <a:endParaRPr lang="en-US" sz="1400" i="1" dirty="0" smtClean="0"/>
          </a:p>
          <a:p>
            <a:pPr marL="342900" indent="-285750"/>
            <a:r>
              <a:rPr lang="en-US" sz="1400" b="1" i="1" dirty="0" smtClean="0"/>
              <a:t>Data Scope </a:t>
            </a:r>
          </a:p>
          <a:p>
            <a:pPr marL="742950" lvl="1">
              <a:buFont typeface="+mj-lt"/>
              <a:buAutoNum type="romanLcPeriod"/>
            </a:pPr>
            <a:r>
              <a:rPr lang="en-US" sz="1400" i="1" dirty="0" smtClean="0"/>
              <a:t>Only housing data of Illinois state  for year- 2013 is considered.</a:t>
            </a:r>
          </a:p>
          <a:p>
            <a:pPr marL="342900" indent="-285750">
              <a:buNone/>
            </a:pPr>
            <a:endParaRPr lang="en-US" sz="1400" i="1" dirty="0" smtClean="0"/>
          </a:p>
          <a:p>
            <a:pPr marL="342900" indent="-285750">
              <a:buNone/>
            </a:pPr>
            <a:endParaRPr lang="en-US" sz="1400" i="1" dirty="0" smtClean="0"/>
          </a:p>
          <a:p>
            <a:pPr marL="342900" indent="-285750">
              <a:buNone/>
            </a:pPr>
            <a:r>
              <a:rPr lang="en-US" sz="1400" i="1" dirty="0" smtClean="0"/>
              <a:t>	</a:t>
            </a:r>
          </a:p>
          <a:p>
            <a:pPr marL="342900" indent="-285750"/>
            <a:endParaRPr lang="en-US" sz="1400" b="1" i="1"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Data Information</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Facts and Observations</a:t>
            </a:r>
          </a:p>
          <a:p>
            <a:pPr marL="742950" lvl="1">
              <a:buFont typeface="+mj-lt"/>
              <a:buAutoNum type="romanLcPeriod"/>
            </a:pPr>
            <a:r>
              <a:rPr lang="en-US" sz="1400" i="1" dirty="0" smtClean="0">
                <a:ea typeface="+mn-ea"/>
                <a:cs typeface="+mn-cs"/>
              </a:rPr>
              <a:t>In most of the cases, both husband and wife are working.</a:t>
            </a:r>
          </a:p>
          <a:p>
            <a:pPr marL="742950" lvl="1">
              <a:buFont typeface="+mj-lt"/>
              <a:buAutoNum type="romanLcPeriod"/>
            </a:pPr>
            <a:r>
              <a:rPr lang="en-US" sz="1400" i="1" dirty="0" smtClean="0">
                <a:ea typeface="+mn-ea"/>
                <a:cs typeface="+mn-cs"/>
              </a:rPr>
              <a:t>Data set includes extreme low versus extreme high property values </a:t>
            </a:r>
            <a:r>
              <a:rPr lang="en-US" sz="1400" i="1" dirty="0" err="1" smtClean="0">
                <a:ea typeface="+mn-ea"/>
                <a:cs typeface="+mn-cs"/>
              </a:rPr>
              <a:t>i.e</a:t>
            </a:r>
            <a:r>
              <a:rPr lang="en-US" sz="1400" i="1" dirty="0" smtClean="0">
                <a:ea typeface="+mn-ea"/>
                <a:cs typeface="+mn-cs"/>
              </a:rPr>
              <a:t> it ranges from $110 to $2M.</a:t>
            </a:r>
          </a:p>
          <a:p>
            <a:pPr marL="742950" lvl="1">
              <a:buFont typeface="+mj-lt"/>
              <a:buAutoNum type="romanLcPeriod"/>
            </a:pPr>
            <a:r>
              <a:rPr lang="en-US" sz="1400" i="1" dirty="0" smtClean="0">
                <a:ea typeface="+mn-ea"/>
                <a:cs typeface="+mn-cs"/>
              </a:rPr>
              <a:t>80% of  households have no second mortgages.</a:t>
            </a:r>
          </a:p>
          <a:p>
            <a:pPr marL="342900" indent="-285750">
              <a:buNone/>
            </a:pPr>
            <a:endParaRPr lang="en-US" sz="1400" b="1" dirty="0" smtClean="0"/>
          </a:p>
          <a:p>
            <a:pPr marL="342900" indent="-285750"/>
            <a:r>
              <a:rPr lang="en-US" sz="1400" b="1" i="1" dirty="0" smtClean="0"/>
              <a:t>Data Issues</a:t>
            </a:r>
          </a:p>
          <a:p>
            <a:pPr marL="857250" lvl="1" indent="-400050">
              <a:buFont typeface="+mj-lt"/>
              <a:buAutoNum type="romanLcPeriod"/>
            </a:pPr>
            <a:r>
              <a:rPr lang="en-US" sz="1400" i="1" dirty="0" smtClean="0">
                <a:ea typeface="+mn-ea"/>
                <a:cs typeface="+mn-cs"/>
              </a:rPr>
              <a:t>Lot of values are missing for VALP, HINCP and TAXP columns.</a:t>
            </a:r>
          </a:p>
          <a:p>
            <a:pPr marL="857250" lvl="1" indent="-400050">
              <a:buFont typeface="+mj-lt"/>
              <a:buAutoNum type="romanLcPeriod"/>
            </a:pPr>
            <a:r>
              <a:rPr lang="en-US" sz="1400" i="1" dirty="0" smtClean="0">
                <a:ea typeface="+mn-ea"/>
                <a:cs typeface="+mn-cs"/>
              </a:rPr>
              <a:t>Few negative values are present in HINCP column.</a:t>
            </a:r>
          </a:p>
          <a:p>
            <a:pPr marL="342900" indent="-285750">
              <a:buNone/>
            </a:pPr>
            <a:r>
              <a:rPr lang="en-US" sz="1400" i="1" dirty="0" smtClean="0"/>
              <a:t>	</a:t>
            </a:r>
          </a:p>
          <a:p>
            <a:pPr marL="342900" indent="-285750"/>
            <a:r>
              <a:rPr lang="en-US" sz="1400" b="1" i="1" dirty="0" smtClean="0"/>
              <a:t>Assumptions</a:t>
            </a:r>
          </a:p>
          <a:p>
            <a:pPr marL="857250" lvl="1" indent="-400050">
              <a:buFont typeface="+mj-lt"/>
              <a:buAutoNum type="romanLcPeriod"/>
            </a:pPr>
            <a:r>
              <a:rPr lang="en-US" sz="1400" i="1" dirty="0" smtClean="0">
                <a:ea typeface="+mn-ea"/>
                <a:cs typeface="+mn-cs"/>
              </a:rPr>
              <a:t>	Negative values will not have impact on analysis.</a:t>
            </a:r>
          </a:p>
          <a:p>
            <a:pPr marL="857250" lvl="1" indent="-400050">
              <a:buFont typeface="+mj-lt"/>
              <a:buAutoNum type="romanLcPeriod"/>
            </a:pPr>
            <a:r>
              <a:rPr lang="en-US" sz="1400" i="1" dirty="0" smtClean="0">
                <a:ea typeface="+mn-ea"/>
                <a:cs typeface="+mn-cs"/>
              </a:rPr>
              <a:t>	Missing values will be ignored.</a:t>
            </a:r>
          </a:p>
          <a:p>
            <a:pPr marL="857250" lvl="1" indent="-400050">
              <a:buFont typeface="+mj-lt"/>
              <a:buAutoNum type="romanLcPeriod"/>
            </a:pPr>
            <a:r>
              <a:rPr lang="en-US" sz="1400" i="1" dirty="0" smtClean="0">
                <a:ea typeface="+mn-ea"/>
                <a:cs typeface="+mn-cs"/>
              </a:rPr>
              <a:t>	Outliers will be grouped in the cluster of it’s own.</a:t>
            </a:r>
          </a:p>
          <a:p>
            <a:pPr marL="342900" indent="-285750"/>
            <a:endParaRPr lang="en-US" sz="1400" b="1" i="1"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Metadata Information</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Data Dictionary</a:t>
            </a:r>
            <a:endParaRPr lang="en-US" sz="1400" dirty="0" smtClean="0"/>
          </a:p>
          <a:p>
            <a:pPr>
              <a:buNone/>
            </a:pPr>
            <a:r>
              <a:rPr lang="en-US" sz="1400" dirty="0" smtClean="0"/>
              <a:t>	</a:t>
            </a:r>
            <a:r>
              <a:rPr lang="en-US" sz="1400" i="1" dirty="0" smtClean="0"/>
              <a:t>Below variables are used for clustering and profiling.</a:t>
            </a:r>
          </a:p>
          <a:p>
            <a:pPr lvl="1">
              <a:buNone/>
            </a:pPr>
            <a:r>
              <a:rPr lang="en-US" sz="1400" b="1" i="1" dirty="0" smtClean="0"/>
              <a:t>HINCP: </a:t>
            </a:r>
            <a:r>
              <a:rPr lang="en-US" sz="1400" i="1" dirty="0" smtClean="0"/>
              <a:t>Household income (past 12 months) </a:t>
            </a:r>
          </a:p>
          <a:p>
            <a:pPr lvl="1">
              <a:buNone/>
            </a:pPr>
            <a:r>
              <a:rPr lang="en-US" sz="1400" b="1" i="1" dirty="0" smtClean="0"/>
              <a:t>TAXP: </a:t>
            </a:r>
            <a:r>
              <a:rPr lang="en-US" sz="1400" i="1" dirty="0" smtClean="0"/>
              <a:t>Property taxes (yearly amount) </a:t>
            </a:r>
          </a:p>
          <a:p>
            <a:pPr lvl="1">
              <a:buNone/>
            </a:pPr>
            <a:r>
              <a:rPr lang="en-US" sz="1400" b="1" i="1" dirty="0" smtClean="0"/>
              <a:t>VALP: </a:t>
            </a:r>
            <a:r>
              <a:rPr lang="en-US" sz="1400" i="1" dirty="0" smtClean="0"/>
              <a:t>Property value </a:t>
            </a:r>
          </a:p>
          <a:p>
            <a:pPr>
              <a:buNone/>
            </a:pPr>
            <a:r>
              <a:rPr lang="en-US" sz="1400" b="1" i="1" dirty="0" smtClean="0"/>
              <a:t>	   WIF: </a:t>
            </a:r>
            <a:r>
              <a:rPr lang="en-US" sz="1400" i="1" dirty="0" smtClean="0"/>
              <a:t>Workers in family during the past 12 months </a:t>
            </a:r>
          </a:p>
          <a:p>
            <a:pPr>
              <a:buNone/>
            </a:pPr>
            <a:r>
              <a:rPr lang="en-US" sz="1400" b="1" i="1" dirty="0" smtClean="0"/>
              <a:t>	   SMX: </a:t>
            </a:r>
            <a:r>
              <a:rPr lang="en-US" sz="1400" i="1" dirty="0" smtClean="0"/>
              <a:t>Second or junior mortgage or home equity loan status </a:t>
            </a:r>
          </a:p>
          <a:p>
            <a:pPr>
              <a:buNone/>
            </a:pPr>
            <a:r>
              <a:rPr lang="en-US" sz="1400" b="1" i="1" dirty="0" smtClean="0"/>
              <a:t>	   MV: </a:t>
            </a:r>
            <a:r>
              <a:rPr lang="en-US" sz="1400" i="1" dirty="0" smtClean="0"/>
              <a:t>When moved into this house or apartment </a:t>
            </a:r>
          </a:p>
          <a:p>
            <a:pPr>
              <a:buNone/>
            </a:pPr>
            <a:r>
              <a:rPr lang="en-US" sz="1400" b="1" i="1" dirty="0" smtClean="0"/>
              <a:t>	   WORKSTAT: </a:t>
            </a:r>
            <a:r>
              <a:rPr lang="en-US" sz="1400" i="1" dirty="0" smtClean="0"/>
              <a:t>Work status of householder or spouse in family households </a:t>
            </a:r>
          </a:p>
          <a:p>
            <a:pPr lvl="1">
              <a:buNone/>
            </a:pPr>
            <a:endParaRPr lang="en-US" sz="1400" b="1" i="1" dirty="0" smtClean="0"/>
          </a:p>
          <a:p>
            <a:pPr marL="342900" lvl="1">
              <a:buFont typeface="Wingdings" pitchFamily="2" charset="2"/>
              <a:buChar char="u"/>
            </a:pPr>
            <a:r>
              <a:rPr lang="en-US" sz="1400" b="1" i="1" dirty="0" smtClean="0"/>
              <a:t>More details are available on below Link:</a:t>
            </a:r>
          </a:p>
          <a:p>
            <a:pPr>
              <a:buNone/>
            </a:pPr>
            <a:r>
              <a:rPr lang="en-US" sz="1400" b="1" dirty="0" smtClean="0"/>
              <a:t>       </a:t>
            </a:r>
            <a:r>
              <a:rPr lang="en-US" sz="1400" b="1" u="sng" dirty="0" smtClean="0">
                <a:hlinkClick r:id="rId3"/>
              </a:rPr>
              <a:t>http://www2.census.gov/programs-surveys/acs/tech_docs/pums/data_dict/PUMSDataDict13.pdf</a:t>
            </a:r>
            <a:endParaRPr lang="en-US" sz="1400" i="1" u="sng"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a:t>
            </a:r>
            <a:br>
              <a:rPr lang="en-US" sz="3200" dirty="0" smtClean="0"/>
            </a:br>
            <a:r>
              <a:rPr lang="en-US" sz="3200" dirty="0" smtClean="0"/>
              <a:t>Approach</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r>
              <a:rPr lang="en-US" sz="1400" b="1" i="1" dirty="0" smtClean="0"/>
              <a:t>Cluster Generation</a:t>
            </a:r>
          </a:p>
          <a:p>
            <a:pPr marL="342900" indent="-285750">
              <a:buNone/>
            </a:pPr>
            <a:r>
              <a:rPr lang="en-US" sz="1400" i="1" dirty="0" smtClean="0"/>
              <a:t>	</a:t>
            </a:r>
            <a:r>
              <a:rPr lang="en-US" sz="1400" i="1" dirty="0" smtClean="0"/>
              <a:t>Generation of </a:t>
            </a:r>
            <a:r>
              <a:rPr lang="en-US" sz="1400" i="1" smtClean="0"/>
              <a:t>clusters and scatter </a:t>
            </a:r>
            <a:r>
              <a:rPr lang="en-US" sz="1400" i="1" dirty="0" smtClean="0"/>
              <a:t>plot to depict graphical view of 20 clusters.</a:t>
            </a:r>
          </a:p>
          <a:p>
            <a:pPr marL="342900" indent="-285750">
              <a:buNone/>
            </a:pPr>
            <a:endParaRPr lang="en-US" sz="1400" i="1" dirty="0" smtClean="0"/>
          </a:p>
          <a:p>
            <a:pPr marL="342900" indent="-285750"/>
            <a:r>
              <a:rPr lang="en-US" sz="1400" b="1" i="1" dirty="0" smtClean="0"/>
              <a:t>Characterization of variables of each cluster</a:t>
            </a:r>
          </a:p>
          <a:p>
            <a:pPr marL="342900" indent="-285750">
              <a:buNone/>
            </a:pPr>
            <a:r>
              <a:rPr lang="en-US" sz="1400" i="1" dirty="0" smtClean="0"/>
              <a:t>	Each cluster is characterized using variables of source data set to understand the behavior of cluster.</a:t>
            </a:r>
          </a:p>
          <a:p>
            <a:pPr marL="342900" indent="-285750">
              <a:buNone/>
            </a:pPr>
            <a:endParaRPr lang="en-US" sz="1400" b="1" i="1" dirty="0" smtClean="0"/>
          </a:p>
          <a:p>
            <a:pPr marL="342900" indent="-285750"/>
            <a:r>
              <a:rPr lang="en-US" sz="1400" b="1" i="1" dirty="0" smtClean="0"/>
              <a:t>Cluster  Analysis and Profiling</a:t>
            </a:r>
          </a:p>
          <a:p>
            <a:pPr marL="342900" indent="-285750">
              <a:buNone/>
            </a:pPr>
            <a:r>
              <a:rPr lang="en-US" sz="1400" b="1" i="1" dirty="0" smtClean="0"/>
              <a:t>	</a:t>
            </a:r>
            <a:r>
              <a:rPr lang="en-US" sz="1400" i="1" dirty="0" smtClean="0"/>
              <a:t>Clusters are then grouped on the basis of their similar characteristics for further profiling.</a:t>
            </a:r>
          </a:p>
          <a:p>
            <a:pPr marL="342900" indent="-285750">
              <a:buNone/>
            </a:pPr>
            <a:endParaRPr lang="en-US" sz="1400" i="1" dirty="0" smtClean="0"/>
          </a:p>
          <a:p>
            <a:pPr marL="342900" indent="-285750"/>
            <a:r>
              <a:rPr lang="en-US" sz="1400" b="1" i="1" dirty="0" smtClean="0"/>
              <a:t>Tax Strategy for profiled groups</a:t>
            </a:r>
          </a:p>
          <a:p>
            <a:pPr marL="342900" indent="-285750">
              <a:buNone/>
            </a:pPr>
            <a:r>
              <a:rPr lang="en-US" sz="1400" i="1" dirty="0" smtClean="0"/>
              <a:t>	Schemes for tax increase are decided and applied to all groups considering group behaviors and ranking allotted to groups.</a:t>
            </a:r>
          </a:p>
          <a:p>
            <a:pPr marL="342900" indent="-285750"/>
            <a:endParaRPr lang="en-US" sz="1400" b="1" i="1"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 </a:t>
            </a:r>
            <a:br>
              <a:rPr lang="en-US" sz="3200" dirty="0" smtClean="0"/>
            </a:br>
            <a:r>
              <a:rPr lang="en-US" sz="3200" dirty="0" smtClean="0"/>
              <a:t>Scatter Plot of 20 clusters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sp>
        <p:nvSpPr>
          <p:cNvPr id="10" name="TextBox 9"/>
          <p:cNvSpPr txBox="1"/>
          <p:nvPr/>
        </p:nvSpPr>
        <p:spPr>
          <a:xfrm>
            <a:off x="990600" y="1752600"/>
            <a:ext cx="7924800" cy="523220"/>
          </a:xfrm>
          <a:prstGeom prst="rect">
            <a:avLst/>
          </a:prstGeom>
          <a:noFill/>
        </p:spPr>
        <p:txBody>
          <a:bodyPr wrap="square" rtlCol="0">
            <a:spAutoFit/>
          </a:bodyPr>
          <a:lstStyle/>
          <a:p>
            <a:pPr marL="342900" indent="-285750" algn="l">
              <a:spcBef>
                <a:spcPct val="20000"/>
              </a:spcBef>
              <a:buFont typeface="Wingdings" pitchFamily="2" charset="2"/>
              <a:buChar char="u"/>
            </a:pPr>
            <a:r>
              <a:rPr lang="en-US" sz="1400" i="1" dirty="0" smtClean="0">
                <a:latin typeface="+mn-lt"/>
              </a:rPr>
              <a:t>Below graph represents 20 clusters which are formed on the basis of property value and household income variables of housing data set.</a:t>
            </a:r>
          </a:p>
        </p:txBody>
      </p:sp>
      <p:pic>
        <p:nvPicPr>
          <p:cNvPr id="3073" name="Picture 1"/>
          <p:cNvPicPr>
            <a:picLocks noChangeAspect="1" noChangeArrowheads="1"/>
          </p:cNvPicPr>
          <p:nvPr/>
        </p:nvPicPr>
        <p:blipFill>
          <a:blip r:embed="rId3"/>
          <a:srcRect/>
          <a:stretch>
            <a:fillRect/>
          </a:stretch>
        </p:blipFill>
        <p:spPr bwMode="auto">
          <a:xfrm>
            <a:off x="1371600" y="2362200"/>
            <a:ext cx="6248399" cy="4343400"/>
          </a:xfrm>
          <a:prstGeom prst="rect">
            <a:avLst/>
          </a:prstGeom>
          <a:noFill/>
          <a:ln w="9525">
            <a:noFill/>
            <a:miter lim="800000"/>
            <a:headEnd/>
            <a:tailEnd/>
          </a:ln>
          <a:effectLst/>
        </p:spPr>
      </p:pic>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Final Project: </a:t>
            </a:r>
            <a:br>
              <a:rPr lang="en-US" sz="3200" dirty="0" smtClean="0"/>
            </a:br>
            <a:r>
              <a:rPr lang="en-US" sz="3200" dirty="0" smtClean="0"/>
              <a:t>Scatter Plot of 20 clusters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pic>
        <p:nvPicPr>
          <p:cNvPr id="1029" name="Picture 5"/>
          <p:cNvPicPr>
            <a:picLocks noGrp="1" noChangeAspect="1" noChangeArrowheads="1"/>
          </p:cNvPicPr>
          <p:nvPr>
            <p:ph sz="half" idx="1"/>
          </p:nvPr>
        </p:nvPicPr>
        <p:blipFill>
          <a:blip r:embed="rId3"/>
          <a:srcRect/>
          <a:stretch>
            <a:fillRect/>
          </a:stretch>
        </p:blipFill>
        <p:spPr bwMode="auto">
          <a:xfrm>
            <a:off x="1371599" y="2362201"/>
            <a:ext cx="6284053" cy="4280950"/>
          </a:xfrm>
          <a:prstGeom prst="rect">
            <a:avLst/>
          </a:prstGeom>
          <a:noFill/>
          <a:ln w="9525">
            <a:noFill/>
            <a:miter lim="800000"/>
            <a:headEnd/>
            <a:tailEnd/>
          </a:ln>
          <a:effectLst/>
        </p:spPr>
      </p:pic>
      <p:sp>
        <p:nvSpPr>
          <p:cNvPr id="10" name="TextBox 9"/>
          <p:cNvSpPr txBox="1"/>
          <p:nvPr/>
        </p:nvSpPr>
        <p:spPr>
          <a:xfrm>
            <a:off x="990600" y="1752600"/>
            <a:ext cx="7924800" cy="646331"/>
          </a:xfrm>
          <a:prstGeom prst="rect">
            <a:avLst/>
          </a:prstGeom>
          <a:noFill/>
        </p:spPr>
        <p:txBody>
          <a:bodyPr wrap="square" rtlCol="0">
            <a:spAutoFit/>
          </a:bodyPr>
          <a:lstStyle/>
          <a:p>
            <a:pPr marL="342900" indent="-285750" algn="l">
              <a:spcBef>
                <a:spcPct val="20000"/>
              </a:spcBef>
              <a:buFont typeface="Wingdings" pitchFamily="2" charset="2"/>
              <a:buChar char="u"/>
            </a:pPr>
            <a:r>
              <a:rPr lang="en-US" sz="1400" i="1" dirty="0" smtClean="0">
                <a:latin typeface="+mn-lt"/>
              </a:rPr>
              <a:t>Below graph represents 20 clusters after completion of FASTCLUS proc</a:t>
            </a:r>
            <a:r>
              <a:rPr lang="en-US" sz="1400" i="1" dirty="0" smtClean="0">
                <a:latin typeface="+mn-lt"/>
              </a:rPr>
              <a:t>.</a:t>
            </a:r>
          </a:p>
          <a:p>
            <a:pPr marL="342900" indent="-285750" algn="l">
              <a:spcBef>
                <a:spcPct val="20000"/>
              </a:spcBef>
            </a:pPr>
            <a:r>
              <a:rPr lang="en-US" sz="1000" i="1" dirty="0" smtClean="0">
                <a:latin typeface="+mn-lt"/>
              </a:rPr>
              <a:t>	Note : Color and sign of clusters changes after completion of proc and it’s different from initial cluster seeds as shown in previous slide but cluster positions are same.</a:t>
            </a:r>
            <a:endParaRPr lang="en-US" sz="1000" i="1" dirty="0" smtClean="0">
              <a:latin typeface="+mn-lt"/>
            </a:endParaRPr>
          </a:p>
        </p:txBody>
      </p:sp>
    </p:spTree>
    <p:extLst>
      <p:ext uri="{BB962C8B-B14F-4D97-AF65-F5344CB8AC3E}">
        <p14:creationId xmlns:p14="http://schemas.microsoft.com/office/powerpoint/2010/main" xmlns="" val="8079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29775</TotalTime>
  <Words>1357</Words>
  <Application>Microsoft Office PowerPoint</Application>
  <PresentationFormat>On-screen Show (4:3)</PresentationFormat>
  <Paragraphs>262</Paragraphs>
  <Slides>27</Slides>
  <Notes>25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0" baseType="lpstr">
      <vt:lpstr>ITMtemplate</vt:lpstr>
      <vt:lpstr>1_ITM478_08_1</vt:lpstr>
      <vt:lpstr>Microsoft Office Excel 97-2003 Worksheet</vt:lpstr>
      <vt:lpstr>527 Data Analytics Final Project</vt:lpstr>
      <vt:lpstr>Final Project: Table of Content</vt:lpstr>
      <vt:lpstr>Final Project: Overview</vt:lpstr>
      <vt:lpstr>Final Project: Data Information</vt:lpstr>
      <vt:lpstr>Final Project: Data Information</vt:lpstr>
      <vt:lpstr>Final Project: Metadata Information</vt:lpstr>
      <vt:lpstr>Final Project: Approach</vt:lpstr>
      <vt:lpstr>Final Project:  Scatter Plot of 20 clusters</vt:lpstr>
      <vt:lpstr>Final Project:  Scatter Plot of 20 clusters</vt:lpstr>
      <vt:lpstr>Final Project: Characterization of variables</vt:lpstr>
      <vt:lpstr>Final Project: Characterization of variables</vt:lpstr>
      <vt:lpstr>Final Project: Characterization of variables</vt:lpstr>
      <vt:lpstr>Final Project:  Cluster Analysis &amp; Profiling</vt:lpstr>
      <vt:lpstr>Final Project:  Cluster Analysis &amp; Profiling</vt:lpstr>
      <vt:lpstr>Final Project:  Groups on scatter plot</vt:lpstr>
      <vt:lpstr>Final Project:  Groups on scatter plot</vt:lpstr>
      <vt:lpstr>Final Project:  Groups on scatter plot</vt:lpstr>
      <vt:lpstr>Final Project:  Groups on scatter plot</vt:lpstr>
      <vt:lpstr>Final Project: Cluster Summary</vt:lpstr>
      <vt:lpstr>Final Project: Tax Strategy</vt:lpstr>
      <vt:lpstr>Final Project: Tax Strategy</vt:lpstr>
      <vt:lpstr>Final Project: Tax Strategy Calculation</vt:lpstr>
      <vt:lpstr>Final Project: Tax Strategy Findings</vt:lpstr>
      <vt:lpstr>Final Project: Tax Strategy Findings</vt:lpstr>
      <vt:lpstr>Final Project:  Tax Strategy Summary</vt:lpstr>
      <vt:lpstr>Final Project:  Tax Strategy Summary</vt:lpstr>
      <vt:lpstr>Final Project: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Piyush</cp:lastModifiedBy>
  <cp:revision>482</cp:revision>
  <dcterms:created xsi:type="dcterms:W3CDTF">2015-08-06T17:32:52Z</dcterms:created>
  <dcterms:modified xsi:type="dcterms:W3CDTF">2015-12-06T08:48:05Z</dcterms:modified>
</cp:coreProperties>
</file>