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30"/>
  </p:notesMasterIdLst>
  <p:handoutMasterIdLst>
    <p:handoutMasterId r:id="rId31"/>
  </p:handoutMasterIdLst>
  <p:sldIdLst>
    <p:sldId id="390" r:id="rId3"/>
    <p:sldId id="462" r:id="rId4"/>
    <p:sldId id="460" r:id="rId5"/>
    <p:sldId id="464" r:id="rId6"/>
    <p:sldId id="495" r:id="rId7"/>
    <p:sldId id="510" r:id="rId8"/>
    <p:sldId id="461" r:id="rId9"/>
    <p:sldId id="471" r:id="rId10"/>
    <p:sldId id="474" r:id="rId11"/>
    <p:sldId id="475" r:id="rId12"/>
    <p:sldId id="483" r:id="rId13"/>
    <p:sldId id="492" r:id="rId14"/>
    <p:sldId id="484" r:id="rId15"/>
    <p:sldId id="467" r:id="rId16"/>
    <p:sldId id="506" r:id="rId17"/>
    <p:sldId id="509" r:id="rId18"/>
    <p:sldId id="466" r:id="rId19"/>
    <p:sldId id="476" r:id="rId20"/>
    <p:sldId id="507" r:id="rId21"/>
    <p:sldId id="496" r:id="rId22"/>
    <p:sldId id="497" r:id="rId23"/>
    <p:sldId id="508" r:id="rId24"/>
    <p:sldId id="498" r:id="rId25"/>
    <p:sldId id="511" r:id="rId26"/>
    <p:sldId id="499" r:id="rId27"/>
    <p:sldId id="482" r:id="rId28"/>
    <p:sldId id="505" r:id="rId2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711" autoAdjust="0"/>
    <p:restoredTop sz="86392" autoAdjust="0"/>
  </p:normalViewPr>
  <p:slideViewPr>
    <p:cSldViewPr>
      <p:cViewPr varScale="1">
        <p:scale>
          <a:sx n="88" d="100"/>
          <a:sy n="88" d="100"/>
        </p:scale>
        <p:origin x="-1128" y="-8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 xmlns:p14="http://schemas.microsoft.com/office/powerpoint/2010/main" val="165984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xmlns="" val="127108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18</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20</a:t>
            </a:fld>
            <a:endParaRPr lang="en-US"/>
          </a:p>
        </p:txBody>
      </p:sp>
    </p:spTree>
    <p:extLst>
      <p:ext uri="{BB962C8B-B14F-4D97-AF65-F5344CB8AC3E}">
        <p14:creationId xmlns="" xmlns:p14="http://schemas.microsoft.com/office/powerpoint/2010/main" val="264562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21</a:t>
            </a:fld>
            <a:endParaRPr lang="en-US"/>
          </a:p>
        </p:txBody>
      </p:sp>
    </p:spTree>
    <p:extLst>
      <p:ext uri="{BB962C8B-B14F-4D97-AF65-F5344CB8AC3E}">
        <p14:creationId xmlns="" xmlns:p14="http://schemas.microsoft.com/office/powerpoint/2010/main" val="187824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22</a:t>
            </a:fld>
            <a:endParaRPr lang="en-US"/>
          </a:p>
        </p:txBody>
      </p:sp>
    </p:spTree>
    <p:extLst>
      <p:ext uri="{BB962C8B-B14F-4D97-AF65-F5344CB8AC3E}">
        <p14:creationId xmlns="" xmlns:p14="http://schemas.microsoft.com/office/powerpoint/2010/main" val="187824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23</a:t>
            </a:fld>
            <a:endParaRPr lang="en-US"/>
          </a:p>
        </p:txBody>
      </p:sp>
    </p:spTree>
    <p:extLst>
      <p:ext uri="{BB962C8B-B14F-4D97-AF65-F5344CB8AC3E}">
        <p14:creationId xmlns="" xmlns:p14="http://schemas.microsoft.com/office/powerpoint/2010/main" val="252058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24</a:t>
            </a:fld>
            <a:endParaRPr lang="en-US"/>
          </a:p>
        </p:txBody>
      </p:sp>
    </p:spTree>
    <p:extLst>
      <p:ext uri="{BB962C8B-B14F-4D97-AF65-F5344CB8AC3E}">
        <p14:creationId xmlns:p14="http://schemas.microsoft.com/office/powerpoint/2010/main" xmlns="" val="1290381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25</a:t>
            </a:fld>
            <a:endParaRPr lang="en-US"/>
          </a:p>
        </p:txBody>
      </p:sp>
    </p:spTree>
    <p:extLst>
      <p:ext uri="{BB962C8B-B14F-4D97-AF65-F5344CB8AC3E}">
        <p14:creationId xmlns="" xmlns:p14="http://schemas.microsoft.com/office/powerpoint/2010/main" val="2476225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26</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27</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 xmlns:p14="http://schemas.microsoft.com/office/powerpoint/2010/main" val="203553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- 529</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machine-learning-databases/00275/Bike-Sharing-Dataset.zip" TargetMode="External"/><Relationship Id="rId2" Type="http://schemas.openxmlformats.org/officeDocument/2006/relationships/hyperlink" Target="https://archive.ics.uci.edu/ml/datasets/Bike+Sharing+Datase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529 Data Analytics</a:t>
            </a:r>
            <a:endParaRPr lang="en-US" dirty="0"/>
          </a:p>
        </p:txBody>
      </p:sp>
      <p:sp>
        <p:nvSpPr>
          <p:cNvPr id="4" name="Text Placeholder 3"/>
          <p:cNvSpPr>
            <a:spLocks noGrp="1"/>
          </p:cNvSpPr>
          <p:nvPr>
            <p:ph type="body" sz="quarter" idx="13"/>
          </p:nvPr>
        </p:nvSpPr>
        <p:spPr/>
        <p:txBody>
          <a:bodyPr/>
          <a:lstStyle/>
          <a:p>
            <a:r>
              <a:rPr lang="en-US" dirty="0" smtClean="0"/>
              <a:t>March 22, 2016</a:t>
            </a:r>
          </a:p>
          <a:p>
            <a:r>
              <a:rPr lang="en-US" dirty="0" smtClean="0"/>
              <a:t>Analysis of bike sharing data</a:t>
            </a:r>
          </a:p>
          <a:p>
            <a:r>
              <a:rPr lang="en-US" dirty="0" smtClean="0"/>
              <a:t>Sonali Nimbalkar</a:t>
            </a:r>
            <a:endParaRPr lang="en-US" dirty="0"/>
          </a:p>
          <a:p>
            <a:endParaRPr lang="en-US" dirty="0"/>
          </a:p>
        </p:txBody>
      </p:sp>
    </p:spTree>
    <p:extLst>
      <p:ext uri="{BB962C8B-B14F-4D97-AF65-F5344CB8AC3E}">
        <p14:creationId xmlns=""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a:t>
            </a:r>
            <a:r>
              <a:rPr lang="en-US" sz="3200" dirty="0"/>
              <a:t/>
            </a:r>
            <a:br>
              <a:rPr lang="en-US" sz="3200" dirty="0"/>
            </a:br>
            <a:r>
              <a:rPr lang="en-US" sz="2000" dirty="0" smtClean="0"/>
              <a:t>Probability Plot for continuous variables</a:t>
            </a:r>
            <a:endParaRPr lang="en-US" sz="2000" dirty="0"/>
          </a:p>
        </p:txBody>
      </p:sp>
      <p:sp>
        <p:nvSpPr>
          <p:cNvPr id="4" name="Content Placeholder 2"/>
          <p:cNvSpPr>
            <a:spLocks noGrp="1"/>
          </p:cNvSpPr>
          <p:nvPr>
            <p:ph sz="half" idx="1"/>
          </p:nvPr>
        </p:nvSpPr>
        <p:spPr>
          <a:xfrm>
            <a:off x="990600" y="1828801"/>
            <a:ext cx="7848600" cy="625760"/>
          </a:xfrm>
        </p:spPr>
        <p:txBody>
          <a:bodyPr/>
          <a:lstStyle/>
          <a:p>
            <a:r>
              <a:rPr lang="en-US" sz="1400" b="1" i="1" dirty="0" smtClean="0"/>
              <a:t>Temperature </a:t>
            </a:r>
            <a:r>
              <a:rPr lang="en-US" sz="1400" i="1" dirty="0" smtClean="0"/>
              <a:t>is showing </a:t>
            </a:r>
            <a:r>
              <a:rPr lang="en-US" sz="1400" b="1" i="1" dirty="0" smtClean="0"/>
              <a:t>light tailed distribution </a:t>
            </a:r>
            <a:r>
              <a:rPr lang="en-US" sz="1400" i="1" dirty="0" smtClean="0"/>
              <a:t>but mostly all points are hovering around reference line</a:t>
            </a:r>
            <a:r>
              <a:rPr lang="en-US" sz="1400" i="1" dirty="0"/>
              <a:t> </a:t>
            </a:r>
            <a:r>
              <a:rPr lang="en-US" sz="1400" i="1" dirty="0" smtClean="0"/>
              <a:t>whereas wind speed has normally distributed values.</a:t>
            </a:r>
          </a:p>
          <a:p>
            <a:endParaRPr lang="en-US" sz="1400" i="1" dirty="0" smtClean="0"/>
          </a:p>
        </p:txBody>
      </p:sp>
      <p:sp>
        <p:nvSpPr>
          <p:cNvPr id="8" name="Slide Number Placeholder 4"/>
          <p:cNvSpPr>
            <a:spLocks noGrp="1"/>
          </p:cNvSpPr>
          <p:nvPr>
            <p:ph type="sldNum" sz="quarter" idx="12"/>
          </p:nvPr>
        </p:nvSpPr>
        <p:spPr>
          <a:xfrm>
            <a:off x="8686800" y="6553200"/>
            <a:ext cx="457200" cy="304800"/>
          </a:xfrm>
        </p:spPr>
        <p:txBody>
          <a:bodyPr/>
          <a:lstStyle/>
          <a:p>
            <a:pPr>
              <a:defRPr/>
            </a:pPr>
            <a:r>
              <a:rPr lang="en-US" dirty="0" smtClean="0"/>
              <a:t>10</a:t>
            </a:r>
            <a:endParaRPr lang="en-US" dirty="0"/>
          </a:p>
        </p:txBody>
      </p:sp>
      <p:pic>
        <p:nvPicPr>
          <p:cNvPr id="9" name="Picture 8"/>
          <p:cNvPicPr/>
          <p:nvPr/>
        </p:nvPicPr>
        <p:blipFill>
          <a:blip r:embed="rId3"/>
          <a:srcRect/>
          <a:stretch>
            <a:fillRect/>
          </a:stretch>
        </p:blipFill>
        <p:spPr bwMode="auto">
          <a:xfrm>
            <a:off x="823174" y="2454561"/>
            <a:ext cx="4183488" cy="3526727"/>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5032420" y="2465293"/>
            <a:ext cx="4114800" cy="3515995"/>
          </a:xfrm>
          <a:prstGeom prst="rect">
            <a:avLst/>
          </a:prstGeom>
          <a:noFill/>
          <a:ln w="9525">
            <a:noFill/>
            <a:miter lim="800000"/>
            <a:headEnd/>
            <a:tailEnd/>
          </a:ln>
        </p:spPr>
      </p:pic>
      <p:sp>
        <p:nvSpPr>
          <p:cNvPr id="7" name="TextBox 6"/>
          <p:cNvSpPr txBox="1"/>
          <p:nvPr/>
        </p:nvSpPr>
        <p:spPr>
          <a:xfrm>
            <a:off x="990600" y="6172200"/>
            <a:ext cx="5410200" cy="276999"/>
          </a:xfrm>
          <a:prstGeom prst="rect">
            <a:avLst/>
          </a:prstGeom>
          <a:noFill/>
        </p:spPr>
        <p:txBody>
          <a:bodyPr wrap="square" rtlCol="0">
            <a:spAutoFit/>
          </a:bodyPr>
          <a:lstStyle/>
          <a:p>
            <a:pPr algn="l"/>
            <a:r>
              <a:rPr lang="en-US" sz="1200" b="1" i="1" dirty="0" smtClean="0">
                <a:latin typeface="+mn-lt"/>
              </a:rPr>
              <a:t>Note : </a:t>
            </a:r>
            <a:r>
              <a:rPr lang="en-US" sz="1200" b="1" i="1" dirty="0">
                <a:latin typeface="+mn-lt"/>
              </a:rPr>
              <a:t>Statistical </a:t>
            </a:r>
            <a:r>
              <a:rPr lang="en-US" sz="1200" b="1" i="1" dirty="0" smtClean="0">
                <a:latin typeface="+mn-lt"/>
              </a:rPr>
              <a:t> values </a:t>
            </a:r>
            <a:r>
              <a:rPr lang="en-US" sz="1200" b="1" i="1" dirty="0">
                <a:latin typeface="+mn-lt"/>
              </a:rPr>
              <a:t>for all sample sets are provided on slide </a:t>
            </a:r>
            <a:r>
              <a:rPr lang="en-US" sz="1200" b="1" i="1" dirty="0" smtClean="0">
                <a:latin typeface="+mn-lt"/>
              </a:rPr>
              <a:t>7</a:t>
            </a:r>
            <a:endParaRPr lang="en-US" sz="1200" b="1" i="1" dirty="0">
              <a:latin typeface="+mn-lt"/>
            </a:endParaRPr>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a:t>
            </a:r>
            <a:r>
              <a:rPr lang="en-US" sz="4400" dirty="0"/>
              <a:t/>
            </a:r>
            <a:br>
              <a:rPr lang="en-US" sz="4400" dirty="0"/>
            </a:br>
            <a:r>
              <a:rPr lang="en-US" sz="2000" dirty="0" smtClean="0"/>
              <a:t>Basic statistics for categorical variables</a:t>
            </a:r>
            <a:endParaRPr lang="en-US" sz="2000" dirty="0"/>
          </a:p>
        </p:txBody>
      </p:sp>
      <p:sp>
        <p:nvSpPr>
          <p:cNvPr id="16" name="Content Placeholder 2"/>
          <p:cNvSpPr>
            <a:spLocks noGrp="1"/>
          </p:cNvSpPr>
          <p:nvPr>
            <p:ph sz="half" idx="1"/>
          </p:nvPr>
        </p:nvSpPr>
        <p:spPr>
          <a:xfrm>
            <a:off x="990600" y="1828801"/>
            <a:ext cx="7848600" cy="1219199"/>
          </a:xfrm>
        </p:spPr>
        <p:txBody>
          <a:bodyPr/>
          <a:lstStyle/>
          <a:p>
            <a:r>
              <a:rPr lang="en-US" sz="1400" i="1" dirty="0" smtClean="0">
                <a:solidFill>
                  <a:schemeClr val="accent4"/>
                </a:solidFill>
              </a:rPr>
              <a:t>Mean of bike rental count is </a:t>
            </a:r>
            <a:r>
              <a:rPr lang="en-US" sz="1400" b="1" i="1" dirty="0" smtClean="0">
                <a:solidFill>
                  <a:schemeClr val="accent4"/>
                </a:solidFill>
              </a:rPr>
              <a:t>high in clear or partly cloudy weather(1) </a:t>
            </a:r>
            <a:r>
              <a:rPr lang="en-US" sz="1400" i="1" dirty="0" smtClean="0">
                <a:solidFill>
                  <a:schemeClr val="accent4"/>
                </a:solidFill>
              </a:rPr>
              <a:t>whereas it’s very </a:t>
            </a:r>
            <a:r>
              <a:rPr lang="en-US" sz="1400" b="1" i="1" dirty="0" smtClean="0">
                <a:solidFill>
                  <a:schemeClr val="accent4"/>
                </a:solidFill>
              </a:rPr>
              <a:t>low in light rain or snow(3)</a:t>
            </a:r>
            <a:r>
              <a:rPr lang="en-US" sz="1400" i="1" dirty="0" smtClean="0">
                <a:solidFill>
                  <a:schemeClr val="accent4"/>
                </a:solidFill>
              </a:rPr>
              <a:t>. Also, mean of bike rental count is </a:t>
            </a:r>
            <a:r>
              <a:rPr lang="en-US" sz="1400" b="1" i="1" dirty="0" smtClean="0">
                <a:solidFill>
                  <a:schemeClr val="accent4"/>
                </a:solidFill>
              </a:rPr>
              <a:t>comparatively</a:t>
            </a:r>
            <a:r>
              <a:rPr lang="en-US" sz="1400" i="1" dirty="0" smtClean="0">
                <a:solidFill>
                  <a:schemeClr val="accent4"/>
                </a:solidFill>
              </a:rPr>
              <a:t> </a:t>
            </a:r>
            <a:r>
              <a:rPr lang="en-US" sz="1400" b="1" i="1" dirty="0" smtClean="0">
                <a:solidFill>
                  <a:schemeClr val="accent4"/>
                </a:solidFill>
              </a:rPr>
              <a:t>high on non-holidays(0) than holidays(1) </a:t>
            </a:r>
            <a:r>
              <a:rPr lang="en-US" sz="1400" i="1" dirty="0" smtClean="0">
                <a:solidFill>
                  <a:schemeClr val="accent4"/>
                </a:solidFill>
              </a:rPr>
              <a:t>so maximum bikes are rented on working days.</a:t>
            </a:r>
          </a:p>
          <a:p>
            <a:r>
              <a:rPr lang="en-US" sz="1400" b="1" i="1" dirty="0" smtClean="0">
                <a:solidFill>
                  <a:schemeClr val="accent4"/>
                </a:solidFill>
              </a:rPr>
              <a:t>Fall(3)</a:t>
            </a:r>
            <a:r>
              <a:rPr lang="en-US" sz="1400" i="1" dirty="0" smtClean="0">
                <a:solidFill>
                  <a:schemeClr val="accent4"/>
                </a:solidFill>
              </a:rPr>
              <a:t> season has </a:t>
            </a:r>
            <a:r>
              <a:rPr lang="en-US" sz="1400" b="1" i="1" dirty="0" smtClean="0">
                <a:solidFill>
                  <a:schemeClr val="accent4"/>
                </a:solidFill>
              </a:rPr>
              <a:t>highest mean </a:t>
            </a:r>
            <a:r>
              <a:rPr lang="en-US" sz="1400" i="1" dirty="0" smtClean="0">
                <a:solidFill>
                  <a:schemeClr val="accent4"/>
                </a:solidFill>
              </a:rPr>
              <a:t>of bike rental count whereas </a:t>
            </a:r>
            <a:r>
              <a:rPr lang="en-US" sz="1400" b="1" i="1" dirty="0" smtClean="0">
                <a:solidFill>
                  <a:schemeClr val="accent4"/>
                </a:solidFill>
              </a:rPr>
              <a:t>spring(1)</a:t>
            </a:r>
            <a:r>
              <a:rPr lang="en-US" sz="1400" i="1" dirty="0" smtClean="0">
                <a:solidFill>
                  <a:schemeClr val="accent4"/>
                </a:solidFill>
              </a:rPr>
              <a:t> has </a:t>
            </a:r>
            <a:r>
              <a:rPr lang="en-US" sz="1400" b="1" i="1" dirty="0" smtClean="0">
                <a:solidFill>
                  <a:schemeClr val="accent4"/>
                </a:solidFill>
              </a:rPr>
              <a:t>lowest mean</a:t>
            </a:r>
            <a:r>
              <a:rPr lang="en-US" sz="1400" i="1" dirty="0" smtClean="0">
                <a:solidFill>
                  <a:schemeClr val="accent4"/>
                </a:solidFill>
              </a:rPr>
              <a:t>.</a:t>
            </a:r>
          </a:p>
          <a:p>
            <a:endParaRPr lang="en-US" sz="1400" i="1" dirty="0" smtClean="0"/>
          </a:p>
          <a:p>
            <a:endParaRPr lang="en-US" sz="1400" i="1" dirty="0" smtClean="0"/>
          </a:p>
        </p:txBody>
      </p:sp>
      <p:sp>
        <p:nvSpPr>
          <p:cNvPr id="9" name="Slide Number Placeholder 4"/>
          <p:cNvSpPr>
            <a:spLocks noGrp="1"/>
          </p:cNvSpPr>
          <p:nvPr>
            <p:ph type="sldNum" sz="quarter" idx="12"/>
          </p:nvPr>
        </p:nvSpPr>
        <p:spPr>
          <a:xfrm>
            <a:off x="8686800" y="6553200"/>
            <a:ext cx="457200" cy="304800"/>
          </a:xfrm>
        </p:spPr>
        <p:txBody>
          <a:bodyPr/>
          <a:lstStyle/>
          <a:p>
            <a:pPr>
              <a:defRPr/>
            </a:pPr>
            <a:r>
              <a:rPr lang="en-US" dirty="0" smtClean="0"/>
              <a:t>11</a:t>
            </a:r>
            <a:endParaRPr lang="en-US" dirty="0"/>
          </a:p>
        </p:txBody>
      </p:sp>
      <p:pic>
        <p:nvPicPr>
          <p:cNvPr id="10" name="Picture 9"/>
          <p:cNvPicPr/>
          <p:nvPr/>
        </p:nvPicPr>
        <p:blipFill>
          <a:blip r:embed="rId3"/>
          <a:srcRect/>
          <a:stretch>
            <a:fillRect/>
          </a:stretch>
        </p:blipFill>
        <p:spPr bwMode="auto">
          <a:xfrm>
            <a:off x="1219200" y="4591318"/>
            <a:ext cx="3331335" cy="1372376"/>
          </a:xfrm>
          <a:prstGeom prst="rect">
            <a:avLst/>
          </a:prstGeom>
          <a:noFill/>
          <a:ln w="9525">
            <a:noFill/>
            <a:miter lim="800000"/>
            <a:headEnd/>
            <a:tailEnd/>
          </a:ln>
        </p:spPr>
      </p:pic>
      <p:pic>
        <p:nvPicPr>
          <p:cNvPr id="11" name="Picture 10"/>
          <p:cNvPicPr/>
          <p:nvPr/>
        </p:nvPicPr>
        <p:blipFill>
          <a:blip r:embed="rId4"/>
          <a:srcRect/>
          <a:stretch>
            <a:fillRect/>
          </a:stretch>
        </p:blipFill>
        <p:spPr bwMode="auto">
          <a:xfrm>
            <a:off x="4834410" y="3323138"/>
            <a:ext cx="3276600" cy="1067576"/>
          </a:xfrm>
          <a:prstGeom prst="rect">
            <a:avLst/>
          </a:prstGeom>
          <a:noFill/>
          <a:ln w="9525">
            <a:noFill/>
            <a:miter lim="800000"/>
            <a:headEnd/>
            <a:tailEnd/>
          </a:ln>
        </p:spPr>
      </p:pic>
      <p:pic>
        <p:nvPicPr>
          <p:cNvPr id="12" name="Picture 11"/>
          <p:cNvPicPr/>
          <p:nvPr/>
        </p:nvPicPr>
        <p:blipFill>
          <a:blip r:embed="rId5"/>
          <a:srcRect/>
          <a:stretch>
            <a:fillRect/>
          </a:stretch>
        </p:blipFill>
        <p:spPr bwMode="auto">
          <a:xfrm>
            <a:off x="1219200" y="3352800"/>
            <a:ext cx="3331335" cy="1071329"/>
          </a:xfrm>
          <a:prstGeom prst="rect">
            <a:avLst/>
          </a:prstGeom>
          <a:noFill/>
          <a:ln w="9525">
            <a:noFill/>
            <a:miter lim="800000"/>
            <a:headEnd/>
            <a:tailEnd/>
          </a:ln>
        </p:spPr>
      </p:pic>
      <p:sp>
        <p:nvSpPr>
          <p:cNvPr id="8" name="TextBox 7"/>
          <p:cNvSpPr txBox="1"/>
          <p:nvPr/>
        </p:nvSpPr>
        <p:spPr>
          <a:xfrm>
            <a:off x="1143000" y="6019800"/>
            <a:ext cx="7467600" cy="461665"/>
          </a:xfrm>
          <a:prstGeom prst="rect">
            <a:avLst/>
          </a:prstGeom>
          <a:noFill/>
        </p:spPr>
        <p:txBody>
          <a:bodyPr wrap="square" rtlCol="0">
            <a:spAutoFit/>
          </a:bodyPr>
          <a:lstStyle/>
          <a:p>
            <a:pPr algn="l"/>
            <a:r>
              <a:rPr lang="en-US" sz="1200" b="1" i="1" dirty="0" smtClean="0">
                <a:latin typeface="+mn-lt"/>
              </a:rPr>
              <a:t>Note : Number of </a:t>
            </a:r>
            <a:r>
              <a:rPr lang="en-US" sz="1200" b="1" i="1" dirty="0" err="1" smtClean="0">
                <a:latin typeface="+mn-lt"/>
              </a:rPr>
              <a:t>obs</a:t>
            </a:r>
            <a:r>
              <a:rPr lang="en-US" sz="1200" b="1" i="1" dirty="0" smtClean="0">
                <a:latin typeface="+mn-lt"/>
              </a:rPr>
              <a:t> is equal to number of days so total is always 365 days and mean depicts average of bike rental count</a:t>
            </a:r>
            <a:r>
              <a:rPr lang="en-US" sz="1200" b="1" i="1" dirty="0" smtClean="0"/>
              <a:t>.</a:t>
            </a:r>
            <a:endParaRPr lang="en-US" sz="1200" b="1" i="1" dirty="0"/>
          </a:p>
        </p:txBody>
      </p:sp>
      <p:sp>
        <p:nvSpPr>
          <p:cNvPr id="4" name="Oval 3"/>
          <p:cNvSpPr/>
          <p:nvPr/>
        </p:nvSpPr>
        <p:spPr bwMode="auto">
          <a:xfrm>
            <a:off x="2607974" y="5399243"/>
            <a:ext cx="685800" cy="228600"/>
          </a:xfrm>
          <a:prstGeom prst="ellipse">
            <a:avLst/>
          </a:prstGeom>
          <a:noFill/>
          <a:ln>
            <a:solidFill>
              <a:srgbClr val="00B050"/>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Oval 12"/>
          <p:cNvSpPr/>
          <p:nvPr/>
        </p:nvSpPr>
        <p:spPr bwMode="auto">
          <a:xfrm>
            <a:off x="2744812" y="3610536"/>
            <a:ext cx="685800" cy="256160"/>
          </a:xfrm>
          <a:prstGeom prst="ellipse">
            <a:avLst/>
          </a:prstGeom>
          <a:noFill/>
          <a:ln>
            <a:solidFill>
              <a:srgbClr val="00B050"/>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607974" y="4867112"/>
            <a:ext cx="685800" cy="228600"/>
          </a:xfrm>
          <a:prstGeom prst="ellipse">
            <a:avLst/>
          </a:prstGeom>
          <a:noFill/>
          <a:ln>
            <a:solidFill>
              <a:srgbClr val="FF0000"/>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Oval 16"/>
          <p:cNvSpPr/>
          <p:nvPr/>
        </p:nvSpPr>
        <p:spPr bwMode="auto">
          <a:xfrm>
            <a:off x="2760374" y="4132673"/>
            <a:ext cx="685800" cy="228600"/>
          </a:xfrm>
          <a:prstGeom prst="ellipse">
            <a:avLst/>
          </a:prstGeom>
          <a:noFill/>
          <a:ln>
            <a:solidFill>
              <a:schemeClr val="accent1"/>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2559385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a:t>
            </a:r>
            <a:r>
              <a:rPr lang="en-US" sz="4400" dirty="0"/>
              <a:t/>
            </a:r>
            <a:br>
              <a:rPr lang="en-US" sz="4400" dirty="0"/>
            </a:br>
            <a:r>
              <a:rPr lang="en-US" sz="2000" dirty="0"/>
              <a:t>A</a:t>
            </a:r>
            <a:r>
              <a:rPr lang="en-US" sz="2000" dirty="0" smtClean="0"/>
              <a:t>ssociation between response and predictors</a:t>
            </a:r>
            <a:endParaRPr lang="en-US" sz="2000" dirty="0"/>
          </a:p>
        </p:txBody>
      </p:sp>
      <p:sp>
        <p:nvSpPr>
          <p:cNvPr id="16" name="Content Placeholder 2"/>
          <p:cNvSpPr>
            <a:spLocks noGrp="1"/>
          </p:cNvSpPr>
          <p:nvPr>
            <p:ph sz="half" idx="1"/>
          </p:nvPr>
        </p:nvSpPr>
        <p:spPr>
          <a:xfrm>
            <a:off x="990600" y="1828801"/>
            <a:ext cx="7848600" cy="1219199"/>
          </a:xfrm>
        </p:spPr>
        <p:txBody>
          <a:bodyPr/>
          <a:lstStyle/>
          <a:p>
            <a:r>
              <a:rPr lang="en-US" sz="1400" i="1" dirty="0" smtClean="0">
                <a:solidFill>
                  <a:schemeClr val="accent4"/>
                </a:solidFill>
              </a:rPr>
              <a:t>Average </a:t>
            </a:r>
            <a:r>
              <a:rPr lang="en-US" sz="1400" b="1" i="1" dirty="0" smtClean="0">
                <a:solidFill>
                  <a:schemeClr val="accent4"/>
                </a:solidFill>
              </a:rPr>
              <a:t>bike</a:t>
            </a:r>
            <a:r>
              <a:rPr lang="en-US" sz="1400" i="1" dirty="0" smtClean="0">
                <a:solidFill>
                  <a:schemeClr val="accent4"/>
                </a:solidFill>
              </a:rPr>
              <a:t> </a:t>
            </a:r>
            <a:r>
              <a:rPr lang="en-US" sz="1400" b="1" i="1" dirty="0" smtClean="0">
                <a:solidFill>
                  <a:schemeClr val="accent4"/>
                </a:solidFill>
              </a:rPr>
              <a:t>rental count is above 4000 </a:t>
            </a:r>
            <a:r>
              <a:rPr lang="en-US" sz="1400" i="1" dirty="0" smtClean="0">
                <a:solidFill>
                  <a:schemeClr val="accent4"/>
                </a:solidFill>
              </a:rPr>
              <a:t>in </a:t>
            </a:r>
            <a:r>
              <a:rPr lang="en-US" sz="1400" b="1" i="1" dirty="0" smtClean="0">
                <a:solidFill>
                  <a:schemeClr val="accent4"/>
                </a:solidFill>
              </a:rPr>
              <a:t>clear or partly cloudy </a:t>
            </a:r>
            <a:r>
              <a:rPr lang="en-US" sz="1400" i="1" dirty="0" smtClean="0">
                <a:solidFill>
                  <a:schemeClr val="accent4"/>
                </a:solidFill>
              </a:rPr>
              <a:t>weather(group 1) whereas it’s below 2000 in</a:t>
            </a:r>
            <a:r>
              <a:rPr lang="en-US" sz="1400" b="1" i="1" dirty="0" smtClean="0">
                <a:solidFill>
                  <a:schemeClr val="accent4"/>
                </a:solidFill>
              </a:rPr>
              <a:t> light rain or thunderstorm or snow</a:t>
            </a:r>
            <a:r>
              <a:rPr lang="en-US" sz="1400" i="1" dirty="0" smtClean="0">
                <a:solidFill>
                  <a:schemeClr val="accent4"/>
                </a:solidFill>
              </a:rPr>
              <a:t>(group 3).</a:t>
            </a:r>
            <a:endParaRPr lang="en-US" sz="1400" i="1" dirty="0" smtClean="0"/>
          </a:p>
          <a:p>
            <a:r>
              <a:rPr lang="en-US" sz="1400" i="1" dirty="0" smtClean="0"/>
              <a:t>Bike rental count is comparatively high on non-holidays but no much significant difference in means of both groups so it might not have strong influence on variation in bike rental count.</a:t>
            </a:r>
          </a:p>
          <a:p>
            <a:endParaRPr lang="en-US" sz="1400" i="1" dirty="0" smtClean="0"/>
          </a:p>
        </p:txBody>
      </p:sp>
      <p:sp>
        <p:nvSpPr>
          <p:cNvPr id="8" name="Slide Number Placeholder 4"/>
          <p:cNvSpPr>
            <a:spLocks noGrp="1"/>
          </p:cNvSpPr>
          <p:nvPr>
            <p:ph type="sldNum" sz="quarter" idx="12"/>
          </p:nvPr>
        </p:nvSpPr>
        <p:spPr>
          <a:xfrm>
            <a:off x="8686800" y="6553200"/>
            <a:ext cx="457200" cy="304800"/>
          </a:xfrm>
        </p:spPr>
        <p:txBody>
          <a:bodyPr/>
          <a:lstStyle/>
          <a:p>
            <a:pPr>
              <a:defRPr/>
            </a:pPr>
            <a:r>
              <a:rPr lang="en-US" dirty="0" smtClean="0"/>
              <a:t>12</a:t>
            </a:r>
            <a:endParaRPr lang="en-US" dirty="0"/>
          </a:p>
        </p:txBody>
      </p:sp>
      <p:sp>
        <p:nvSpPr>
          <p:cNvPr id="7" name="TextBox 6"/>
          <p:cNvSpPr txBox="1"/>
          <p:nvPr/>
        </p:nvSpPr>
        <p:spPr>
          <a:xfrm>
            <a:off x="1920024" y="6251516"/>
            <a:ext cx="2804376" cy="276999"/>
          </a:xfrm>
          <a:prstGeom prst="rect">
            <a:avLst/>
          </a:prstGeom>
          <a:noFill/>
        </p:spPr>
        <p:txBody>
          <a:bodyPr wrap="square" rtlCol="0">
            <a:spAutoFit/>
          </a:bodyPr>
          <a:lstStyle/>
          <a:p>
            <a:pPr algn="l"/>
            <a:r>
              <a:rPr lang="en-US" sz="1200" b="1" dirty="0" smtClean="0">
                <a:latin typeface="+mn-lt"/>
              </a:rPr>
              <a:t>Weather vs bike rental count</a:t>
            </a:r>
            <a:endParaRPr lang="en-US" sz="1200" b="1" dirty="0">
              <a:latin typeface="+mn-lt"/>
            </a:endParaRPr>
          </a:p>
        </p:txBody>
      </p:sp>
      <p:sp>
        <p:nvSpPr>
          <p:cNvPr id="11" name="TextBox 10"/>
          <p:cNvSpPr txBox="1"/>
          <p:nvPr/>
        </p:nvSpPr>
        <p:spPr>
          <a:xfrm>
            <a:off x="6019800" y="6248400"/>
            <a:ext cx="2514600" cy="461665"/>
          </a:xfrm>
          <a:prstGeom prst="rect">
            <a:avLst/>
          </a:prstGeom>
          <a:noFill/>
        </p:spPr>
        <p:txBody>
          <a:bodyPr wrap="square" rtlCol="0">
            <a:spAutoFit/>
          </a:bodyPr>
          <a:lstStyle/>
          <a:p>
            <a:pPr algn="l"/>
            <a:r>
              <a:rPr lang="en-US" sz="1200" b="1" dirty="0" smtClean="0">
                <a:latin typeface="+mn-lt"/>
              </a:rPr>
              <a:t>Holiday vs bike rental count</a:t>
            </a:r>
          </a:p>
          <a:p>
            <a:pPr algn="l"/>
            <a:r>
              <a:rPr lang="en-US" sz="1200" i="1" dirty="0" smtClean="0">
                <a:latin typeface="+mn-lt"/>
              </a:rPr>
              <a:t>0= Non-holiday,1=Holiday</a:t>
            </a:r>
            <a:endParaRPr lang="en-US" sz="1200" i="1" dirty="0">
              <a:latin typeface="+mn-lt"/>
            </a:endParaRPr>
          </a:p>
        </p:txBody>
      </p:sp>
      <p:pic>
        <p:nvPicPr>
          <p:cNvPr id="1026" name="Picture 2"/>
          <p:cNvPicPr>
            <a:picLocks noChangeAspect="1" noChangeArrowheads="1"/>
          </p:cNvPicPr>
          <p:nvPr/>
        </p:nvPicPr>
        <p:blipFill>
          <a:blip r:embed="rId3"/>
          <a:srcRect/>
          <a:stretch>
            <a:fillRect/>
          </a:stretch>
        </p:blipFill>
        <p:spPr bwMode="auto">
          <a:xfrm>
            <a:off x="838200" y="3048000"/>
            <a:ext cx="4296229" cy="3171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105400" y="3048000"/>
            <a:ext cx="3983146" cy="3124200"/>
          </a:xfrm>
          <a:prstGeom prst="rect">
            <a:avLst/>
          </a:prstGeom>
          <a:noFill/>
          <a:ln w="9525">
            <a:noFill/>
            <a:miter lim="800000"/>
            <a:headEnd/>
            <a:tailEnd/>
          </a:ln>
          <a:effectLst/>
        </p:spPr>
      </p:pic>
    </p:spTree>
    <p:extLst>
      <p:ext uri="{BB962C8B-B14F-4D97-AF65-F5344CB8AC3E}">
        <p14:creationId xmlns="" xmlns:p14="http://schemas.microsoft.com/office/powerpoint/2010/main" val="2559385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a:t>
            </a:r>
            <a:br>
              <a:rPr lang="en-US" sz="3200" dirty="0"/>
            </a:br>
            <a:r>
              <a:rPr lang="en-US" sz="2000" dirty="0"/>
              <a:t>A</a:t>
            </a:r>
            <a:r>
              <a:rPr lang="en-US" sz="2000" dirty="0" smtClean="0"/>
              <a:t>ssociation </a:t>
            </a:r>
            <a:r>
              <a:rPr lang="en-US" sz="2000" dirty="0"/>
              <a:t>between response and predictors</a:t>
            </a:r>
          </a:p>
        </p:txBody>
      </p:sp>
      <p:sp>
        <p:nvSpPr>
          <p:cNvPr id="17" name="Content Placeholder 2"/>
          <p:cNvSpPr>
            <a:spLocks noGrp="1"/>
          </p:cNvSpPr>
          <p:nvPr>
            <p:ph sz="half" idx="1"/>
          </p:nvPr>
        </p:nvSpPr>
        <p:spPr>
          <a:xfrm>
            <a:off x="990600" y="1828801"/>
            <a:ext cx="7848600" cy="1066799"/>
          </a:xfrm>
        </p:spPr>
        <p:txBody>
          <a:bodyPr/>
          <a:lstStyle/>
          <a:p>
            <a:r>
              <a:rPr lang="en-US" sz="1400" b="1" i="1" dirty="0" smtClean="0">
                <a:solidFill>
                  <a:schemeClr val="accent4"/>
                </a:solidFill>
              </a:rPr>
              <a:t>Fall season(group 3) has high bike rental count </a:t>
            </a:r>
            <a:r>
              <a:rPr lang="en-US" sz="1400" i="1" dirty="0" err="1" smtClean="0">
                <a:solidFill>
                  <a:schemeClr val="accent4"/>
                </a:solidFill>
              </a:rPr>
              <a:t>i.e</a:t>
            </a:r>
            <a:r>
              <a:rPr lang="en-US" sz="1400" i="1" dirty="0" smtClean="0">
                <a:solidFill>
                  <a:schemeClr val="accent4"/>
                </a:solidFill>
              </a:rPr>
              <a:t> above 4000 whereas </a:t>
            </a:r>
            <a:r>
              <a:rPr lang="en-US" sz="1400" b="1" i="1" dirty="0" smtClean="0">
                <a:solidFill>
                  <a:schemeClr val="accent4"/>
                </a:solidFill>
              </a:rPr>
              <a:t>spring(group 1)</a:t>
            </a:r>
            <a:r>
              <a:rPr lang="en-US" sz="1400" i="1" dirty="0" smtClean="0">
                <a:solidFill>
                  <a:schemeClr val="accent4"/>
                </a:solidFill>
              </a:rPr>
              <a:t> has very </a:t>
            </a:r>
            <a:r>
              <a:rPr lang="en-US" sz="1400" b="1" i="1" dirty="0" smtClean="0">
                <a:solidFill>
                  <a:schemeClr val="accent4"/>
                </a:solidFill>
              </a:rPr>
              <a:t>low bike rental count. </a:t>
            </a:r>
          </a:p>
          <a:p>
            <a:r>
              <a:rPr lang="en-US" sz="1400" i="1" dirty="0" smtClean="0">
                <a:solidFill>
                  <a:schemeClr val="accent4"/>
                </a:solidFill>
              </a:rPr>
              <a:t>Overall there is statistically significant difference in means of each group of season and weather so both factors have good association with bike rental count.</a:t>
            </a:r>
            <a:endParaRPr lang="en-US" sz="1400" b="1" i="1" dirty="0" smtClean="0"/>
          </a:p>
          <a:p>
            <a:endParaRPr lang="en-US" sz="1400" i="1" dirty="0" smtClean="0"/>
          </a:p>
          <a:p>
            <a:endParaRPr lang="en-US" sz="1400" i="1" dirty="0" smtClean="0"/>
          </a:p>
        </p:txBody>
      </p:sp>
      <p:sp>
        <p:nvSpPr>
          <p:cNvPr id="7" name="Slide Number Placeholder 4"/>
          <p:cNvSpPr>
            <a:spLocks noGrp="1"/>
          </p:cNvSpPr>
          <p:nvPr>
            <p:ph type="sldNum" sz="quarter" idx="12"/>
          </p:nvPr>
        </p:nvSpPr>
        <p:spPr>
          <a:xfrm>
            <a:off x="8686800" y="6553200"/>
            <a:ext cx="457200" cy="304800"/>
          </a:xfrm>
        </p:spPr>
        <p:txBody>
          <a:bodyPr/>
          <a:lstStyle/>
          <a:p>
            <a:pPr>
              <a:defRPr/>
            </a:pPr>
            <a:r>
              <a:rPr lang="en-US" dirty="0" smtClean="0"/>
              <a:t>13</a:t>
            </a:r>
            <a:endParaRPr lang="en-US" dirty="0"/>
          </a:p>
        </p:txBody>
      </p:sp>
      <p:sp>
        <p:nvSpPr>
          <p:cNvPr id="6" name="TextBox 5"/>
          <p:cNvSpPr txBox="1"/>
          <p:nvPr/>
        </p:nvSpPr>
        <p:spPr>
          <a:xfrm>
            <a:off x="2133600" y="6428601"/>
            <a:ext cx="2819400" cy="276999"/>
          </a:xfrm>
          <a:prstGeom prst="rect">
            <a:avLst/>
          </a:prstGeom>
          <a:noFill/>
        </p:spPr>
        <p:txBody>
          <a:bodyPr wrap="square" rtlCol="0">
            <a:spAutoFit/>
          </a:bodyPr>
          <a:lstStyle/>
          <a:p>
            <a:pPr algn="l"/>
            <a:r>
              <a:rPr lang="en-US" sz="1200" b="1" dirty="0" smtClean="0">
                <a:latin typeface="+mn-lt"/>
              </a:rPr>
              <a:t>Season vs bike rental count</a:t>
            </a:r>
            <a:endParaRPr lang="en-US" sz="1200" b="1" dirty="0">
              <a:latin typeface="+mn-lt"/>
            </a:endParaRPr>
          </a:p>
        </p:txBody>
      </p:sp>
      <p:pic>
        <p:nvPicPr>
          <p:cNvPr id="2050" name="Picture 2"/>
          <p:cNvPicPr>
            <a:picLocks noChangeAspect="1" noChangeArrowheads="1"/>
          </p:cNvPicPr>
          <p:nvPr/>
        </p:nvPicPr>
        <p:blipFill>
          <a:blip r:embed="rId3"/>
          <a:srcRect/>
          <a:stretch>
            <a:fillRect/>
          </a:stretch>
        </p:blipFill>
        <p:spPr bwMode="auto">
          <a:xfrm>
            <a:off x="1295400" y="2895600"/>
            <a:ext cx="4724400" cy="3508765"/>
          </a:xfrm>
          <a:prstGeom prst="rect">
            <a:avLst/>
          </a:prstGeom>
          <a:noFill/>
          <a:ln w="9525">
            <a:noFill/>
            <a:miter lim="800000"/>
            <a:headEnd/>
            <a:tailEnd/>
          </a:ln>
          <a:effectLst/>
        </p:spPr>
      </p:pic>
    </p:spTree>
    <p:extLst>
      <p:ext uri="{BB962C8B-B14F-4D97-AF65-F5344CB8AC3E}">
        <p14:creationId xmlns="" xmlns:p14="http://schemas.microsoft.com/office/powerpoint/2010/main" val="2559385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a:t>
            </a:r>
            <a:r>
              <a:rPr lang="en-US" sz="3200" dirty="0" smtClean="0"/>
              <a:t/>
            </a:r>
            <a:br>
              <a:rPr lang="en-US" sz="3200" dirty="0" smtClean="0"/>
            </a:br>
            <a:r>
              <a:rPr lang="en-US" sz="2000" dirty="0"/>
              <a:t>Association between response and predictors</a:t>
            </a:r>
          </a:p>
        </p:txBody>
      </p:sp>
      <p:sp>
        <p:nvSpPr>
          <p:cNvPr id="4" name="Content Placeholder 2"/>
          <p:cNvSpPr>
            <a:spLocks noGrp="1"/>
          </p:cNvSpPr>
          <p:nvPr>
            <p:ph sz="half" idx="1"/>
          </p:nvPr>
        </p:nvSpPr>
        <p:spPr>
          <a:xfrm>
            <a:off x="990600" y="1828801"/>
            <a:ext cx="8077200" cy="457199"/>
          </a:xfrm>
        </p:spPr>
        <p:txBody>
          <a:bodyPr/>
          <a:lstStyle/>
          <a:p>
            <a:r>
              <a:rPr lang="en-US" sz="1400" i="1" dirty="0" smtClean="0"/>
              <a:t>It shows that </a:t>
            </a:r>
            <a:r>
              <a:rPr lang="en-US" sz="1400" b="1" i="1" dirty="0" smtClean="0"/>
              <a:t>temperature</a:t>
            </a:r>
            <a:r>
              <a:rPr lang="en-US" sz="1400" i="1" dirty="0" smtClean="0"/>
              <a:t> has </a:t>
            </a:r>
            <a:r>
              <a:rPr lang="en-US" sz="1400" b="1" i="1" dirty="0" smtClean="0"/>
              <a:t>linear relationship </a:t>
            </a:r>
            <a:r>
              <a:rPr lang="en-US" sz="1400" i="1" dirty="0" smtClean="0"/>
              <a:t>with</a:t>
            </a:r>
            <a:r>
              <a:rPr lang="en-US" sz="1400" b="1" i="1" dirty="0" smtClean="0"/>
              <a:t> bike rental count </a:t>
            </a:r>
            <a:r>
              <a:rPr lang="en-US" sz="1400" i="1" dirty="0" smtClean="0"/>
              <a:t>whereas wind speed and humidity are not showing association with rental count.</a:t>
            </a:r>
          </a:p>
          <a:p>
            <a:endParaRPr lang="en-US" sz="1400" i="1" dirty="0" smtClean="0"/>
          </a:p>
          <a:p>
            <a:pPr marL="0" indent="0" eaLnBrk="1" hangingPunct="1">
              <a:buNone/>
            </a:pPr>
            <a:endParaRPr lang="en-US" sz="1400" dirty="0"/>
          </a:p>
        </p:txBody>
      </p:sp>
      <p:sp>
        <p:nvSpPr>
          <p:cNvPr id="9" name="Slide Number Placeholder 4"/>
          <p:cNvSpPr>
            <a:spLocks noGrp="1"/>
          </p:cNvSpPr>
          <p:nvPr>
            <p:ph type="sldNum" sz="quarter" idx="12"/>
          </p:nvPr>
        </p:nvSpPr>
        <p:spPr>
          <a:xfrm>
            <a:off x="8686800" y="6553200"/>
            <a:ext cx="457200" cy="304800"/>
          </a:xfrm>
        </p:spPr>
        <p:txBody>
          <a:bodyPr/>
          <a:lstStyle/>
          <a:p>
            <a:pPr>
              <a:defRPr/>
            </a:pPr>
            <a:r>
              <a:rPr lang="en-US" dirty="0" smtClean="0"/>
              <a:t>14</a:t>
            </a:r>
            <a:endParaRPr lang="en-US" dirty="0"/>
          </a:p>
        </p:txBody>
      </p:sp>
      <p:pic>
        <p:nvPicPr>
          <p:cNvPr id="3074" name="Picture 2"/>
          <p:cNvPicPr>
            <a:picLocks noChangeAspect="1" noChangeArrowheads="1"/>
          </p:cNvPicPr>
          <p:nvPr/>
        </p:nvPicPr>
        <p:blipFill>
          <a:blip r:embed="rId3"/>
          <a:srcRect/>
          <a:stretch>
            <a:fillRect/>
          </a:stretch>
        </p:blipFill>
        <p:spPr bwMode="auto">
          <a:xfrm>
            <a:off x="1295400" y="2362200"/>
            <a:ext cx="5105400" cy="4402403"/>
          </a:xfrm>
          <a:prstGeom prst="rect">
            <a:avLst/>
          </a:prstGeom>
          <a:noFill/>
          <a:ln w="9525">
            <a:noFill/>
            <a:miter lim="800000"/>
            <a:headEnd/>
            <a:tailEnd/>
          </a:ln>
          <a:effectLst/>
        </p:spPr>
      </p:pic>
    </p:spTree>
    <p:extLst>
      <p:ext uri="{BB962C8B-B14F-4D97-AF65-F5344CB8AC3E}">
        <p14:creationId xmlns="" xmlns:p14="http://schemas.microsoft.com/office/powerpoint/2010/main" val="2559385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Exploratory Data Analysis</a:t>
            </a:r>
            <a:r>
              <a:rPr lang="en-US" sz="3200" dirty="0" smtClean="0"/>
              <a:t/>
            </a:r>
            <a:br>
              <a:rPr lang="en-US" sz="3200" dirty="0" smtClean="0"/>
            </a:br>
            <a:r>
              <a:rPr lang="en-US" sz="2000" dirty="0"/>
              <a:t>Association between response and predictors</a:t>
            </a:r>
          </a:p>
        </p:txBody>
      </p:sp>
      <p:sp>
        <p:nvSpPr>
          <p:cNvPr id="4" name="Content Placeholder 2"/>
          <p:cNvSpPr>
            <a:spLocks noGrp="1"/>
          </p:cNvSpPr>
          <p:nvPr>
            <p:ph sz="half" idx="1"/>
          </p:nvPr>
        </p:nvSpPr>
        <p:spPr>
          <a:xfrm>
            <a:off x="990600" y="1828801"/>
            <a:ext cx="8077200" cy="4297250"/>
          </a:xfrm>
        </p:spPr>
        <p:txBody>
          <a:bodyPr/>
          <a:lstStyle/>
          <a:p>
            <a:r>
              <a:rPr lang="en-US" sz="1400" i="1" dirty="0" smtClean="0"/>
              <a:t>Pearson </a:t>
            </a:r>
            <a:r>
              <a:rPr lang="en-US" sz="1400" i="1" dirty="0"/>
              <a:t>correlation coefficient </a:t>
            </a:r>
            <a:r>
              <a:rPr lang="en-US" sz="1400" i="1" dirty="0" smtClean="0"/>
              <a:t>for </a:t>
            </a:r>
            <a:r>
              <a:rPr lang="en-US" sz="1400" b="1" i="1" dirty="0" smtClean="0"/>
              <a:t>temperature</a:t>
            </a:r>
            <a:r>
              <a:rPr lang="en-US" sz="1400" i="1" dirty="0" smtClean="0"/>
              <a:t> is </a:t>
            </a:r>
            <a:r>
              <a:rPr lang="en-US" sz="1400" i="1" dirty="0"/>
              <a:t>near to </a:t>
            </a:r>
            <a:r>
              <a:rPr lang="en-US" sz="1400" i="1" dirty="0" smtClean="0"/>
              <a:t>0.7 which </a:t>
            </a:r>
            <a:r>
              <a:rPr lang="en-US" sz="1400" i="1" dirty="0"/>
              <a:t>shows </a:t>
            </a:r>
            <a:r>
              <a:rPr lang="en-US" sz="1400" b="1" i="1" dirty="0" smtClean="0"/>
              <a:t>strong positive </a:t>
            </a:r>
            <a:r>
              <a:rPr lang="en-US" sz="1400" b="1" i="1" dirty="0"/>
              <a:t>linear relationship </a:t>
            </a:r>
            <a:r>
              <a:rPr lang="en-US" sz="1400" i="1" dirty="0" smtClean="0"/>
              <a:t>with bike rental count. Also, </a:t>
            </a:r>
            <a:r>
              <a:rPr lang="en-US" sz="1400" i="1" dirty="0"/>
              <a:t>r</a:t>
            </a:r>
            <a:r>
              <a:rPr lang="en-US" sz="1400" i="1" dirty="0" smtClean="0"/>
              <a:t>espective </a:t>
            </a:r>
            <a:r>
              <a:rPr lang="en-US" sz="1400" i="1" dirty="0"/>
              <a:t>p-value is </a:t>
            </a:r>
            <a:r>
              <a:rPr lang="en-US" sz="1400" i="1" dirty="0" smtClean="0"/>
              <a:t>&lt;0.05 which rejects null hypothesis </a:t>
            </a:r>
            <a:r>
              <a:rPr lang="en-US" sz="1400" i="1" dirty="0" err="1" smtClean="0"/>
              <a:t>i.e</a:t>
            </a:r>
            <a:r>
              <a:rPr lang="en-US" sz="1400" i="1" dirty="0" smtClean="0"/>
              <a:t> slope is not horizontal. </a:t>
            </a:r>
          </a:p>
          <a:p>
            <a:r>
              <a:rPr lang="en-US" sz="1400" i="1" dirty="0" smtClean="0"/>
              <a:t>Wind speed shows little bit negative association with rental count </a:t>
            </a:r>
            <a:r>
              <a:rPr lang="en-US" sz="1400" i="1" dirty="0" err="1" smtClean="0"/>
              <a:t>i.e</a:t>
            </a:r>
            <a:r>
              <a:rPr lang="en-US" sz="1400" i="1" dirty="0" smtClean="0"/>
              <a:t> bike rental count is high with low wind speed and vice versa but still there is no much significance.</a:t>
            </a:r>
          </a:p>
          <a:p>
            <a:r>
              <a:rPr lang="en-US" sz="1400" i="1" dirty="0" smtClean="0"/>
              <a:t>Humidity has no association with bike rental count.</a:t>
            </a:r>
          </a:p>
          <a:p>
            <a:endParaRPr lang="en-US" sz="1400" i="1" dirty="0" smtClean="0"/>
          </a:p>
          <a:p>
            <a:endParaRPr lang="en-US" sz="1400" i="1" dirty="0" smtClean="0"/>
          </a:p>
          <a:p>
            <a:pPr marL="0" indent="0" eaLnBrk="1" hangingPunct="1">
              <a:buNone/>
            </a:pPr>
            <a:endParaRPr lang="en-US" sz="1400" dirty="0"/>
          </a:p>
        </p:txBody>
      </p:sp>
      <p:sp>
        <p:nvSpPr>
          <p:cNvPr id="9" name="Slide Number Placeholder 4"/>
          <p:cNvSpPr>
            <a:spLocks noGrp="1"/>
          </p:cNvSpPr>
          <p:nvPr>
            <p:ph type="sldNum" sz="quarter" idx="12"/>
          </p:nvPr>
        </p:nvSpPr>
        <p:spPr>
          <a:xfrm>
            <a:off x="8686800" y="6553200"/>
            <a:ext cx="457200" cy="304800"/>
          </a:xfrm>
        </p:spPr>
        <p:txBody>
          <a:bodyPr/>
          <a:lstStyle/>
          <a:p>
            <a:pPr>
              <a:defRPr/>
            </a:pPr>
            <a:r>
              <a:rPr lang="en-US" dirty="0" smtClean="0"/>
              <a:t>15</a:t>
            </a:r>
            <a:endParaRPr lang="en-US" dirty="0"/>
          </a:p>
        </p:txBody>
      </p:sp>
      <p:pic>
        <p:nvPicPr>
          <p:cNvPr id="13" name="Picture 12"/>
          <p:cNvPicPr/>
          <p:nvPr/>
        </p:nvPicPr>
        <p:blipFill>
          <a:blip r:embed="rId3"/>
          <a:srcRect/>
          <a:stretch>
            <a:fillRect/>
          </a:stretch>
        </p:blipFill>
        <p:spPr bwMode="auto">
          <a:xfrm>
            <a:off x="1295400" y="3429000"/>
            <a:ext cx="3458514" cy="1935051"/>
          </a:xfrm>
          <a:prstGeom prst="rect">
            <a:avLst/>
          </a:prstGeom>
          <a:noFill/>
          <a:ln w="9525">
            <a:noFill/>
            <a:miter lim="800000"/>
            <a:headEnd/>
            <a:tailEnd/>
          </a:ln>
        </p:spPr>
      </p:pic>
    </p:spTree>
    <p:extLst>
      <p:ext uri="{BB962C8B-B14F-4D97-AF65-F5344CB8AC3E}">
        <p14:creationId xmlns="" xmlns:p14="http://schemas.microsoft.com/office/powerpoint/2010/main" val="676069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 </a:t>
            </a:r>
            <a:br>
              <a:rPr lang="en-US" sz="3200" dirty="0" smtClean="0"/>
            </a:br>
            <a:r>
              <a:rPr lang="en-US" sz="2000" dirty="0" smtClean="0"/>
              <a:t>Association among </a:t>
            </a:r>
            <a:r>
              <a:rPr lang="en-US" sz="2000" dirty="0" smtClean="0"/>
              <a:t>predictors</a:t>
            </a:r>
            <a:endParaRPr lang="en-US" sz="2000" dirty="0"/>
          </a:p>
        </p:txBody>
      </p:sp>
      <p:sp>
        <p:nvSpPr>
          <p:cNvPr id="4" name="Content Placeholder 2"/>
          <p:cNvSpPr>
            <a:spLocks noGrp="1"/>
          </p:cNvSpPr>
          <p:nvPr>
            <p:ph sz="half" idx="1"/>
          </p:nvPr>
        </p:nvSpPr>
        <p:spPr>
          <a:xfrm>
            <a:off x="990600" y="1828801"/>
            <a:ext cx="7848600" cy="1447799"/>
          </a:xfrm>
        </p:spPr>
        <p:txBody>
          <a:bodyPr/>
          <a:lstStyle/>
          <a:p>
            <a:r>
              <a:rPr lang="en-US" sz="1400" i="1" dirty="0" smtClean="0"/>
              <a:t>Season has association with temperature; </a:t>
            </a:r>
            <a:r>
              <a:rPr lang="en-US" sz="1400" b="1" i="1" dirty="0" smtClean="0"/>
              <a:t>temperature is high in fall </a:t>
            </a:r>
            <a:r>
              <a:rPr lang="en-US" sz="1400" i="1" dirty="0" smtClean="0"/>
              <a:t>and very </a:t>
            </a:r>
            <a:r>
              <a:rPr lang="en-US" sz="1400" b="1" i="1" dirty="0" smtClean="0"/>
              <a:t>low</a:t>
            </a:r>
            <a:r>
              <a:rPr lang="en-US" sz="1400" i="1" dirty="0" smtClean="0"/>
              <a:t> in </a:t>
            </a:r>
            <a:r>
              <a:rPr lang="en-US" sz="1400" b="1" i="1" dirty="0" smtClean="0"/>
              <a:t>Spring</a:t>
            </a:r>
            <a:r>
              <a:rPr lang="en-US" sz="1400" i="1" dirty="0" smtClean="0"/>
              <a:t>. </a:t>
            </a:r>
            <a:r>
              <a:rPr lang="en-US" sz="1400" b="1" i="1" dirty="0" smtClean="0"/>
              <a:t>Summer</a:t>
            </a:r>
            <a:r>
              <a:rPr lang="en-US" sz="1400" i="1" dirty="0" smtClean="0"/>
              <a:t> has </a:t>
            </a:r>
            <a:r>
              <a:rPr lang="en-US" sz="1400" b="1" i="1" dirty="0" smtClean="0"/>
              <a:t>moderate temperature.</a:t>
            </a:r>
          </a:p>
          <a:p>
            <a:r>
              <a:rPr lang="en-US" sz="1400" b="1" i="1" dirty="0" smtClean="0"/>
              <a:t>Wind speed is low in Fall </a:t>
            </a:r>
            <a:r>
              <a:rPr lang="en-US" sz="1400" i="1" dirty="0" smtClean="0"/>
              <a:t>as compared to other seasons whereas it’s bit high in spring </a:t>
            </a:r>
            <a:r>
              <a:rPr lang="en-US" sz="1400" i="1" dirty="0" err="1" smtClean="0"/>
              <a:t>i.e</a:t>
            </a:r>
            <a:r>
              <a:rPr lang="en-US" sz="1400" i="1" dirty="0" smtClean="0"/>
              <a:t> around January to march.</a:t>
            </a:r>
          </a:p>
          <a:p>
            <a:r>
              <a:rPr lang="en-US" sz="1400" i="1" dirty="0" smtClean="0"/>
              <a:t>This association among predictors </a:t>
            </a:r>
            <a:r>
              <a:rPr lang="en-US" sz="1400" i="1" dirty="0" smtClean="0"/>
              <a:t>is further </a:t>
            </a:r>
            <a:r>
              <a:rPr lang="en-US" sz="1400" i="1" dirty="0" smtClean="0"/>
              <a:t>used to find better fit for model considering effect of each factor on the </a:t>
            </a:r>
            <a:r>
              <a:rPr lang="en-US" sz="1400" i="1" dirty="0" smtClean="0"/>
              <a:t>other.(Model with interaction) </a:t>
            </a:r>
            <a:endParaRPr lang="en-US" sz="1400" i="1" dirty="0" smtClean="0"/>
          </a:p>
          <a:p>
            <a:endParaRPr lang="en-US" sz="1400" i="1" dirty="0" smtClean="0"/>
          </a:p>
          <a:p>
            <a:endParaRPr lang="en-US" sz="1400" i="1" dirty="0" smtClean="0"/>
          </a:p>
          <a:p>
            <a:pPr marL="0" indent="0" eaLnBrk="1" hangingPunct="1">
              <a:buNone/>
            </a:pPr>
            <a:endParaRPr lang="en-US" sz="1400" dirty="0"/>
          </a:p>
        </p:txBody>
      </p:sp>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16</a:t>
            </a:r>
            <a:endParaRPr lang="en-US" dirty="0"/>
          </a:p>
        </p:txBody>
      </p:sp>
      <p:pic>
        <p:nvPicPr>
          <p:cNvPr id="9" name="Picture 8"/>
          <p:cNvPicPr/>
          <p:nvPr/>
        </p:nvPicPr>
        <p:blipFill>
          <a:blip r:embed="rId3"/>
          <a:srcRect/>
          <a:stretch>
            <a:fillRect/>
          </a:stretch>
        </p:blipFill>
        <p:spPr bwMode="auto">
          <a:xfrm>
            <a:off x="1295400" y="3276600"/>
            <a:ext cx="3962400" cy="2971800"/>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5257800" y="3276600"/>
            <a:ext cx="3886200" cy="2971800"/>
          </a:xfrm>
          <a:prstGeom prst="rect">
            <a:avLst/>
          </a:prstGeom>
          <a:noFill/>
          <a:ln w="9525">
            <a:noFill/>
            <a:miter lim="800000"/>
            <a:headEnd/>
            <a:tailEnd/>
          </a:ln>
        </p:spPr>
      </p:pic>
      <p:sp>
        <p:nvSpPr>
          <p:cNvPr id="8" name="TextBox 7"/>
          <p:cNvSpPr txBox="1"/>
          <p:nvPr/>
        </p:nvSpPr>
        <p:spPr>
          <a:xfrm>
            <a:off x="2057400" y="6400800"/>
            <a:ext cx="2819400" cy="276999"/>
          </a:xfrm>
          <a:prstGeom prst="rect">
            <a:avLst/>
          </a:prstGeom>
          <a:noFill/>
        </p:spPr>
        <p:txBody>
          <a:bodyPr wrap="square" rtlCol="0">
            <a:spAutoFit/>
          </a:bodyPr>
          <a:lstStyle/>
          <a:p>
            <a:pPr algn="l"/>
            <a:r>
              <a:rPr lang="en-US" sz="1200" b="1" dirty="0" smtClean="0">
                <a:latin typeface="+mn-lt"/>
              </a:rPr>
              <a:t>Season </a:t>
            </a:r>
            <a:r>
              <a:rPr lang="en-US" sz="1200" b="1" dirty="0" err="1" smtClean="0">
                <a:latin typeface="+mn-lt"/>
              </a:rPr>
              <a:t>vs</a:t>
            </a:r>
            <a:r>
              <a:rPr lang="en-US" sz="1200" b="1" dirty="0" smtClean="0">
                <a:latin typeface="+mn-lt"/>
              </a:rPr>
              <a:t> temperature</a:t>
            </a:r>
            <a:endParaRPr lang="en-US" sz="1200" b="1" dirty="0">
              <a:latin typeface="+mn-lt"/>
            </a:endParaRPr>
          </a:p>
        </p:txBody>
      </p:sp>
      <p:sp>
        <p:nvSpPr>
          <p:cNvPr id="11" name="TextBox 10"/>
          <p:cNvSpPr txBox="1"/>
          <p:nvPr/>
        </p:nvSpPr>
        <p:spPr>
          <a:xfrm>
            <a:off x="5715000" y="6324600"/>
            <a:ext cx="2819400" cy="276999"/>
          </a:xfrm>
          <a:prstGeom prst="rect">
            <a:avLst/>
          </a:prstGeom>
          <a:noFill/>
        </p:spPr>
        <p:txBody>
          <a:bodyPr wrap="square" rtlCol="0">
            <a:spAutoFit/>
          </a:bodyPr>
          <a:lstStyle/>
          <a:p>
            <a:pPr algn="l"/>
            <a:r>
              <a:rPr lang="en-US" sz="1200" b="1" dirty="0" smtClean="0">
                <a:latin typeface="+mn-lt"/>
              </a:rPr>
              <a:t>Season </a:t>
            </a:r>
            <a:r>
              <a:rPr lang="en-US" sz="1200" b="1" dirty="0" err="1" smtClean="0">
                <a:latin typeface="+mn-lt"/>
              </a:rPr>
              <a:t>vs</a:t>
            </a:r>
            <a:r>
              <a:rPr lang="en-US" sz="1200" b="1" dirty="0" smtClean="0">
                <a:latin typeface="+mn-lt"/>
              </a:rPr>
              <a:t> wind speed</a:t>
            </a:r>
            <a:endParaRPr lang="en-US" sz="1200" b="1" dirty="0">
              <a:latin typeface="+mn-lt"/>
            </a:endParaRPr>
          </a:p>
        </p:txBody>
      </p:sp>
    </p:spTree>
    <p:extLst>
      <p:ext uri="{BB962C8B-B14F-4D97-AF65-F5344CB8AC3E}">
        <p14:creationId xmlns:p14="http://schemas.microsoft.com/office/powerpoint/2010/main" xmlns="" val="106540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a:t>
            </a:r>
            <a:br>
              <a:rPr lang="en-US" sz="3200" dirty="0" smtClean="0"/>
            </a:br>
            <a:r>
              <a:rPr lang="en-US" sz="2000" dirty="0" smtClean="0"/>
              <a:t>Modeling Strategy</a:t>
            </a:r>
            <a:endParaRPr lang="en-US" sz="2000" dirty="0"/>
          </a:p>
        </p:txBody>
      </p:sp>
      <p:sp>
        <p:nvSpPr>
          <p:cNvPr id="4" name="Content Placeholder 2"/>
          <p:cNvSpPr>
            <a:spLocks noGrp="1"/>
          </p:cNvSpPr>
          <p:nvPr>
            <p:ph sz="half" idx="1"/>
          </p:nvPr>
        </p:nvSpPr>
        <p:spPr>
          <a:xfrm>
            <a:off x="990600" y="1828800"/>
            <a:ext cx="7848600" cy="4297363"/>
          </a:xfrm>
        </p:spPr>
        <p:txBody>
          <a:bodyPr/>
          <a:lstStyle/>
          <a:p>
            <a:r>
              <a:rPr lang="en-US" sz="1400" i="1" dirty="0" smtClean="0"/>
              <a:t>From previous exploratory analysis, it’s clear that temperature, season and weather have good association with bike rental. Also, wind speed and holiday flag are showing some association with bike rental count so the strength of association is validated further using modeling techniques.</a:t>
            </a:r>
          </a:p>
          <a:p>
            <a:r>
              <a:rPr lang="en-US" sz="1400" i="1" dirty="0" smtClean="0"/>
              <a:t>Prediction of bike rental count and impact of these variables/factors on bike rental count </a:t>
            </a:r>
            <a:r>
              <a:rPr lang="en-US" sz="1400" i="1" dirty="0" err="1" smtClean="0"/>
              <a:t>i.e</a:t>
            </a:r>
            <a:r>
              <a:rPr lang="en-US" sz="1400" i="1" dirty="0" smtClean="0"/>
              <a:t> how much influence these factors have </a:t>
            </a:r>
            <a:r>
              <a:rPr lang="en-US" sz="1400" i="1" dirty="0" smtClean="0"/>
              <a:t>individually/together </a:t>
            </a:r>
            <a:r>
              <a:rPr lang="en-US" sz="1400" i="1" dirty="0" smtClean="0"/>
              <a:t>in the variation of bike rental count is checked using below models.</a:t>
            </a:r>
          </a:p>
          <a:p>
            <a:endParaRPr lang="en-US" sz="1400" i="1" dirty="0" smtClean="0"/>
          </a:p>
          <a:p>
            <a:pPr marL="922338" lvl="1" indent="-342900">
              <a:buFont typeface="+mj-lt"/>
              <a:buAutoNum type="arabicPeriod"/>
            </a:pPr>
            <a:r>
              <a:rPr lang="en-US" sz="1400" i="1" dirty="0" smtClean="0"/>
              <a:t>Temperature vs Bike rental count using proc REG </a:t>
            </a:r>
            <a:endParaRPr lang="en-US" sz="1400" i="1" dirty="0" smtClean="0"/>
          </a:p>
          <a:p>
            <a:pPr marL="922338" lvl="1" indent="-342900">
              <a:buFont typeface="+mj-lt"/>
              <a:buAutoNum type="arabicPeriod"/>
            </a:pPr>
            <a:r>
              <a:rPr lang="en-US" sz="1400" i="1" dirty="0" smtClean="0"/>
              <a:t>Wind speed </a:t>
            </a:r>
            <a:r>
              <a:rPr lang="en-US" sz="1400" i="1" dirty="0" err="1" smtClean="0"/>
              <a:t>vs</a:t>
            </a:r>
            <a:r>
              <a:rPr lang="en-US" sz="1400" i="1" dirty="0" smtClean="0"/>
              <a:t> Bike rental count using proc </a:t>
            </a:r>
            <a:r>
              <a:rPr lang="en-US" sz="1400" i="1" dirty="0" smtClean="0"/>
              <a:t>REG</a:t>
            </a:r>
            <a:endParaRPr lang="en-US" sz="1400" i="1" dirty="0" smtClean="0"/>
          </a:p>
          <a:p>
            <a:pPr marL="922338" lvl="1" indent="-342900">
              <a:buFont typeface="+mj-lt"/>
              <a:buAutoNum type="arabicPeriod"/>
            </a:pPr>
            <a:r>
              <a:rPr lang="en-US" sz="1400" i="1" dirty="0" smtClean="0"/>
              <a:t>Season vs Bike rental count using </a:t>
            </a:r>
            <a:r>
              <a:rPr lang="en-US" sz="1400" i="1" dirty="0" err="1" smtClean="0"/>
              <a:t>proc</a:t>
            </a:r>
            <a:r>
              <a:rPr lang="en-US" sz="1400" i="1" dirty="0" smtClean="0"/>
              <a:t> GLM</a:t>
            </a:r>
          </a:p>
          <a:p>
            <a:pPr marL="922338" lvl="1" indent="-342900">
              <a:buFont typeface="+mj-lt"/>
              <a:buAutoNum type="arabicPeriod"/>
            </a:pPr>
            <a:r>
              <a:rPr lang="en-US" sz="1400" i="1" dirty="0" smtClean="0"/>
              <a:t>Weather vs Bike rental count using proc </a:t>
            </a:r>
            <a:r>
              <a:rPr lang="en-US" sz="1400" i="1" dirty="0" smtClean="0"/>
              <a:t>GLM</a:t>
            </a:r>
          </a:p>
          <a:p>
            <a:pPr marL="922338" lvl="1" indent="-342900">
              <a:buFont typeface="+mj-lt"/>
              <a:buAutoNum type="arabicPeriod"/>
            </a:pPr>
            <a:r>
              <a:rPr lang="en-US" sz="1400" i="1" dirty="0" smtClean="0"/>
              <a:t>Holiday </a:t>
            </a:r>
            <a:r>
              <a:rPr lang="en-US" sz="1400" i="1" dirty="0" smtClean="0"/>
              <a:t>vs Bike rental count using proc </a:t>
            </a:r>
            <a:r>
              <a:rPr lang="en-US" sz="1400" i="1" dirty="0" smtClean="0"/>
              <a:t>GLM</a:t>
            </a:r>
          </a:p>
          <a:p>
            <a:pPr marL="922338" lvl="1" indent="-342900">
              <a:buFont typeface="+mj-lt"/>
              <a:buAutoNum type="arabicPeriod"/>
            </a:pPr>
            <a:r>
              <a:rPr lang="en-US" sz="1400" i="1" dirty="0" smtClean="0"/>
              <a:t>Impact </a:t>
            </a:r>
            <a:r>
              <a:rPr lang="en-US" sz="1400" i="1" dirty="0" smtClean="0"/>
              <a:t>of </a:t>
            </a:r>
            <a:r>
              <a:rPr lang="en-US" sz="1400" i="1" dirty="0" smtClean="0"/>
              <a:t>interaction of variables </a:t>
            </a:r>
            <a:r>
              <a:rPr lang="en-US" sz="1400" i="1" dirty="0" smtClean="0"/>
              <a:t>on bike rental count using </a:t>
            </a:r>
            <a:r>
              <a:rPr lang="en-US" sz="1400" i="1" dirty="0" smtClean="0"/>
              <a:t> proc </a:t>
            </a:r>
            <a:r>
              <a:rPr lang="en-US" sz="1400" i="1" dirty="0" err="1" smtClean="0"/>
              <a:t>GLM:n</a:t>
            </a:r>
            <a:r>
              <a:rPr lang="en-US" sz="1400" i="1" dirty="0" smtClean="0"/>
              <a:t>-way ANOVA </a:t>
            </a:r>
            <a:r>
              <a:rPr lang="en-US" sz="1400" i="1" dirty="0" err="1" smtClean="0"/>
              <a:t>i.e</a:t>
            </a:r>
            <a:r>
              <a:rPr lang="en-US" sz="1400" i="1" dirty="0" smtClean="0"/>
              <a:t> </a:t>
            </a:r>
            <a:r>
              <a:rPr lang="en-US" sz="1400" i="1" dirty="0" smtClean="0"/>
              <a:t>2 or more significantly associated factors are considered together to find out the best model fit.</a:t>
            </a:r>
          </a:p>
          <a:p>
            <a:pPr lvl="1">
              <a:buFont typeface="Wingdings" panose="05000000000000000000" pitchFamily="2" charset="2"/>
              <a:buChar char="ü"/>
            </a:pPr>
            <a:endParaRPr lang="en-US" sz="1400" i="1" dirty="0" smtClean="0"/>
          </a:p>
          <a:p>
            <a:pPr lvl="1">
              <a:buFont typeface="Wingdings" panose="05000000000000000000" pitchFamily="2" charset="2"/>
              <a:buChar char="Ø"/>
            </a:pPr>
            <a:endParaRPr lang="en-US" sz="1400" i="1" dirty="0"/>
          </a:p>
          <a:p>
            <a:endParaRPr lang="en-US" sz="1400" i="1" dirty="0"/>
          </a:p>
          <a:p>
            <a:endParaRPr lang="en-US" sz="1400" i="1" dirty="0" smtClean="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17</a:t>
            </a:r>
            <a:endParaRPr lang="en-US" dirty="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a:t>
            </a:r>
            <a:br>
              <a:rPr lang="en-US" sz="3200" dirty="0" smtClean="0"/>
            </a:br>
            <a:r>
              <a:rPr lang="en-US" sz="2000" dirty="0" smtClean="0"/>
              <a:t>1. </a:t>
            </a:r>
            <a:r>
              <a:rPr lang="en-US" sz="2000" dirty="0" smtClean="0"/>
              <a:t>temperature </a:t>
            </a:r>
            <a:r>
              <a:rPr lang="en-US" sz="2000" dirty="0" smtClean="0"/>
              <a:t>vs bike rental count</a:t>
            </a:r>
            <a:endParaRPr lang="en-US" sz="2000" dirty="0"/>
          </a:p>
        </p:txBody>
      </p:sp>
      <p:sp>
        <p:nvSpPr>
          <p:cNvPr id="4" name="Content Placeholder 2"/>
          <p:cNvSpPr>
            <a:spLocks noGrp="1"/>
          </p:cNvSpPr>
          <p:nvPr>
            <p:ph sz="half" idx="1"/>
          </p:nvPr>
        </p:nvSpPr>
        <p:spPr>
          <a:xfrm>
            <a:off x="990600" y="1828800"/>
            <a:ext cx="7848600" cy="1828800"/>
          </a:xfrm>
        </p:spPr>
        <p:txBody>
          <a:bodyPr/>
          <a:lstStyle/>
          <a:p>
            <a:r>
              <a:rPr lang="en-US" sz="1400" b="1" i="1" dirty="0" smtClean="0"/>
              <a:t>F-value(532.79) </a:t>
            </a:r>
            <a:r>
              <a:rPr lang="en-US" sz="1400" i="1" dirty="0" smtClean="0"/>
              <a:t>of model is high and corresponding p-value is less than 0.05 which depicts that over all model is significant and good amount of variability is explained by model.</a:t>
            </a:r>
            <a:r>
              <a:rPr lang="en-US" sz="1400" b="1" i="1" dirty="0" smtClean="0"/>
              <a:t> </a:t>
            </a:r>
            <a:r>
              <a:rPr lang="en-US" sz="1400" i="1" dirty="0" smtClean="0"/>
              <a:t>p-value of slope is &lt;0.05 which </a:t>
            </a:r>
            <a:r>
              <a:rPr lang="en-US" sz="1400" b="1" i="1" dirty="0" smtClean="0"/>
              <a:t>rejects null hypothesis </a:t>
            </a:r>
            <a:r>
              <a:rPr lang="en-US" sz="1400" i="1" dirty="0" err="1" smtClean="0"/>
              <a:t>i.e</a:t>
            </a:r>
            <a:r>
              <a:rPr lang="en-US" sz="1400" i="1" dirty="0" smtClean="0"/>
              <a:t> slope is not horizontal and it’s value is non-zero hence temperature is statistically significant in predicting bike rental count </a:t>
            </a:r>
            <a:r>
              <a:rPr lang="en-US" sz="1400" i="1" dirty="0" err="1" smtClean="0"/>
              <a:t>i.e</a:t>
            </a:r>
            <a:r>
              <a:rPr lang="en-US" sz="1400" i="1" dirty="0" smtClean="0"/>
              <a:t>  if temp increases by 1 unit, bike rental count increases on an average by </a:t>
            </a:r>
            <a:r>
              <a:rPr lang="el-GR" sz="1400" b="1" dirty="0" smtClean="0"/>
              <a:t>β</a:t>
            </a:r>
            <a:r>
              <a:rPr lang="el-GR" sz="1400" b="1" baseline="-25000" dirty="0" smtClean="0"/>
              <a:t>1</a:t>
            </a:r>
            <a:r>
              <a:rPr lang="en-US" sz="1400" b="1" i="1" baseline="-25000" dirty="0" smtClean="0"/>
              <a:t>=</a:t>
            </a:r>
            <a:r>
              <a:rPr lang="en-US" sz="1400" b="1" i="1" dirty="0" smtClean="0"/>
              <a:t>5608.32 </a:t>
            </a:r>
            <a:r>
              <a:rPr lang="en-US" sz="1400" i="1" dirty="0" smtClean="0"/>
              <a:t>value. Also, intercept value is non-zero.</a:t>
            </a:r>
          </a:p>
          <a:p>
            <a:r>
              <a:rPr lang="en-US" sz="1400" b="1" i="1" dirty="0"/>
              <a:t>5</a:t>
            </a:r>
            <a:r>
              <a:rPr lang="en-US" sz="1400" b="1" i="1" dirty="0" smtClean="0"/>
              <a:t>9%  of variation</a:t>
            </a:r>
            <a:r>
              <a:rPr lang="en-US" sz="1400" i="1" dirty="0" smtClean="0"/>
              <a:t>(R-square=0.59) in bike rental count is explained by temperature in below regression model. </a:t>
            </a:r>
          </a:p>
          <a:p>
            <a:endParaRPr lang="en-US" sz="1400" i="1" dirty="0" smtClean="0"/>
          </a:p>
          <a:p>
            <a:endParaRPr lang="en-US" sz="1400" i="1" dirty="0" smtClean="0"/>
          </a:p>
          <a:p>
            <a:pPr marL="0" indent="0" eaLnBrk="1" hangingPunct="1">
              <a:buNone/>
            </a:pPr>
            <a:endParaRPr lang="en-US" sz="1400" dirty="0"/>
          </a:p>
        </p:txBody>
      </p:sp>
      <p:pic>
        <p:nvPicPr>
          <p:cNvPr id="9" name="Picture 8"/>
          <p:cNvPicPr/>
          <p:nvPr/>
        </p:nvPicPr>
        <p:blipFill>
          <a:blip r:embed="rId3"/>
          <a:srcRect/>
          <a:stretch>
            <a:fillRect/>
          </a:stretch>
        </p:blipFill>
        <p:spPr bwMode="auto">
          <a:xfrm>
            <a:off x="1219200" y="3657600"/>
            <a:ext cx="4495800" cy="3063875"/>
          </a:xfrm>
          <a:prstGeom prst="rect">
            <a:avLst/>
          </a:prstGeom>
          <a:noFill/>
          <a:ln w="9525">
            <a:noFill/>
            <a:miter lim="800000"/>
            <a:headEnd/>
            <a:tailEnd/>
          </a:ln>
        </p:spPr>
      </p:pic>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18</a:t>
            </a:r>
            <a:endParaRPr lang="en-US" dirty="0"/>
          </a:p>
        </p:txBody>
      </p:sp>
      <p:sp>
        <p:nvSpPr>
          <p:cNvPr id="3" name="TextBox 2"/>
          <p:cNvSpPr txBox="1"/>
          <p:nvPr/>
        </p:nvSpPr>
        <p:spPr>
          <a:xfrm>
            <a:off x="6019800" y="4191000"/>
            <a:ext cx="2819400" cy="830997"/>
          </a:xfrm>
          <a:prstGeom prst="rect">
            <a:avLst/>
          </a:prstGeom>
          <a:noFill/>
        </p:spPr>
        <p:txBody>
          <a:bodyPr wrap="square" rtlCol="0">
            <a:spAutoFit/>
          </a:bodyPr>
          <a:lstStyle/>
          <a:p>
            <a:pPr algn="l"/>
            <a:r>
              <a:rPr lang="en-US" sz="1200" b="1" dirty="0" err="1" smtClean="0">
                <a:latin typeface="+mn-lt"/>
              </a:rPr>
              <a:t>Reg</a:t>
            </a:r>
            <a:r>
              <a:rPr lang="en-US" sz="1200" b="1" dirty="0" smtClean="0">
                <a:latin typeface="+mn-lt"/>
              </a:rPr>
              <a:t> equation to predict bike rental count: </a:t>
            </a:r>
          </a:p>
          <a:p>
            <a:pPr algn="l"/>
            <a:r>
              <a:rPr lang="en-US" sz="1200" b="1" dirty="0" smtClean="0">
                <a:latin typeface="+mn-lt"/>
              </a:rPr>
              <a:t>Y</a:t>
            </a:r>
            <a:r>
              <a:rPr lang="en-US" sz="1050" b="1" dirty="0" smtClean="0">
                <a:latin typeface="+mn-lt"/>
              </a:rPr>
              <a:t>bike_rental_count</a:t>
            </a:r>
            <a:r>
              <a:rPr lang="en-US" sz="1200" b="1" dirty="0" smtClean="0">
                <a:latin typeface="+mn-lt"/>
              </a:rPr>
              <a:t> = 676.38 + 5608.32 * </a:t>
            </a:r>
            <a:r>
              <a:rPr lang="en-US" sz="1200" b="1" dirty="0" err="1" smtClean="0">
                <a:latin typeface="+mn-lt"/>
              </a:rPr>
              <a:t>X</a:t>
            </a:r>
            <a:r>
              <a:rPr lang="en-US" sz="1050" b="1" dirty="0" err="1" smtClean="0">
                <a:latin typeface="+mn-lt"/>
              </a:rPr>
              <a:t>temperature</a:t>
            </a:r>
            <a:endParaRPr lang="en-US" sz="1050" b="1" dirty="0">
              <a:latin typeface="+mn-lt"/>
            </a:endParaRPr>
          </a:p>
        </p:txBody>
      </p:sp>
    </p:spTree>
    <p:extLst>
      <p:ext uri="{BB962C8B-B14F-4D97-AF65-F5344CB8AC3E}">
        <p14:creationId xmlns="" xmlns:p14="http://schemas.microsoft.com/office/powerpoint/2010/main" val="2559385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a:t>
            </a:r>
            <a:br>
              <a:rPr lang="en-US" sz="3200" dirty="0" smtClean="0"/>
            </a:br>
            <a:r>
              <a:rPr lang="en-US" sz="2000" dirty="0" smtClean="0"/>
              <a:t> </a:t>
            </a:r>
            <a:r>
              <a:rPr lang="en-US" sz="2000" dirty="0" smtClean="0"/>
              <a:t>1. temperature </a:t>
            </a:r>
            <a:r>
              <a:rPr lang="en-US" sz="2000" dirty="0" err="1" smtClean="0"/>
              <a:t>vs</a:t>
            </a:r>
            <a:r>
              <a:rPr lang="en-US" sz="2000" dirty="0" smtClean="0"/>
              <a:t> bike rental count - validation </a:t>
            </a:r>
            <a:r>
              <a:rPr lang="en-US" sz="2000" dirty="0"/>
              <a:t>of regression </a:t>
            </a:r>
            <a:r>
              <a:rPr lang="en-US" sz="2000" dirty="0" smtClean="0"/>
              <a:t>model using diagnostic plot</a:t>
            </a:r>
            <a:endParaRPr lang="en-US" sz="2000" dirty="0"/>
          </a:p>
        </p:txBody>
      </p:sp>
      <p:sp>
        <p:nvSpPr>
          <p:cNvPr id="4" name="Content Placeholder 2"/>
          <p:cNvSpPr>
            <a:spLocks noGrp="1"/>
          </p:cNvSpPr>
          <p:nvPr>
            <p:ph sz="half" idx="1"/>
          </p:nvPr>
        </p:nvSpPr>
        <p:spPr>
          <a:xfrm>
            <a:off x="990600" y="1828800"/>
            <a:ext cx="7848600" cy="4800600"/>
          </a:xfrm>
        </p:spPr>
        <p:txBody>
          <a:bodyPr/>
          <a:lstStyle/>
          <a:p>
            <a:r>
              <a:rPr lang="en-US" sz="1400" i="1" dirty="0" smtClean="0"/>
              <a:t>Below 2 graphs indicates </a:t>
            </a:r>
            <a:r>
              <a:rPr lang="en-US" sz="1400" i="1" dirty="0"/>
              <a:t>that this </a:t>
            </a:r>
            <a:r>
              <a:rPr lang="en-US" sz="1400" i="1" dirty="0" smtClean="0"/>
              <a:t>regression </a:t>
            </a:r>
            <a:r>
              <a:rPr lang="en-US" sz="1400" i="1" dirty="0"/>
              <a:t>model is better fit </a:t>
            </a:r>
            <a:r>
              <a:rPr lang="en-US" sz="1400" i="1" dirty="0" smtClean="0"/>
              <a:t>as </a:t>
            </a:r>
            <a:r>
              <a:rPr lang="en-US" sz="1400" i="1" dirty="0"/>
              <a:t>residuals are normally</a:t>
            </a:r>
            <a:r>
              <a:rPr lang="en-US" sz="1400" i="1" dirty="0" smtClean="0"/>
              <a:t> distributed for temperature.</a:t>
            </a:r>
            <a:endParaRPr lang="en-US" sz="1400" dirty="0"/>
          </a:p>
        </p:txBody>
      </p:sp>
      <p:sp>
        <p:nvSpPr>
          <p:cNvPr id="10" name="TextBox 9"/>
          <p:cNvSpPr txBox="1"/>
          <p:nvPr/>
        </p:nvSpPr>
        <p:spPr>
          <a:xfrm>
            <a:off x="4343400" y="5181600"/>
            <a:ext cx="1600200" cy="1015663"/>
          </a:xfrm>
          <a:prstGeom prst="rect">
            <a:avLst/>
          </a:prstGeom>
          <a:noFill/>
        </p:spPr>
        <p:txBody>
          <a:bodyPr wrap="square" rtlCol="0">
            <a:spAutoFit/>
          </a:bodyPr>
          <a:lstStyle/>
          <a:p>
            <a:r>
              <a:rPr lang="en-US" sz="1200" i="1" dirty="0">
                <a:latin typeface="+mn-lt"/>
              </a:rPr>
              <a:t>QQ plot is showing normal </a:t>
            </a:r>
            <a:r>
              <a:rPr lang="en-US" sz="1200" i="1" dirty="0" smtClean="0">
                <a:latin typeface="+mn-lt"/>
              </a:rPr>
              <a:t>distribution of residuals </a:t>
            </a:r>
            <a:r>
              <a:rPr lang="en-US" sz="1200" i="1" dirty="0">
                <a:latin typeface="+mn-lt"/>
              </a:rPr>
              <a:t>as all </a:t>
            </a:r>
            <a:r>
              <a:rPr lang="en-US" sz="1200" i="1" dirty="0" smtClean="0">
                <a:latin typeface="+mn-lt"/>
              </a:rPr>
              <a:t>points </a:t>
            </a:r>
            <a:r>
              <a:rPr lang="en-US" sz="1200" i="1" dirty="0">
                <a:latin typeface="+mn-lt"/>
              </a:rPr>
              <a:t>are around </a:t>
            </a:r>
            <a:r>
              <a:rPr lang="en-US" sz="1200" i="1" dirty="0" smtClean="0">
                <a:latin typeface="+mn-lt"/>
              </a:rPr>
              <a:t>ref. line.</a:t>
            </a:r>
            <a:endParaRPr lang="en-US" sz="1200" i="1" dirty="0">
              <a:latin typeface="+mn-lt"/>
            </a:endParaRPr>
          </a:p>
        </p:txBody>
      </p:sp>
      <p:sp>
        <p:nvSpPr>
          <p:cNvPr id="13" name="TextBox 12"/>
          <p:cNvSpPr txBox="1"/>
          <p:nvPr/>
        </p:nvSpPr>
        <p:spPr>
          <a:xfrm>
            <a:off x="1371600" y="5181600"/>
            <a:ext cx="2209800" cy="1231106"/>
          </a:xfrm>
          <a:prstGeom prst="rect">
            <a:avLst/>
          </a:prstGeom>
          <a:noFill/>
        </p:spPr>
        <p:txBody>
          <a:bodyPr wrap="square" rtlCol="0">
            <a:spAutoFit/>
          </a:bodyPr>
          <a:lstStyle/>
          <a:p>
            <a:r>
              <a:rPr lang="en-US" sz="1200" i="1" dirty="0">
                <a:latin typeface="+mn-lt"/>
              </a:rPr>
              <a:t>Residuals are estimates of error </a:t>
            </a:r>
            <a:r>
              <a:rPr lang="en-US" sz="1200" i="1" dirty="0" smtClean="0">
                <a:latin typeface="+mn-lt"/>
              </a:rPr>
              <a:t>term. It’s </a:t>
            </a:r>
            <a:r>
              <a:rPr lang="en-US" sz="1200" i="1" dirty="0">
                <a:latin typeface="+mn-lt"/>
              </a:rPr>
              <a:t>showing random pattern of residuals </a:t>
            </a:r>
            <a:r>
              <a:rPr lang="en-US" sz="1200" i="1" dirty="0" smtClean="0">
                <a:latin typeface="+mn-lt"/>
              </a:rPr>
              <a:t>above and below 0 which states that error terms have equal variances</a:t>
            </a:r>
            <a:r>
              <a:rPr lang="en-US" sz="1400" i="1" dirty="0" smtClean="0">
                <a:latin typeface="+mn-lt"/>
              </a:rPr>
              <a:t>.</a:t>
            </a:r>
            <a:endParaRPr lang="en-US" sz="1400" i="1" dirty="0">
              <a:latin typeface="+mn-lt"/>
            </a:endParaRPr>
          </a:p>
        </p:txBody>
      </p:sp>
      <p:sp>
        <p:nvSpPr>
          <p:cNvPr id="12" name="Rectangle 11"/>
          <p:cNvSpPr/>
          <p:nvPr/>
        </p:nvSpPr>
        <p:spPr>
          <a:xfrm>
            <a:off x="8789416" y="6581001"/>
            <a:ext cx="303288" cy="276999"/>
          </a:xfrm>
          <a:prstGeom prst="rect">
            <a:avLst/>
          </a:prstGeom>
        </p:spPr>
        <p:txBody>
          <a:bodyPr wrap="none">
            <a:spAutoFit/>
          </a:bodyPr>
          <a:lstStyle/>
          <a:p>
            <a:r>
              <a:rPr lang="en-US" sz="1200" b="1" dirty="0" smtClean="0">
                <a:latin typeface="+mj-lt"/>
              </a:rPr>
              <a:t>19</a:t>
            </a:r>
            <a:endParaRPr lang="en-US" sz="1200" b="1" dirty="0">
              <a:latin typeface="+mj-lt"/>
            </a:endParaRPr>
          </a:p>
        </p:txBody>
      </p:sp>
      <p:pic>
        <p:nvPicPr>
          <p:cNvPr id="4098" name="Picture 2"/>
          <p:cNvPicPr>
            <a:picLocks noChangeAspect="1" noChangeArrowheads="1"/>
          </p:cNvPicPr>
          <p:nvPr/>
        </p:nvPicPr>
        <p:blipFill>
          <a:blip r:embed="rId3"/>
          <a:srcRect/>
          <a:stretch>
            <a:fillRect/>
          </a:stretch>
        </p:blipFill>
        <p:spPr bwMode="auto">
          <a:xfrm>
            <a:off x="1295400" y="2514600"/>
            <a:ext cx="2109885" cy="2057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3733800" y="2514600"/>
            <a:ext cx="2038350" cy="2068326"/>
          </a:xfrm>
          <a:prstGeom prst="rect">
            <a:avLst/>
          </a:prstGeom>
          <a:noFill/>
          <a:ln w="9525">
            <a:noFill/>
            <a:miter lim="800000"/>
            <a:headEnd/>
            <a:tailEnd/>
          </a:ln>
          <a:effectLst/>
        </p:spPr>
      </p:pic>
    </p:spTree>
    <p:extLst>
      <p:ext uri="{BB962C8B-B14F-4D97-AF65-F5344CB8AC3E}">
        <p14:creationId xmlns="" xmlns:p14="http://schemas.microsoft.com/office/powerpoint/2010/main" val="255938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Table of Content</a:t>
            </a:r>
            <a:endParaRPr lang="en-US" sz="3200" dirty="0"/>
          </a:p>
        </p:txBody>
      </p:sp>
      <p:sp>
        <p:nvSpPr>
          <p:cNvPr id="5" name="Slide Number Placeholder 4"/>
          <p:cNvSpPr>
            <a:spLocks noGrp="1"/>
          </p:cNvSpPr>
          <p:nvPr>
            <p:ph type="sldNum" sz="quarter" idx="12"/>
          </p:nvPr>
        </p:nvSpPr>
        <p:spPr>
          <a:xfrm>
            <a:off x="8686800" y="6553200"/>
            <a:ext cx="457200" cy="304800"/>
          </a:xfrm>
        </p:spPr>
        <p:txBody>
          <a:bodyPr/>
          <a:lstStyle/>
          <a:p>
            <a:pPr>
              <a:defRPr/>
            </a:pPr>
            <a:fld id="{5D74AC02-7534-425D-9D68-BB86A7E0F91B}" type="slidenum">
              <a:rPr lang="en-US" smtClean="0"/>
              <a:pPr>
                <a:defRPr/>
              </a:pPr>
              <a:t>2</a:t>
            </a:fld>
            <a:endParaRPr lang="en-US" dirty="0"/>
          </a:p>
        </p:txBody>
      </p:sp>
      <p:sp>
        <p:nvSpPr>
          <p:cNvPr id="6" name="Content Placeholder 2"/>
          <p:cNvSpPr>
            <a:spLocks noGrp="1"/>
          </p:cNvSpPr>
          <p:nvPr>
            <p:ph sz="half" idx="1"/>
          </p:nvPr>
        </p:nvSpPr>
        <p:spPr>
          <a:xfrm>
            <a:off x="990600" y="1828800"/>
            <a:ext cx="7848600" cy="4297363"/>
          </a:xfrm>
        </p:spPr>
        <p:txBody>
          <a:bodyPr/>
          <a:lstStyle/>
          <a:p>
            <a:pPr marL="342900" indent="-342900" eaLnBrk="1" hangingPunct="1">
              <a:buFont typeface="Wingdings" pitchFamily="2" charset="2"/>
              <a:buChar char="q"/>
            </a:pPr>
            <a:r>
              <a:rPr lang="en-US" sz="1400" b="1" i="1" dirty="0" smtClean="0"/>
              <a:t>Business Scenario and Objective</a:t>
            </a:r>
          </a:p>
          <a:p>
            <a:pPr marL="342900" indent="-342900" eaLnBrk="1" hangingPunct="1">
              <a:buFont typeface="Wingdings" pitchFamily="2" charset="2"/>
              <a:buChar char="q"/>
            </a:pPr>
            <a:r>
              <a:rPr lang="en-US" sz="1400" b="1" i="1" dirty="0" smtClean="0"/>
              <a:t>Data Selection</a:t>
            </a:r>
            <a:endParaRPr lang="en-US" sz="1400" b="1" i="1" dirty="0"/>
          </a:p>
          <a:p>
            <a:pPr marL="342900" indent="-342900" eaLnBrk="1" hangingPunct="1">
              <a:buFont typeface="Wingdings" pitchFamily="2" charset="2"/>
              <a:buChar char="q"/>
            </a:pPr>
            <a:r>
              <a:rPr lang="en-US" sz="1400" b="1" i="1" dirty="0" smtClean="0"/>
              <a:t>Data Flow</a:t>
            </a:r>
          </a:p>
          <a:p>
            <a:pPr marL="342900" indent="-342900" eaLnBrk="1" hangingPunct="1">
              <a:buFont typeface="Wingdings" pitchFamily="2" charset="2"/>
              <a:buChar char="q"/>
            </a:pPr>
            <a:r>
              <a:rPr lang="en-US" sz="1400" b="1" i="1" dirty="0" smtClean="0"/>
              <a:t>Exploratory </a:t>
            </a:r>
            <a:r>
              <a:rPr lang="en-US" sz="1400" b="1" i="1" dirty="0"/>
              <a:t>Data Analysis </a:t>
            </a:r>
            <a:r>
              <a:rPr lang="en-US" sz="1400" b="1" i="1" dirty="0" smtClean="0"/>
              <a:t>Results</a:t>
            </a:r>
          </a:p>
          <a:p>
            <a:pPr marL="742950" lvl="1" indent="-342900"/>
            <a:r>
              <a:rPr lang="en-US" sz="1200" i="1" dirty="0" smtClean="0"/>
              <a:t>Basic statistics for variables</a:t>
            </a:r>
          </a:p>
          <a:p>
            <a:pPr marL="742950" lvl="1" indent="-342900"/>
            <a:r>
              <a:rPr lang="en-US" sz="1200" i="1" dirty="0" smtClean="0"/>
              <a:t>Histogram &amp; probability plot</a:t>
            </a:r>
          </a:p>
          <a:p>
            <a:pPr marL="742950" lvl="1" indent="-342900"/>
            <a:r>
              <a:rPr lang="en-US" sz="1200" i="1" dirty="0" smtClean="0"/>
              <a:t>Association between response </a:t>
            </a:r>
            <a:r>
              <a:rPr lang="en-US" sz="1200" i="1" dirty="0" err="1" smtClean="0"/>
              <a:t>vs</a:t>
            </a:r>
            <a:r>
              <a:rPr lang="en-US" sz="1200" i="1" dirty="0" smtClean="0"/>
              <a:t> predictors and among predictors</a:t>
            </a:r>
            <a:endParaRPr lang="en-US" sz="1200" b="1" i="1" dirty="0"/>
          </a:p>
          <a:p>
            <a:pPr marL="342900" indent="-342900" eaLnBrk="1" hangingPunct="1">
              <a:buFont typeface="Wingdings" pitchFamily="2" charset="2"/>
              <a:buChar char="q"/>
            </a:pPr>
            <a:r>
              <a:rPr lang="en-US" sz="1400" b="1" i="1" dirty="0" smtClean="0"/>
              <a:t>Regression Modeling Results</a:t>
            </a:r>
          </a:p>
          <a:p>
            <a:pPr marL="742950" lvl="1" indent="-342900"/>
            <a:r>
              <a:rPr lang="en-US" sz="1200" i="1" dirty="0" smtClean="0"/>
              <a:t>Modeling strategy</a:t>
            </a:r>
          </a:p>
          <a:p>
            <a:pPr lvl="1">
              <a:buFont typeface="Wingdings" panose="05000000000000000000" pitchFamily="2" charset="2"/>
              <a:buChar char="ü"/>
            </a:pPr>
            <a:r>
              <a:rPr lang="en-US" sz="1200" i="1" dirty="0" smtClean="0"/>
              <a:t>Temperature </a:t>
            </a:r>
            <a:r>
              <a:rPr lang="en-US" sz="1200" i="1" dirty="0" err="1" smtClean="0"/>
              <a:t>vs</a:t>
            </a:r>
            <a:r>
              <a:rPr lang="en-US" sz="1200" i="1" dirty="0" smtClean="0"/>
              <a:t> Bike rental count using proc REG </a:t>
            </a:r>
          </a:p>
          <a:p>
            <a:pPr lvl="1">
              <a:buFont typeface="Wingdings" panose="05000000000000000000" pitchFamily="2" charset="2"/>
              <a:buChar char="ü"/>
            </a:pPr>
            <a:r>
              <a:rPr lang="en-US" sz="1200" i="1" dirty="0" smtClean="0"/>
              <a:t>Season </a:t>
            </a:r>
            <a:r>
              <a:rPr lang="en-US" sz="1200" i="1" dirty="0" err="1" smtClean="0"/>
              <a:t>vs</a:t>
            </a:r>
            <a:r>
              <a:rPr lang="en-US" sz="1200" i="1" dirty="0" smtClean="0"/>
              <a:t> Bike rental count using proc GLM</a:t>
            </a:r>
          </a:p>
          <a:p>
            <a:pPr lvl="1">
              <a:buFont typeface="Wingdings" panose="05000000000000000000" pitchFamily="2" charset="2"/>
              <a:buChar char="ü"/>
            </a:pPr>
            <a:r>
              <a:rPr lang="en-US" sz="1200" i="1" dirty="0" smtClean="0"/>
              <a:t>Weather </a:t>
            </a:r>
            <a:r>
              <a:rPr lang="en-US" sz="1200" i="1" dirty="0" err="1" smtClean="0"/>
              <a:t>vs</a:t>
            </a:r>
            <a:r>
              <a:rPr lang="en-US" sz="1200" i="1" dirty="0" smtClean="0"/>
              <a:t> Bike rental count using proc GLM</a:t>
            </a:r>
          </a:p>
          <a:p>
            <a:pPr lvl="1">
              <a:buFont typeface="Wingdings" panose="05000000000000000000" pitchFamily="2" charset="2"/>
              <a:buChar char="ü"/>
            </a:pPr>
            <a:r>
              <a:rPr lang="en-US" sz="1200" i="1" dirty="0" smtClean="0"/>
              <a:t>Wind speed </a:t>
            </a:r>
            <a:r>
              <a:rPr lang="en-US" sz="1200" i="1" dirty="0" err="1" smtClean="0"/>
              <a:t>vs</a:t>
            </a:r>
            <a:r>
              <a:rPr lang="en-US" sz="1200" i="1" dirty="0" smtClean="0"/>
              <a:t> Bike rental count using proc REG</a:t>
            </a:r>
          </a:p>
          <a:p>
            <a:pPr lvl="1">
              <a:buFont typeface="Wingdings" panose="05000000000000000000" pitchFamily="2" charset="2"/>
              <a:buChar char="ü"/>
            </a:pPr>
            <a:r>
              <a:rPr lang="en-US" sz="1200" i="1" dirty="0" smtClean="0"/>
              <a:t>Holiday </a:t>
            </a:r>
            <a:r>
              <a:rPr lang="en-US" sz="1200" i="1" dirty="0" err="1" smtClean="0"/>
              <a:t>vs</a:t>
            </a:r>
            <a:r>
              <a:rPr lang="en-US" sz="1200" i="1" dirty="0" smtClean="0"/>
              <a:t> Bike rental count using proc </a:t>
            </a:r>
            <a:r>
              <a:rPr lang="en-US" sz="1200" i="1" dirty="0" smtClean="0"/>
              <a:t>GLM</a:t>
            </a:r>
          </a:p>
          <a:p>
            <a:pPr lvl="1">
              <a:buFont typeface="Wingdings" panose="05000000000000000000" pitchFamily="2" charset="2"/>
              <a:buChar char="ü"/>
            </a:pPr>
            <a:r>
              <a:rPr lang="en-US" sz="1200" i="1" dirty="0" smtClean="0"/>
              <a:t>Interaction of season, temp and weather </a:t>
            </a:r>
            <a:r>
              <a:rPr lang="en-US" sz="1200" i="1" dirty="0" err="1" smtClean="0"/>
              <a:t>vs</a:t>
            </a:r>
            <a:r>
              <a:rPr lang="en-US" sz="1200" i="1" dirty="0" smtClean="0"/>
              <a:t> bike rental count using proc GLM</a:t>
            </a:r>
            <a:endParaRPr lang="en-US" sz="1200" i="1" dirty="0" smtClean="0"/>
          </a:p>
          <a:p>
            <a:pPr marL="342900" indent="-342900" eaLnBrk="1" hangingPunct="1">
              <a:buFont typeface="Wingdings" pitchFamily="2" charset="2"/>
              <a:buChar char="q"/>
            </a:pPr>
            <a:r>
              <a:rPr lang="en-US" sz="1400" b="1" i="1" dirty="0" smtClean="0"/>
              <a:t>Summary</a:t>
            </a:r>
          </a:p>
          <a:p>
            <a:pPr marL="342900" indent="-342900" eaLnBrk="1" hangingPunct="1">
              <a:buFont typeface="Wingdings" pitchFamily="2" charset="2"/>
              <a:buChar char="q"/>
            </a:pPr>
            <a:r>
              <a:rPr lang="en-US" sz="1400" b="1" i="1" dirty="0" smtClean="0"/>
              <a:t>Conclusions</a:t>
            </a:r>
            <a:endParaRPr lang="en-US" sz="1400" b="1" i="1" dirty="0"/>
          </a:p>
          <a:p>
            <a:pPr marL="342900" indent="-342900" eaLnBrk="1" hangingPunct="1">
              <a:buAutoNum type="arabicParenR"/>
            </a:pPr>
            <a:endParaRPr lang="en-US" sz="1400" dirty="0"/>
          </a:p>
        </p:txBody>
      </p:sp>
    </p:spTree>
    <p:extLst>
      <p:ext uri="{BB962C8B-B14F-4D97-AF65-F5344CB8AC3E}">
        <p14:creationId xmlns="" xmlns:p14="http://schemas.microsoft.com/office/powerpoint/2010/main" val="1347220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a:t>
            </a:r>
            <a:br>
              <a:rPr lang="en-US" sz="3200" dirty="0" smtClean="0"/>
            </a:br>
            <a:r>
              <a:rPr lang="en-US" sz="2000" dirty="0" smtClean="0"/>
              <a:t>2. wind </a:t>
            </a:r>
            <a:r>
              <a:rPr lang="en-US" sz="2000" dirty="0" smtClean="0"/>
              <a:t>speed vs bike rental count</a:t>
            </a:r>
            <a:endParaRPr lang="en-US" sz="2000" dirty="0"/>
          </a:p>
        </p:txBody>
      </p:sp>
      <p:sp>
        <p:nvSpPr>
          <p:cNvPr id="4" name="Content Placeholder 2"/>
          <p:cNvSpPr>
            <a:spLocks noGrp="1"/>
          </p:cNvSpPr>
          <p:nvPr>
            <p:ph sz="half" idx="1"/>
          </p:nvPr>
        </p:nvSpPr>
        <p:spPr>
          <a:xfrm>
            <a:off x="990600" y="1828801"/>
            <a:ext cx="7848600" cy="1645762"/>
          </a:xfrm>
        </p:spPr>
        <p:txBody>
          <a:bodyPr/>
          <a:lstStyle/>
          <a:p>
            <a:r>
              <a:rPr lang="en-US" sz="1400" b="1" i="1" dirty="0" smtClean="0"/>
              <a:t>F-value(30.40) </a:t>
            </a:r>
            <a:r>
              <a:rPr lang="en-US" sz="1400" i="1" dirty="0" smtClean="0"/>
              <a:t>of model is good enough and corresponding p-value is less than 0.05 which depicts that over all model is significant.</a:t>
            </a:r>
            <a:r>
              <a:rPr lang="en-US" sz="1400" b="1" i="1" dirty="0" smtClean="0"/>
              <a:t> </a:t>
            </a:r>
            <a:r>
              <a:rPr lang="en-US" sz="1400" i="1" dirty="0" smtClean="0"/>
              <a:t>p-value of slope is &lt;0.05 which </a:t>
            </a:r>
            <a:r>
              <a:rPr lang="en-US" sz="1400" b="1" i="1" dirty="0" smtClean="0"/>
              <a:t>rejects null hypothesis </a:t>
            </a:r>
            <a:r>
              <a:rPr lang="en-US" sz="1400" i="1" dirty="0" err="1" smtClean="0"/>
              <a:t>i.e</a:t>
            </a:r>
            <a:r>
              <a:rPr lang="en-US" sz="1400" i="1" dirty="0" smtClean="0"/>
              <a:t> slope is not horizontal and it’s value is negative hence there is </a:t>
            </a:r>
            <a:r>
              <a:rPr lang="en-US" sz="1400" b="1" i="1" dirty="0" smtClean="0"/>
              <a:t>negative correlation </a:t>
            </a:r>
            <a:r>
              <a:rPr lang="en-US" sz="1400" i="1" dirty="0" smtClean="0"/>
              <a:t>between wind speed and bike rental count </a:t>
            </a:r>
            <a:r>
              <a:rPr lang="en-US" sz="1400" i="1" dirty="0" err="1" smtClean="0"/>
              <a:t>i.e</a:t>
            </a:r>
            <a:r>
              <a:rPr lang="en-US" sz="1400" b="1" i="1" dirty="0" smtClean="0"/>
              <a:t> </a:t>
            </a:r>
            <a:r>
              <a:rPr lang="en-US" sz="1400" i="1" dirty="0" smtClean="0"/>
              <a:t>if wind speed increases by 1 unit, bike rental count decreases on an average by </a:t>
            </a:r>
            <a:r>
              <a:rPr lang="el-GR" sz="1400" b="1" dirty="0" smtClean="0"/>
              <a:t>β</a:t>
            </a:r>
            <a:r>
              <a:rPr lang="el-GR" sz="1400" b="1" baseline="-25000" dirty="0" smtClean="0"/>
              <a:t>1</a:t>
            </a:r>
            <a:r>
              <a:rPr lang="en-US" sz="1400" b="1" i="1" baseline="-25000" dirty="0" smtClean="0"/>
              <a:t>=</a:t>
            </a:r>
            <a:r>
              <a:rPr lang="en-US" sz="1400" b="1" i="1" dirty="0" smtClean="0"/>
              <a:t>-4984.95 </a:t>
            </a:r>
            <a:r>
              <a:rPr lang="en-US" sz="1400" i="1" dirty="0" smtClean="0"/>
              <a:t>value. Also, intercept value is non-zero.</a:t>
            </a:r>
          </a:p>
          <a:p>
            <a:r>
              <a:rPr lang="en-US" sz="1400" b="1" i="1" dirty="0" smtClean="0"/>
              <a:t>7% of variation </a:t>
            </a:r>
            <a:r>
              <a:rPr lang="en-US" sz="1400" i="1" dirty="0" smtClean="0"/>
              <a:t>in bike rental count is explained by wind speed in below model which depicts that wind speed has </a:t>
            </a:r>
            <a:r>
              <a:rPr lang="en-US" sz="1400" b="1" i="1" dirty="0" smtClean="0"/>
              <a:t>no much influence </a:t>
            </a:r>
            <a:r>
              <a:rPr lang="en-US" sz="1400" i="1" dirty="0" smtClean="0"/>
              <a:t>on variability in bike rental count. </a:t>
            </a:r>
          </a:p>
          <a:p>
            <a:endParaRPr lang="en-US" sz="1400" i="1" dirty="0" smtClean="0"/>
          </a:p>
          <a:p>
            <a:endParaRPr lang="en-US" sz="1400" i="1" dirty="0" smtClean="0"/>
          </a:p>
          <a:p>
            <a:pPr marL="0" indent="0" eaLnBrk="1" hangingPunct="1">
              <a:buNone/>
            </a:pPr>
            <a:endParaRPr lang="en-US" sz="1400" dirty="0"/>
          </a:p>
        </p:txBody>
      </p:sp>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20</a:t>
            </a:r>
            <a:endParaRPr lang="en-US" dirty="0"/>
          </a:p>
        </p:txBody>
      </p:sp>
      <p:pic>
        <p:nvPicPr>
          <p:cNvPr id="6146" name="Picture 2"/>
          <p:cNvPicPr>
            <a:picLocks noChangeAspect="1" noChangeArrowheads="1"/>
          </p:cNvPicPr>
          <p:nvPr/>
        </p:nvPicPr>
        <p:blipFill>
          <a:blip r:embed="rId3"/>
          <a:srcRect/>
          <a:stretch>
            <a:fillRect/>
          </a:stretch>
        </p:blipFill>
        <p:spPr bwMode="auto">
          <a:xfrm>
            <a:off x="1295400" y="3657600"/>
            <a:ext cx="4267200" cy="3115040"/>
          </a:xfrm>
          <a:prstGeom prst="rect">
            <a:avLst/>
          </a:prstGeom>
          <a:noFill/>
          <a:ln w="9525">
            <a:noFill/>
            <a:miter lim="800000"/>
            <a:headEnd/>
            <a:tailEnd/>
          </a:ln>
          <a:effectLst/>
        </p:spPr>
      </p:pic>
    </p:spTree>
    <p:extLst>
      <p:ext uri="{BB962C8B-B14F-4D97-AF65-F5344CB8AC3E}">
        <p14:creationId xmlns="" xmlns:p14="http://schemas.microsoft.com/office/powerpoint/2010/main" val="3494206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a:t>
            </a:r>
            <a:br>
              <a:rPr lang="en-US" sz="3200" dirty="0" smtClean="0"/>
            </a:br>
            <a:r>
              <a:rPr lang="en-US" sz="2000" dirty="0" smtClean="0"/>
              <a:t>3. season </a:t>
            </a:r>
            <a:r>
              <a:rPr lang="en-US" sz="2000" dirty="0" smtClean="0"/>
              <a:t>vs bike rental count</a:t>
            </a:r>
            <a:endParaRPr lang="en-US" sz="2000" dirty="0"/>
          </a:p>
        </p:txBody>
      </p:sp>
      <p:sp>
        <p:nvSpPr>
          <p:cNvPr id="4" name="Content Placeholder 2"/>
          <p:cNvSpPr>
            <a:spLocks noGrp="1"/>
          </p:cNvSpPr>
          <p:nvPr>
            <p:ph sz="half" idx="1"/>
          </p:nvPr>
        </p:nvSpPr>
        <p:spPr>
          <a:xfrm>
            <a:off x="990600" y="1828800"/>
            <a:ext cx="7848600" cy="2514600"/>
          </a:xfrm>
        </p:spPr>
        <p:txBody>
          <a:bodyPr/>
          <a:lstStyle/>
          <a:p>
            <a:r>
              <a:rPr lang="en-US" sz="1400" b="1" i="1" dirty="0" smtClean="0"/>
              <a:t>F-value(161.06) </a:t>
            </a:r>
            <a:r>
              <a:rPr lang="en-US" sz="1400" i="1" dirty="0" smtClean="0"/>
              <a:t>of model is high and corresponding p-value is &lt;0.05 which rejects the null hypothesis </a:t>
            </a:r>
            <a:r>
              <a:rPr lang="en-US" sz="1400" i="1" dirty="0" err="1" smtClean="0"/>
              <a:t>i.e</a:t>
            </a:r>
            <a:r>
              <a:rPr lang="en-US" sz="1400" i="1" dirty="0" smtClean="0"/>
              <a:t> </a:t>
            </a:r>
            <a:r>
              <a:rPr lang="en-US" sz="1400" b="1" i="1" dirty="0" smtClean="0"/>
              <a:t>mean of at least one season group is significantly differs than others </a:t>
            </a:r>
            <a:r>
              <a:rPr lang="en-US" sz="1400" i="1" dirty="0" smtClean="0"/>
              <a:t>which depicts that over all model is significant. p-value of 2 groups is &lt;0.05 </a:t>
            </a:r>
            <a:r>
              <a:rPr lang="en-US" sz="1400" i="1" dirty="0" err="1" smtClean="0"/>
              <a:t>i.e</a:t>
            </a:r>
            <a:r>
              <a:rPr lang="en-US" sz="1400" i="1" dirty="0" smtClean="0"/>
              <a:t> mean for spring</a:t>
            </a:r>
            <a:r>
              <a:rPr lang="en-US" sz="1400" i="1" dirty="0" smtClean="0"/>
              <a:t>, fall groups </a:t>
            </a:r>
            <a:r>
              <a:rPr lang="en-US" sz="1400" i="1" dirty="0" smtClean="0"/>
              <a:t>significantly differs from mean of winter(season 4) which is reference group. In below model, intercept is mean of reference group </a:t>
            </a:r>
            <a:r>
              <a:rPr lang="en-US" sz="1400" i="1" dirty="0" err="1" smtClean="0"/>
              <a:t>i.e</a:t>
            </a:r>
            <a:r>
              <a:rPr lang="en-US" sz="1400" i="1" dirty="0" smtClean="0"/>
              <a:t> winter and estimate values of other groups are difference in the mean of that group and reference group. F</a:t>
            </a:r>
            <a:r>
              <a:rPr lang="en-US" sz="1400" b="1" i="1" dirty="0" smtClean="0"/>
              <a:t>all(season </a:t>
            </a:r>
            <a:r>
              <a:rPr lang="en-US" sz="1400" b="1" i="1" dirty="0" smtClean="0"/>
              <a:t>3) has high </a:t>
            </a:r>
            <a:r>
              <a:rPr lang="en-US" sz="1400" b="1" i="1" dirty="0" smtClean="0"/>
              <a:t>mean difference(</a:t>
            </a:r>
            <a:r>
              <a:rPr lang="el-GR" sz="1400" b="1" dirty="0" smtClean="0"/>
              <a:t>β</a:t>
            </a:r>
            <a:r>
              <a:rPr lang="en-US" sz="1400" b="1" baseline="-25000" dirty="0" smtClean="0"/>
              <a:t>3</a:t>
            </a:r>
            <a:r>
              <a:rPr lang="en-US" sz="1400" b="1" i="1" baseline="-25000" dirty="0" smtClean="0"/>
              <a:t>=</a:t>
            </a:r>
            <a:r>
              <a:rPr lang="en-US" sz="1400" b="1" i="1" dirty="0" smtClean="0"/>
              <a:t>799.90)</a:t>
            </a:r>
            <a:r>
              <a:rPr lang="en-US" sz="1400" i="1" dirty="0" smtClean="0"/>
              <a:t> which shows that max. bikes are rented in fall but spring(season 1) has negative </a:t>
            </a:r>
            <a:r>
              <a:rPr lang="en-US" sz="1400" i="1" dirty="0" smtClean="0"/>
              <a:t>difference(</a:t>
            </a:r>
            <a:r>
              <a:rPr lang="el-GR" sz="1400" b="1" dirty="0" smtClean="0"/>
              <a:t>β</a:t>
            </a:r>
            <a:r>
              <a:rPr lang="en-US" sz="1400" b="1" baseline="-25000" dirty="0" smtClean="0"/>
              <a:t>1</a:t>
            </a:r>
            <a:r>
              <a:rPr lang="en-US" sz="1400" b="1" i="1" baseline="-25000" dirty="0" smtClean="0"/>
              <a:t>=</a:t>
            </a:r>
            <a:r>
              <a:rPr lang="en-US" sz="1400" b="1" i="1" dirty="0" smtClean="0"/>
              <a:t>-1997.79)</a:t>
            </a:r>
            <a:r>
              <a:rPr lang="en-US" sz="1400" i="1" dirty="0" smtClean="0"/>
              <a:t> </a:t>
            </a:r>
            <a:r>
              <a:rPr lang="en-US" sz="1400" i="1" dirty="0" smtClean="0"/>
              <a:t>hence </a:t>
            </a:r>
            <a:r>
              <a:rPr lang="en-US" sz="1400" i="1" dirty="0" smtClean="0"/>
              <a:t>less bikes are rented in spring than other seasons</a:t>
            </a:r>
            <a:r>
              <a:rPr lang="en-US" sz="1400" i="1" dirty="0" smtClean="0"/>
              <a:t>. Mean of summer(season 2) is not significantly different from winter but it may differ with respect to other seasons. </a:t>
            </a:r>
            <a:endParaRPr lang="en-US" sz="1400" i="1" dirty="0" smtClean="0"/>
          </a:p>
          <a:p>
            <a:r>
              <a:rPr lang="en-US" sz="1400" b="1" i="1" dirty="0" smtClean="0"/>
              <a:t>57%  of variation</a:t>
            </a:r>
            <a:r>
              <a:rPr lang="en-US" sz="1400" i="1" dirty="0" smtClean="0"/>
              <a:t>(R-square=0.57) in bike rental count is explained by </a:t>
            </a:r>
            <a:r>
              <a:rPr lang="en-US" sz="1400" i="1" dirty="0" smtClean="0"/>
              <a:t>season.</a:t>
            </a:r>
            <a:endParaRPr lang="en-US" sz="1400" i="1" dirty="0" smtClean="0">
              <a:solidFill>
                <a:srgbClr val="FF0000"/>
              </a:solidFill>
            </a:endParaRPr>
          </a:p>
          <a:p>
            <a:endParaRPr lang="en-US" sz="1400" i="1" dirty="0" smtClean="0"/>
          </a:p>
          <a:p>
            <a:endParaRPr lang="en-US" sz="1400" i="1" dirty="0" smtClean="0"/>
          </a:p>
          <a:p>
            <a:pPr marL="0" indent="0" eaLnBrk="1" hangingPunct="1">
              <a:buNone/>
            </a:pPr>
            <a:endParaRPr lang="en-US" sz="1400" dirty="0"/>
          </a:p>
        </p:txBody>
      </p:sp>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21</a:t>
            </a:r>
            <a:endParaRPr lang="en-US" dirty="0"/>
          </a:p>
        </p:txBody>
      </p:sp>
      <p:pic>
        <p:nvPicPr>
          <p:cNvPr id="6" name="Picture 5"/>
          <p:cNvPicPr/>
          <p:nvPr/>
        </p:nvPicPr>
        <p:blipFill>
          <a:blip r:embed="rId3"/>
          <a:srcRect/>
          <a:stretch>
            <a:fillRect/>
          </a:stretch>
        </p:blipFill>
        <p:spPr bwMode="auto">
          <a:xfrm>
            <a:off x="1371600" y="4343400"/>
            <a:ext cx="4038600" cy="1447483"/>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5410200" y="4343400"/>
            <a:ext cx="3733800" cy="1446727"/>
          </a:xfrm>
          <a:prstGeom prst="rect">
            <a:avLst/>
          </a:prstGeom>
          <a:noFill/>
          <a:ln w="9525">
            <a:noFill/>
            <a:miter lim="800000"/>
            <a:headEnd/>
            <a:tailEnd/>
          </a:ln>
        </p:spPr>
      </p:pic>
      <p:sp>
        <p:nvSpPr>
          <p:cNvPr id="11" name="TextBox 10"/>
          <p:cNvSpPr txBox="1"/>
          <p:nvPr/>
        </p:nvSpPr>
        <p:spPr>
          <a:xfrm>
            <a:off x="1371600" y="5842337"/>
            <a:ext cx="3657600" cy="1015663"/>
          </a:xfrm>
          <a:prstGeom prst="rect">
            <a:avLst/>
          </a:prstGeom>
          <a:noFill/>
        </p:spPr>
        <p:txBody>
          <a:bodyPr wrap="square" rtlCol="0">
            <a:spAutoFit/>
          </a:bodyPr>
          <a:lstStyle/>
          <a:p>
            <a:pPr algn="l"/>
            <a:r>
              <a:rPr lang="en-US" sz="1200" b="1" dirty="0" smtClean="0">
                <a:latin typeface="+mn-lt"/>
              </a:rPr>
              <a:t>Avg. bike rental count for all seasons: </a:t>
            </a:r>
          </a:p>
          <a:p>
            <a:pPr algn="l"/>
            <a:r>
              <a:rPr lang="en-US" sz="1200" b="1" dirty="0" err="1" smtClean="0">
                <a:latin typeface="+mn-lt"/>
              </a:rPr>
              <a:t>Y</a:t>
            </a:r>
            <a:r>
              <a:rPr lang="en-US" sz="1050" b="1" dirty="0" err="1" smtClean="0">
                <a:latin typeface="+mn-lt"/>
              </a:rPr>
              <a:t>fall_mean_count</a:t>
            </a:r>
            <a:r>
              <a:rPr lang="en-US" sz="1050" b="1" dirty="0" smtClean="0">
                <a:latin typeface="+mn-lt"/>
              </a:rPr>
              <a:t> </a:t>
            </a:r>
            <a:r>
              <a:rPr lang="en-US" sz="1200" b="1" dirty="0" smtClean="0">
                <a:latin typeface="+mn-lt"/>
              </a:rPr>
              <a:t>= </a:t>
            </a:r>
            <a:r>
              <a:rPr lang="en-US" sz="1200" b="1" dirty="0" smtClean="0">
                <a:latin typeface="+mn-lt"/>
              </a:rPr>
              <a:t>3664.46+799.90=4464.36</a:t>
            </a:r>
            <a:endParaRPr lang="en-US" sz="1200" b="1" dirty="0" smtClean="0">
              <a:latin typeface="+mn-lt"/>
            </a:endParaRPr>
          </a:p>
          <a:p>
            <a:pPr algn="l"/>
            <a:r>
              <a:rPr lang="en-US" sz="1200" b="1" dirty="0" err="1" smtClean="0"/>
              <a:t>Y</a:t>
            </a:r>
            <a:r>
              <a:rPr lang="en-US" sz="1050" b="1" dirty="0" err="1" smtClean="0"/>
              <a:t>spring_mean_count</a:t>
            </a:r>
            <a:r>
              <a:rPr lang="en-US" sz="1050" b="1" dirty="0" smtClean="0"/>
              <a:t> </a:t>
            </a:r>
            <a:r>
              <a:rPr lang="en-US" sz="1200" b="1" dirty="0" smtClean="0"/>
              <a:t>= 3664.46</a:t>
            </a:r>
            <a:r>
              <a:rPr lang="en-US" sz="1200" b="1" dirty="0" smtClean="0"/>
              <a:t>+(-</a:t>
            </a:r>
            <a:r>
              <a:rPr lang="en-US" sz="1200" b="1" dirty="0" smtClean="0"/>
              <a:t>1997.79) </a:t>
            </a:r>
            <a:r>
              <a:rPr lang="en-US" sz="1050" b="1" dirty="0" smtClean="0"/>
              <a:t>=</a:t>
            </a:r>
            <a:r>
              <a:rPr lang="en-US" sz="1200" b="1" dirty="0" smtClean="0"/>
              <a:t>1666.67</a:t>
            </a:r>
            <a:endParaRPr lang="en-US" sz="1200" b="1" dirty="0" smtClean="0"/>
          </a:p>
          <a:p>
            <a:pPr algn="l"/>
            <a:r>
              <a:rPr lang="en-US" sz="1200" b="1" dirty="0" err="1" smtClean="0"/>
              <a:t>Y</a:t>
            </a:r>
            <a:r>
              <a:rPr lang="en-US" sz="1050" b="1" dirty="0" err="1" smtClean="0"/>
              <a:t>summer_mean_count</a:t>
            </a:r>
            <a:r>
              <a:rPr lang="en-US" sz="1050" b="1" dirty="0" smtClean="0"/>
              <a:t> </a:t>
            </a:r>
            <a:r>
              <a:rPr lang="en-US" sz="1200" b="1" dirty="0" smtClean="0"/>
              <a:t>= </a:t>
            </a:r>
            <a:r>
              <a:rPr lang="en-US" sz="1200" b="1" dirty="0" smtClean="0"/>
              <a:t>3664.46+110.71=3775.17</a:t>
            </a:r>
            <a:endParaRPr lang="en-US" sz="1200" b="1" dirty="0" smtClean="0">
              <a:latin typeface="+mn-lt"/>
            </a:endParaRPr>
          </a:p>
          <a:p>
            <a:pPr algn="l"/>
            <a:r>
              <a:rPr lang="en-US" sz="1200" b="1" dirty="0" err="1" smtClean="0"/>
              <a:t>Y</a:t>
            </a:r>
            <a:r>
              <a:rPr lang="en-US" sz="1050" b="1" dirty="0" err="1" smtClean="0"/>
              <a:t>winter_mean_count</a:t>
            </a:r>
            <a:r>
              <a:rPr lang="en-US" sz="1050" b="1" dirty="0" smtClean="0"/>
              <a:t> </a:t>
            </a:r>
            <a:r>
              <a:rPr lang="en-US" sz="1200" b="1" dirty="0" smtClean="0"/>
              <a:t>= </a:t>
            </a:r>
            <a:r>
              <a:rPr lang="en-US" sz="1200" b="1" dirty="0" smtClean="0"/>
              <a:t>3664.46+0=3664.46</a:t>
            </a:r>
          </a:p>
        </p:txBody>
      </p:sp>
    </p:spTree>
    <p:extLst>
      <p:ext uri="{BB962C8B-B14F-4D97-AF65-F5344CB8AC3E}">
        <p14:creationId xmlns="" xmlns:p14="http://schemas.microsoft.com/office/powerpoint/2010/main" val="86493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a:t>
            </a:r>
            <a:br>
              <a:rPr lang="en-US" sz="3200" dirty="0" smtClean="0"/>
            </a:br>
            <a:r>
              <a:rPr lang="en-US" sz="2000" dirty="0" smtClean="0"/>
              <a:t>3. </a:t>
            </a:r>
            <a:r>
              <a:rPr lang="en-US" sz="2000" dirty="0" smtClean="0"/>
              <a:t>season </a:t>
            </a:r>
            <a:r>
              <a:rPr lang="en-US" sz="2000" dirty="0" smtClean="0"/>
              <a:t>vs bike rental count - validation of model using diagnostic plot and </a:t>
            </a:r>
            <a:r>
              <a:rPr lang="en-US" sz="2000" dirty="0" err="1" smtClean="0"/>
              <a:t>Levene’s</a:t>
            </a:r>
            <a:r>
              <a:rPr lang="en-US" sz="2000" dirty="0" smtClean="0"/>
              <a:t> test</a:t>
            </a:r>
            <a:endParaRPr lang="en-US" sz="2000" dirty="0"/>
          </a:p>
        </p:txBody>
      </p:sp>
      <p:sp>
        <p:nvSpPr>
          <p:cNvPr id="4" name="Content Placeholder 2"/>
          <p:cNvSpPr>
            <a:spLocks noGrp="1"/>
          </p:cNvSpPr>
          <p:nvPr>
            <p:ph sz="half" idx="1"/>
          </p:nvPr>
        </p:nvSpPr>
        <p:spPr>
          <a:xfrm>
            <a:off x="990600" y="1828800"/>
            <a:ext cx="7848600" cy="4876800"/>
          </a:xfrm>
        </p:spPr>
        <p:txBody>
          <a:bodyPr/>
          <a:lstStyle/>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endParaRPr lang="en-US" sz="1400" b="1" i="1" dirty="0" smtClean="0"/>
          </a:p>
          <a:p>
            <a:r>
              <a:rPr lang="en-US" sz="1400" b="1" i="1" dirty="0" smtClean="0"/>
              <a:t>But model didn’t fail to reject null hypothesis in </a:t>
            </a:r>
            <a:r>
              <a:rPr lang="en-US" sz="1400" b="1" i="1" dirty="0" smtClean="0"/>
              <a:t>HOVTEST/</a:t>
            </a:r>
            <a:r>
              <a:rPr lang="en-US" sz="1400" b="1" i="1" dirty="0" err="1" smtClean="0">
                <a:solidFill>
                  <a:schemeClr val="accent4"/>
                </a:solidFill>
              </a:rPr>
              <a:t>Levene’s</a:t>
            </a:r>
            <a:r>
              <a:rPr lang="en-US" sz="1400" b="1" i="1" dirty="0" smtClean="0">
                <a:solidFill>
                  <a:schemeClr val="accent4"/>
                </a:solidFill>
              </a:rPr>
              <a:t> </a:t>
            </a:r>
            <a:r>
              <a:rPr lang="en-US" sz="1400" b="1" i="1" dirty="0" smtClean="0">
                <a:solidFill>
                  <a:schemeClr val="accent4"/>
                </a:solidFill>
              </a:rPr>
              <a:t>test </a:t>
            </a:r>
            <a:r>
              <a:rPr lang="en-US" sz="1400" i="1" dirty="0" smtClean="0">
                <a:solidFill>
                  <a:schemeClr val="accent4"/>
                </a:solidFill>
              </a:rPr>
              <a:t>of variance equality</a:t>
            </a:r>
            <a:r>
              <a:rPr lang="en-US" sz="1400" i="1" dirty="0" smtClean="0">
                <a:solidFill>
                  <a:srgbClr val="FF0000"/>
                </a:solidFill>
              </a:rPr>
              <a:t> </a:t>
            </a:r>
            <a:r>
              <a:rPr lang="en-US" sz="1400" i="1" dirty="0" err="1" smtClean="0">
                <a:solidFill>
                  <a:schemeClr val="accent4"/>
                </a:solidFill>
              </a:rPr>
              <a:t>i.e</a:t>
            </a:r>
            <a:r>
              <a:rPr lang="en-US" sz="1400" i="1" dirty="0" smtClean="0">
                <a:solidFill>
                  <a:schemeClr val="accent4"/>
                </a:solidFill>
              </a:rPr>
              <a:t> variances are not equally distributed as p-value is less than 0.005 </a:t>
            </a:r>
            <a:endParaRPr lang="en-US" sz="1400" i="1" dirty="0" smtClean="0">
              <a:solidFill>
                <a:srgbClr val="FF0000"/>
              </a:solidFill>
            </a:endParaRPr>
          </a:p>
          <a:p>
            <a:endParaRPr lang="en-US" sz="1400" i="1" dirty="0" smtClean="0"/>
          </a:p>
          <a:p>
            <a:endParaRPr lang="en-US" sz="1400" i="1" dirty="0" smtClean="0"/>
          </a:p>
          <a:p>
            <a:pPr marL="0" indent="0" eaLnBrk="1" hangingPunct="1">
              <a:buNone/>
            </a:pPr>
            <a:endParaRPr lang="en-US" sz="1400" dirty="0"/>
          </a:p>
        </p:txBody>
      </p:sp>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22</a:t>
            </a:r>
            <a:endParaRPr lang="en-US" dirty="0"/>
          </a:p>
        </p:txBody>
      </p:sp>
      <p:pic>
        <p:nvPicPr>
          <p:cNvPr id="1026" name="Picture 2"/>
          <p:cNvPicPr>
            <a:picLocks noChangeAspect="1" noChangeArrowheads="1"/>
          </p:cNvPicPr>
          <p:nvPr/>
        </p:nvPicPr>
        <p:blipFill>
          <a:blip r:embed="rId3"/>
          <a:srcRect/>
          <a:stretch>
            <a:fillRect/>
          </a:stretch>
        </p:blipFill>
        <p:spPr bwMode="auto">
          <a:xfrm>
            <a:off x="1295400" y="1752600"/>
            <a:ext cx="3276600" cy="244282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029200" y="1752600"/>
            <a:ext cx="3322412" cy="2438400"/>
          </a:xfrm>
          <a:prstGeom prst="rect">
            <a:avLst/>
          </a:prstGeom>
          <a:noFill/>
          <a:ln w="9525">
            <a:noFill/>
            <a:miter lim="800000"/>
            <a:headEnd/>
            <a:tailEnd/>
          </a:ln>
          <a:effectLst/>
        </p:spPr>
      </p:pic>
      <p:sp>
        <p:nvSpPr>
          <p:cNvPr id="12" name="TextBox 11"/>
          <p:cNvSpPr txBox="1"/>
          <p:nvPr/>
        </p:nvSpPr>
        <p:spPr>
          <a:xfrm>
            <a:off x="4876800" y="4267200"/>
            <a:ext cx="2971800" cy="646331"/>
          </a:xfrm>
          <a:prstGeom prst="rect">
            <a:avLst/>
          </a:prstGeom>
          <a:noFill/>
        </p:spPr>
        <p:txBody>
          <a:bodyPr wrap="square" rtlCol="0">
            <a:spAutoFit/>
          </a:bodyPr>
          <a:lstStyle/>
          <a:p>
            <a:r>
              <a:rPr lang="en-US" sz="1200" i="1" dirty="0">
                <a:latin typeface="+mn-lt"/>
              </a:rPr>
              <a:t>QQ plot is showing normal </a:t>
            </a:r>
            <a:r>
              <a:rPr lang="en-US" sz="1200" i="1" dirty="0" smtClean="0">
                <a:latin typeface="+mn-lt"/>
              </a:rPr>
              <a:t>distribution of residuals </a:t>
            </a:r>
            <a:r>
              <a:rPr lang="en-US" sz="1200" i="1" dirty="0">
                <a:latin typeface="+mn-lt"/>
              </a:rPr>
              <a:t>as all </a:t>
            </a:r>
            <a:r>
              <a:rPr lang="en-US" sz="1200" i="1" dirty="0" smtClean="0">
                <a:latin typeface="+mn-lt"/>
              </a:rPr>
              <a:t>points </a:t>
            </a:r>
            <a:r>
              <a:rPr lang="en-US" sz="1200" i="1" dirty="0">
                <a:latin typeface="+mn-lt"/>
              </a:rPr>
              <a:t>are around </a:t>
            </a:r>
            <a:r>
              <a:rPr lang="en-US" sz="1200" i="1" dirty="0" smtClean="0">
                <a:latin typeface="+mn-lt"/>
              </a:rPr>
              <a:t>ref. line.</a:t>
            </a:r>
            <a:endParaRPr lang="en-US" sz="1200" i="1" dirty="0">
              <a:latin typeface="+mn-lt"/>
            </a:endParaRPr>
          </a:p>
        </p:txBody>
      </p:sp>
      <p:sp>
        <p:nvSpPr>
          <p:cNvPr id="13" name="TextBox 12"/>
          <p:cNvSpPr txBox="1"/>
          <p:nvPr/>
        </p:nvSpPr>
        <p:spPr>
          <a:xfrm>
            <a:off x="1295400" y="4267200"/>
            <a:ext cx="3124200" cy="861774"/>
          </a:xfrm>
          <a:prstGeom prst="rect">
            <a:avLst/>
          </a:prstGeom>
          <a:noFill/>
        </p:spPr>
        <p:txBody>
          <a:bodyPr wrap="square" rtlCol="0">
            <a:spAutoFit/>
          </a:bodyPr>
          <a:lstStyle/>
          <a:p>
            <a:pPr algn="l"/>
            <a:r>
              <a:rPr lang="en-US" sz="1200" i="1" dirty="0">
                <a:latin typeface="+mn-lt"/>
              </a:rPr>
              <a:t>Residuals are estimates of error </a:t>
            </a:r>
            <a:r>
              <a:rPr lang="en-US" sz="1200" i="1" dirty="0" smtClean="0">
                <a:latin typeface="+mn-lt"/>
              </a:rPr>
              <a:t>term. It’s </a:t>
            </a:r>
            <a:r>
              <a:rPr lang="en-US" sz="1200" i="1" dirty="0">
                <a:latin typeface="+mn-lt"/>
              </a:rPr>
              <a:t>showing random pattern of residuals </a:t>
            </a:r>
            <a:r>
              <a:rPr lang="en-US" sz="1200" i="1" dirty="0" smtClean="0">
                <a:latin typeface="+mn-lt"/>
              </a:rPr>
              <a:t>above and below 0 which states that error terms have equal variances</a:t>
            </a:r>
            <a:r>
              <a:rPr lang="en-US" sz="1400" i="1" dirty="0" smtClean="0">
                <a:latin typeface="+mn-lt"/>
              </a:rPr>
              <a:t>.</a:t>
            </a:r>
            <a:endParaRPr lang="en-US" sz="1400" i="1" dirty="0">
              <a:latin typeface="+mn-lt"/>
            </a:endParaRPr>
          </a:p>
        </p:txBody>
      </p:sp>
      <p:pic>
        <p:nvPicPr>
          <p:cNvPr id="1028" name="Picture 4"/>
          <p:cNvPicPr>
            <a:picLocks noChangeAspect="1" noChangeArrowheads="1"/>
          </p:cNvPicPr>
          <p:nvPr/>
        </p:nvPicPr>
        <p:blipFill>
          <a:blip r:embed="rId5"/>
          <a:srcRect/>
          <a:stretch>
            <a:fillRect/>
          </a:stretch>
        </p:blipFill>
        <p:spPr bwMode="auto">
          <a:xfrm>
            <a:off x="1295400" y="5715000"/>
            <a:ext cx="3657600" cy="964181"/>
          </a:xfrm>
          <a:prstGeom prst="rect">
            <a:avLst/>
          </a:prstGeom>
          <a:noFill/>
          <a:ln w="9525">
            <a:noFill/>
            <a:miter lim="800000"/>
            <a:headEnd/>
            <a:tailEnd/>
          </a:ln>
          <a:effectLst/>
        </p:spPr>
      </p:pic>
    </p:spTree>
    <p:extLst>
      <p:ext uri="{BB962C8B-B14F-4D97-AF65-F5344CB8AC3E}">
        <p14:creationId xmlns="" xmlns:p14="http://schemas.microsoft.com/office/powerpoint/2010/main" val="86493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a:t>
            </a:r>
            <a:br>
              <a:rPr lang="en-US" sz="3200" dirty="0" smtClean="0"/>
            </a:br>
            <a:r>
              <a:rPr lang="en-US" sz="2000" dirty="0" smtClean="0"/>
              <a:t>4. </a:t>
            </a:r>
            <a:r>
              <a:rPr lang="en-US" sz="2000" dirty="0" err="1" smtClean="0"/>
              <a:t>weathersit</a:t>
            </a:r>
            <a:r>
              <a:rPr lang="en-US" sz="2000" dirty="0" smtClean="0"/>
              <a:t> </a:t>
            </a:r>
            <a:r>
              <a:rPr lang="en-US" sz="2000" dirty="0" smtClean="0"/>
              <a:t>vs bike rental count &amp; validation of model using </a:t>
            </a:r>
            <a:r>
              <a:rPr lang="en-US" sz="2000" dirty="0" err="1" smtClean="0"/>
              <a:t>Levene’s</a:t>
            </a:r>
            <a:r>
              <a:rPr lang="en-US" sz="2000" dirty="0" smtClean="0"/>
              <a:t> test</a:t>
            </a:r>
            <a:endParaRPr lang="en-US" sz="2000" dirty="0"/>
          </a:p>
        </p:txBody>
      </p:sp>
      <p:sp>
        <p:nvSpPr>
          <p:cNvPr id="4" name="Content Placeholder 2"/>
          <p:cNvSpPr>
            <a:spLocks noGrp="1"/>
          </p:cNvSpPr>
          <p:nvPr>
            <p:ph sz="half" idx="1"/>
          </p:nvPr>
        </p:nvSpPr>
        <p:spPr>
          <a:xfrm>
            <a:off x="990600" y="1828801"/>
            <a:ext cx="7848600" cy="2438400"/>
          </a:xfrm>
        </p:spPr>
        <p:txBody>
          <a:bodyPr/>
          <a:lstStyle/>
          <a:p>
            <a:r>
              <a:rPr lang="en-US" sz="1400" b="1" i="1" dirty="0" smtClean="0"/>
              <a:t>F-value(22.46) </a:t>
            </a:r>
            <a:r>
              <a:rPr lang="en-US" sz="1400" i="1" dirty="0" smtClean="0"/>
              <a:t>of model is good and corresponding p-value is less than 0.05  which rejects the null hypothesis </a:t>
            </a:r>
            <a:r>
              <a:rPr lang="en-US" sz="1400" i="1" dirty="0" err="1" smtClean="0"/>
              <a:t>i.e</a:t>
            </a:r>
            <a:r>
              <a:rPr lang="en-US" sz="1400" i="1" dirty="0" smtClean="0"/>
              <a:t> </a:t>
            </a:r>
            <a:r>
              <a:rPr lang="en-US" sz="1400" b="1" i="1" dirty="0" smtClean="0"/>
              <a:t>mean of at least one weather group is significantly differs than others </a:t>
            </a:r>
            <a:r>
              <a:rPr lang="en-US" sz="1400" i="1" dirty="0" smtClean="0"/>
              <a:t>which depicts that over all model is significant. </a:t>
            </a:r>
            <a:r>
              <a:rPr lang="en-US" sz="1400" i="1" dirty="0"/>
              <a:t>p-value of </a:t>
            </a:r>
            <a:r>
              <a:rPr lang="en-US" sz="1400" i="1" dirty="0" smtClean="0"/>
              <a:t>2 </a:t>
            </a:r>
            <a:r>
              <a:rPr lang="en-US" sz="1400" i="1" dirty="0"/>
              <a:t>groups is &lt;0.05 </a:t>
            </a:r>
            <a:r>
              <a:rPr lang="en-US" sz="1400" i="1" dirty="0" err="1" smtClean="0"/>
              <a:t>i.e</a:t>
            </a:r>
            <a:r>
              <a:rPr lang="en-US" sz="1400" i="1" dirty="0" smtClean="0"/>
              <a:t> </a:t>
            </a:r>
            <a:r>
              <a:rPr lang="en-US" sz="1400" i="1" dirty="0" smtClean="0"/>
              <a:t>mean </a:t>
            </a:r>
            <a:r>
              <a:rPr lang="en-US" sz="1400" i="1" dirty="0" smtClean="0"/>
              <a:t>for </a:t>
            </a:r>
            <a:r>
              <a:rPr lang="en-US" sz="1400" i="1" dirty="0" smtClean="0"/>
              <a:t>weather 1 and 2 significantly </a:t>
            </a:r>
            <a:r>
              <a:rPr lang="en-US" sz="1400" i="1" dirty="0" smtClean="0"/>
              <a:t>differs from mean of </a:t>
            </a:r>
            <a:r>
              <a:rPr lang="en-US" sz="1400" i="1" dirty="0" smtClean="0"/>
              <a:t>weather 3 </a:t>
            </a:r>
            <a:r>
              <a:rPr lang="en-US" sz="1400" i="1" dirty="0" smtClean="0"/>
              <a:t>which is reference group. In below model, intercept is mean of reference group </a:t>
            </a:r>
            <a:r>
              <a:rPr lang="en-US" sz="1400" i="1" dirty="0" err="1" smtClean="0"/>
              <a:t>i.e</a:t>
            </a:r>
            <a:r>
              <a:rPr lang="en-US" sz="1400" i="1" dirty="0" smtClean="0"/>
              <a:t> </a:t>
            </a:r>
            <a:r>
              <a:rPr lang="en-US" sz="1400" i="1" dirty="0" smtClean="0"/>
              <a:t>weather 3 and </a:t>
            </a:r>
            <a:r>
              <a:rPr lang="en-US" sz="1400" i="1" dirty="0" smtClean="0"/>
              <a:t>estimate values of other groups are difference in the mean of that group and reference </a:t>
            </a:r>
            <a:r>
              <a:rPr lang="en-US" sz="1400" i="1" dirty="0" smtClean="0"/>
              <a:t>group. </a:t>
            </a:r>
            <a:r>
              <a:rPr lang="en-US" sz="1400" i="1" dirty="0"/>
              <a:t>Also, </a:t>
            </a:r>
            <a:r>
              <a:rPr lang="en-US" sz="1400" b="1" i="1" dirty="0" smtClean="0"/>
              <a:t>clear/partly cloudy weather</a:t>
            </a:r>
            <a:r>
              <a:rPr lang="en-US" sz="1400" i="1" dirty="0" smtClean="0"/>
              <a:t>(</a:t>
            </a:r>
            <a:r>
              <a:rPr lang="en-US" sz="1400" i="1" dirty="0" err="1" smtClean="0"/>
              <a:t>weathersit</a:t>
            </a:r>
            <a:r>
              <a:rPr lang="en-US" sz="1400" i="1" dirty="0" smtClean="0"/>
              <a:t> 1) </a:t>
            </a:r>
            <a:r>
              <a:rPr lang="en-US" sz="1400" i="1" dirty="0"/>
              <a:t>has </a:t>
            </a:r>
            <a:r>
              <a:rPr lang="en-US" sz="1400" b="1" i="1" dirty="0"/>
              <a:t>high </a:t>
            </a:r>
            <a:r>
              <a:rPr lang="en-US" sz="1400" b="1" i="1" dirty="0" smtClean="0"/>
              <a:t>estimate value(</a:t>
            </a:r>
            <a:r>
              <a:rPr lang="el-GR" sz="1400" b="1" dirty="0" smtClean="0"/>
              <a:t>β</a:t>
            </a:r>
            <a:r>
              <a:rPr lang="el-GR" sz="1400" b="1" baseline="-25000" dirty="0" smtClean="0"/>
              <a:t>1</a:t>
            </a:r>
            <a:r>
              <a:rPr lang="en-US" sz="1400" b="1" i="1" baseline="-25000" dirty="0" smtClean="0"/>
              <a:t>=</a:t>
            </a:r>
            <a:r>
              <a:rPr lang="en-US" sz="1400" b="1" i="1" dirty="0" smtClean="0"/>
              <a:t>2020.85 </a:t>
            </a:r>
            <a:r>
              <a:rPr lang="en-US" sz="1400" i="1" dirty="0" smtClean="0"/>
              <a:t>) compared to misty/broken cloudy weather(</a:t>
            </a:r>
            <a:r>
              <a:rPr lang="en-US" sz="1400" i="1" dirty="0" err="1" smtClean="0"/>
              <a:t>weathersit</a:t>
            </a:r>
            <a:r>
              <a:rPr lang="en-US" sz="1400" i="1" dirty="0" smtClean="0"/>
              <a:t> 2) which </a:t>
            </a:r>
            <a:r>
              <a:rPr lang="en-US" sz="1400" i="1" dirty="0"/>
              <a:t>shows that max. bikes are rented in </a:t>
            </a:r>
            <a:r>
              <a:rPr lang="en-US" sz="1400" i="1" dirty="0" smtClean="0"/>
              <a:t>clear weather where </a:t>
            </a:r>
            <a:r>
              <a:rPr lang="en-US" sz="1400" i="1" dirty="0"/>
              <a:t>as </a:t>
            </a:r>
            <a:r>
              <a:rPr lang="en-US" sz="1400" b="1" i="1" dirty="0" smtClean="0"/>
              <a:t>rainy</a:t>
            </a:r>
            <a:r>
              <a:rPr lang="en-US" sz="1400" i="1" dirty="0" smtClean="0"/>
              <a:t> </a:t>
            </a:r>
            <a:r>
              <a:rPr lang="en-US" sz="1400" b="1" i="1" dirty="0" smtClean="0"/>
              <a:t>weather</a:t>
            </a:r>
            <a:r>
              <a:rPr lang="en-US" sz="1400" i="1" dirty="0" smtClean="0"/>
              <a:t>(</a:t>
            </a:r>
            <a:r>
              <a:rPr lang="en-US" sz="1400" i="1" dirty="0" err="1" smtClean="0"/>
              <a:t>weathersit</a:t>
            </a:r>
            <a:r>
              <a:rPr lang="en-US" sz="1400" i="1" dirty="0" smtClean="0"/>
              <a:t> 3) has </a:t>
            </a:r>
            <a:r>
              <a:rPr lang="en-US" sz="1400" i="1" dirty="0" smtClean="0"/>
              <a:t>low count(mean=1674.13)</a:t>
            </a:r>
            <a:endParaRPr lang="en-US" sz="1400" i="1" dirty="0"/>
          </a:p>
          <a:p>
            <a:r>
              <a:rPr lang="en-US" sz="1400" b="1" i="1" dirty="0" smtClean="0"/>
              <a:t>11%  of variation</a:t>
            </a:r>
            <a:r>
              <a:rPr lang="en-US" sz="1400" i="1" dirty="0" smtClean="0"/>
              <a:t>(R-square=0.11) </a:t>
            </a:r>
            <a:r>
              <a:rPr lang="en-US" sz="1400" b="1" i="1" dirty="0" smtClean="0"/>
              <a:t> </a:t>
            </a:r>
            <a:r>
              <a:rPr lang="en-US" sz="1400" i="1" dirty="0" smtClean="0"/>
              <a:t>in rental count is explained in below regression model showing less influence. </a:t>
            </a:r>
            <a:r>
              <a:rPr lang="en-US" sz="1400" b="1" i="1" dirty="0" smtClean="0"/>
              <a:t>Model failed to reject null hypothesis in </a:t>
            </a:r>
            <a:r>
              <a:rPr lang="en-US" sz="1400" b="1" i="1" dirty="0" err="1" smtClean="0">
                <a:solidFill>
                  <a:schemeClr val="accent4"/>
                </a:solidFill>
              </a:rPr>
              <a:t>Levene’s</a:t>
            </a:r>
            <a:r>
              <a:rPr lang="en-US" sz="1400" b="1" i="1" dirty="0" smtClean="0">
                <a:solidFill>
                  <a:schemeClr val="accent4"/>
                </a:solidFill>
              </a:rPr>
              <a:t> </a:t>
            </a:r>
            <a:r>
              <a:rPr lang="en-US" sz="1400" b="1" i="1" dirty="0">
                <a:solidFill>
                  <a:schemeClr val="accent4"/>
                </a:solidFill>
              </a:rPr>
              <a:t>test </a:t>
            </a:r>
            <a:r>
              <a:rPr lang="en-US" sz="1400" i="1" dirty="0">
                <a:solidFill>
                  <a:schemeClr val="accent4"/>
                </a:solidFill>
              </a:rPr>
              <a:t>of </a:t>
            </a:r>
            <a:r>
              <a:rPr lang="en-US" sz="1400" i="1" dirty="0" smtClean="0">
                <a:solidFill>
                  <a:schemeClr val="accent4"/>
                </a:solidFill>
              </a:rPr>
              <a:t>variance equality(p-value is &gt;0.05)</a:t>
            </a:r>
            <a:r>
              <a:rPr lang="en-US" sz="1400" i="1" dirty="0" smtClean="0">
                <a:solidFill>
                  <a:srgbClr val="FF0000"/>
                </a:solidFill>
              </a:rPr>
              <a:t> </a:t>
            </a:r>
            <a:r>
              <a:rPr lang="en-US" sz="1400" i="1" dirty="0" err="1">
                <a:solidFill>
                  <a:schemeClr val="accent4"/>
                </a:solidFill>
              </a:rPr>
              <a:t>i.e</a:t>
            </a:r>
            <a:r>
              <a:rPr lang="en-US" sz="1400" i="1" dirty="0">
                <a:solidFill>
                  <a:schemeClr val="accent4"/>
                </a:solidFill>
              </a:rPr>
              <a:t> variances are </a:t>
            </a:r>
            <a:r>
              <a:rPr lang="en-US" sz="1400" i="1" dirty="0" smtClean="0">
                <a:solidFill>
                  <a:schemeClr val="accent4"/>
                </a:solidFill>
              </a:rPr>
              <a:t>equally </a:t>
            </a:r>
            <a:r>
              <a:rPr lang="en-US" sz="1400" i="1" dirty="0">
                <a:solidFill>
                  <a:schemeClr val="accent4"/>
                </a:solidFill>
              </a:rPr>
              <a:t>distributed.</a:t>
            </a:r>
            <a:endParaRPr lang="en-US" sz="1400" i="1" dirty="0">
              <a:solidFill>
                <a:srgbClr val="FF0000"/>
              </a:solidFill>
            </a:endParaRPr>
          </a:p>
          <a:p>
            <a:endParaRPr lang="en-US" sz="1400" i="1" dirty="0" smtClean="0"/>
          </a:p>
          <a:p>
            <a:endParaRPr lang="en-US" sz="1400" i="1" dirty="0" smtClean="0"/>
          </a:p>
          <a:p>
            <a:endParaRPr lang="en-US" sz="1400" i="1" dirty="0" smtClean="0"/>
          </a:p>
          <a:p>
            <a:pPr marL="0" indent="0" eaLnBrk="1" hangingPunct="1">
              <a:buNone/>
            </a:pPr>
            <a:endParaRPr lang="en-US" sz="1400" dirty="0"/>
          </a:p>
        </p:txBody>
      </p:sp>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23</a:t>
            </a:r>
            <a:endParaRPr lang="en-US" dirty="0"/>
          </a:p>
        </p:txBody>
      </p:sp>
      <p:pic>
        <p:nvPicPr>
          <p:cNvPr id="9" name="Picture 8"/>
          <p:cNvPicPr/>
          <p:nvPr/>
        </p:nvPicPr>
        <p:blipFill>
          <a:blip r:embed="rId3"/>
          <a:srcRect/>
          <a:stretch>
            <a:fillRect/>
          </a:stretch>
        </p:blipFill>
        <p:spPr bwMode="auto">
          <a:xfrm>
            <a:off x="1447800" y="4724400"/>
            <a:ext cx="3810000" cy="1447800"/>
          </a:xfrm>
          <a:prstGeom prst="rect">
            <a:avLst/>
          </a:prstGeom>
          <a:noFill/>
          <a:ln w="9525">
            <a:noFill/>
            <a:miter lim="800000"/>
            <a:headEnd/>
            <a:tailEnd/>
          </a:ln>
        </p:spPr>
      </p:pic>
      <p:pic>
        <p:nvPicPr>
          <p:cNvPr id="11" name="Picture 10"/>
          <p:cNvPicPr/>
          <p:nvPr/>
        </p:nvPicPr>
        <p:blipFill>
          <a:blip r:embed="rId4"/>
          <a:srcRect/>
          <a:stretch>
            <a:fillRect/>
          </a:stretch>
        </p:blipFill>
        <p:spPr bwMode="auto">
          <a:xfrm>
            <a:off x="5334000" y="4724400"/>
            <a:ext cx="3394352" cy="1386681"/>
          </a:xfrm>
          <a:prstGeom prst="rect">
            <a:avLst/>
          </a:prstGeom>
          <a:noFill/>
          <a:ln w="9525">
            <a:noFill/>
            <a:miter lim="800000"/>
            <a:headEnd/>
            <a:tailEnd/>
          </a:ln>
        </p:spPr>
      </p:pic>
      <p:pic>
        <p:nvPicPr>
          <p:cNvPr id="5122" name="Picture 2"/>
          <p:cNvPicPr>
            <a:picLocks noChangeAspect="1" noChangeArrowheads="1"/>
          </p:cNvPicPr>
          <p:nvPr/>
        </p:nvPicPr>
        <p:blipFill>
          <a:blip r:embed="rId5"/>
          <a:srcRect/>
          <a:stretch>
            <a:fillRect/>
          </a:stretch>
        </p:blipFill>
        <p:spPr bwMode="auto">
          <a:xfrm>
            <a:off x="5334000" y="6001378"/>
            <a:ext cx="3352800" cy="856622"/>
          </a:xfrm>
          <a:prstGeom prst="rect">
            <a:avLst/>
          </a:prstGeom>
          <a:noFill/>
          <a:ln w="9525">
            <a:noFill/>
            <a:miter lim="800000"/>
            <a:headEnd/>
            <a:tailEnd/>
          </a:ln>
          <a:effectLst/>
        </p:spPr>
      </p:pic>
    </p:spTree>
    <p:extLst>
      <p:ext uri="{BB962C8B-B14F-4D97-AF65-F5344CB8AC3E}">
        <p14:creationId xmlns="" xmlns:p14="http://schemas.microsoft.com/office/powerpoint/2010/main" val="1952851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a:t>
            </a:r>
            <a:br>
              <a:rPr lang="en-US" sz="3200" dirty="0" smtClean="0"/>
            </a:br>
            <a:r>
              <a:rPr lang="en-US" sz="2000" dirty="0" smtClean="0"/>
              <a:t>6. n-way ANCOVA with interaction</a:t>
            </a:r>
            <a:endParaRPr lang="en-US" sz="2000" dirty="0"/>
          </a:p>
        </p:txBody>
      </p:sp>
      <p:sp>
        <p:nvSpPr>
          <p:cNvPr id="4" name="Content Placeholder 2"/>
          <p:cNvSpPr>
            <a:spLocks noGrp="1"/>
          </p:cNvSpPr>
          <p:nvPr>
            <p:ph sz="half" idx="1"/>
          </p:nvPr>
        </p:nvSpPr>
        <p:spPr>
          <a:xfrm>
            <a:off x="990600" y="1828800"/>
            <a:ext cx="7848600" cy="2362199"/>
          </a:xfrm>
        </p:spPr>
        <p:txBody>
          <a:bodyPr/>
          <a:lstStyle/>
          <a:p>
            <a:r>
              <a:rPr lang="en-US" sz="1400" i="1" dirty="0" smtClean="0"/>
              <a:t>Overall </a:t>
            </a:r>
            <a:r>
              <a:rPr lang="en-US" sz="1400" i="1" dirty="0" smtClean="0"/>
              <a:t>season and temp factors have good influence </a:t>
            </a:r>
            <a:r>
              <a:rPr lang="en-US" sz="1400" i="1" dirty="0" smtClean="0"/>
              <a:t>on bike </a:t>
            </a:r>
            <a:r>
              <a:rPr lang="en-US" sz="1400" i="1" dirty="0" smtClean="0"/>
              <a:t>rental count </a:t>
            </a:r>
            <a:r>
              <a:rPr lang="en-US" sz="1400" i="1" dirty="0" smtClean="0"/>
              <a:t>as they explains 57% and 59% of variability resp. whereas weather explains bit low </a:t>
            </a:r>
            <a:r>
              <a:rPr lang="en-US" sz="1400" i="1" dirty="0" err="1" smtClean="0"/>
              <a:t>i.e</a:t>
            </a:r>
            <a:r>
              <a:rPr lang="en-US" sz="1400" i="1" dirty="0" smtClean="0"/>
              <a:t> 11% of </a:t>
            </a:r>
            <a:r>
              <a:rPr lang="en-US" sz="1400" i="1" dirty="0" smtClean="0"/>
              <a:t>variability in </a:t>
            </a:r>
            <a:r>
              <a:rPr lang="en-US" sz="1400" i="1" dirty="0" smtClean="0"/>
              <a:t>bike rental count. </a:t>
            </a:r>
            <a:endParaRPr lang="en-US" sz="1400" i="1" dirty="0" smtClean="0"/>
          </a:p>
          <a:p>
            <a:r>
              <a:rPr lang="en-US" sz="1400" i="1" dirty="0" smtClean="0"/>
              <a:t>From exploratory analysis, it’s clear that season has association with temperature and weather. So </a:t>
            </a:r>
            <a:r>
              <a:rPr lang="en-US" sz="1400" i="1" dirty="0" smtClean="0"/>
              <a:t>further, combined impact of season*temp*weather is checked and it shows </a:t>
            </a:r>
            <a:r>
              <a:rPr lang="en-US" sz="1400" b="1" i="1" dirty="0" smtClean="0"/>
              <a:t>83%variability </a:t>
            </a:r>
            <a:r>
              <a:rPr lang="en-US" sz="1400" i="1" dirty="0" smtClean="0"/>
              <a:t>in rental count </a:t>
            </a:r>
            <a:r>
              <a:rPr lang="en-US" sz="1400" i="1" dirty="0" err="1" smtClean="0"/>
              <a:t>i.e</a:t>
            </a:r>
            <a:r>
              <a:rPr lang="en-US" sz="1400" i="1" dirty="0" smtClean="0"/>
              <a:t> these factors together have more influence on rental count and main effects in model are better explained by these factors </a:t>
            </a:r>
            <a:r>
              <a:rPr lang="en-US" sz="1400" i="1" dirty="0" err="1" smtClean="0"/>
              <a:t>i.e</a:t>
            </a:r>
            <a:r>
              <a:rPr lang="en-US" sz="1400" i="1" dirty="0" smtClean="0"/>
              <a:t> for every season, change in weather and temp have significant effect on change in rental count. Also, over all p-value </a:t>
            </a:r>
            <a:r>
              <a:rPr lang="en-US" sz="1400" i="1" dirty="0" smtClean="0"/>
              <a:t> and interaction term p-value is </a:t>
            </a:r>
            <a:r>
              <a:rPr lang="en-US" sz="1400" i="1" dirty="0" smtClean="0"/>
              <a:t>&lt;</a:t>
            </a:r>
            <a:r>
              <a:rPr lang="en-US" sz="1400" i="1" dirty="0" smtClean="0"/>
              <a:t>0.05 </a:t>
            </a:r>
            <a:r>
              <a:rPr lang="en-US" sz="1400" i="1" dirty="0" smtClean="0"/>
              <a:t>which depicts </a:t>
            </a:r>
            <a:r>
              <a:rPr lang="en-US" sz="1400" i="1" dirty="0" smtClean="0"/>
              <a:t>that this </a:t>
            </a:r>
            <a:r>
              <a:rPr lang="en-US" sz="1400" b="1" i="1" dirty="0" smtClean="0"/>
              <a:t>model </a:t>
            </a:r>
            <a:r>
              <a:rPr lang="en-US" sz="1400" b="1" i="1" dirty="0" smtClean="0"/>
              <a:t>with interaction</a:t>
            </a:r>
            <a:r>
              <a:rPr lang="en-US" sz="1400" b="1" i="1" dirty="0" smtClean="0"/>
              <a:t> </a:t>
            </a:r>
            <a:r>
              <a:rPr lang="en-US" sz="1400" b="1" i="1" dirty="0" smtClean="0"/>
              <a:t>is statistically  more significant</a:t>
            </a:r>
            <a:r>
              <a:rPr lang="en-US" sz="1400" i="1" dirty="0" smtClean="0"/>
              <a:t>.</a:t>
            </a:r>
          </a:p>
          <a:p>
            <a:endParaRPr lang="en-US" sz="1400" i="1" dirty="0" smtClean="0"/>
          </a:p>
          <a:p>
            <a:endParaRPr lang="en-US" sz="1400" i="1" dirty="0" smtClean="0"/>
          </a:p>
          <a:p>
            <a:pPr marL="0" indent="0" eaLnBrk="1" hangingPunct="1">
              <a:buNone/>
            </a:pPr>
            <a:endParaRPr lang="en-US" sz="1400" dirty="0"/>
          </a:p>
        </p:txBody>
      </p:sp>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24</a:t>
            </a:r>
            <a:endParaRPr lang="en-US" dirty="0"/>
          </a:p>
        </p:txBody>
      </p:sp>
      <p:pic>
        <p:nvPicPr>
          <p:cNvPr id="8" name="Picture 7"/>
          <p:cNvPicPr/>
          <p:nvPr/>
        </p:nvPicPr>
        <p:blipFill>
          <a:blip r:embed="rId3"/>
          <a:srcRect/>
          <a:stretch>
            <a:fillRect/>
          </a:stretch>
        </p:blipFill>
        <p:spPr bwMode="auto">
          <a:xfrm>
            <a:off x="1143000" y="4191000"/>
            <a:ext cx="3767455" cy="1508602"/>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4910607" y="4191000"/>
            <a:ext cx="4233393" cy="1630363"/>
          </a:xfrm>
          <a:prstGeom prst="rect">
            <a:avLst/>
          </a:prstGeom>
          <a:noFill/>
          <a:ln w="9525">
            <a:noFill/>
            <a:miter lim="800000"/>
            <a:headEnd/>
            <a:tailEnd/>
          </a:ln>
        </p:spPr>
      </p:pic>
    </p:spTree>
    <p:extLst>
      <p:ext uri="{BB962C8B-B14F-4D97-AF65-F5344CB8AC3E}">
        <p14:creationId xmlns:p14="http://schemas.microsoft.com/office/powerpoint/2010/main" xmlns="" val="1554691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066800"/>
          </a:xfrm>
        </p:spPr>
        <p:txBody>
          <a:bodyPr/>
          <a:lstStyle/>
          <a:p>
            <a:r>
              <a:rPr lang="en-US" sz="3200" dirty="0" smtClean="0"/>
              <a:t>Summary</a:t>
            </a:r>
            <a:endParaRPr lang="en-US" sz="2000" dirty="0"/>
          </a:p>
        </p:txBody>
      </p:sp>
      <p:sp>
        <p:nvSpPr>
          <p:cNvPr id="4" name="Content Placeholder 2"/>
          <p:cNvSpPr>
            <a:spLocks noGrp="1"/>
          </p:cNvSpPr>
          <p:nvPr>
            <p:ph sz="half" idx="1"/>
          </p:nvPr>
        </p:nvSpPr>
        <p:spPr>
          <a:xfrm>
            <a:off x="990600" y="1828800"/>
            <a:ext cx="7848600" cy="4419599"/>
          </a:xfrm>
        </p:spPr>
        <p:txBody>
          <a:bodyPr/>
          <a:lstStyle/>
          <a:p>
            <a:r>
              <a:rPr lang="en-US" sz="1400" i="1" dirty="0" smtClean="0">
                <a:solidFill>
                  <a:schemeClr val="accent4"/>
                </a:solidFill>
              </a:rPr>
              <a:t>Bike </a:t>
            </a:r>
            <a:r>
              <a:rPr lang="en-US" sz="1400" i="1" dirty="0">
                <a:solidFill>
                  <a:schemeClr val="accent4"/>
                </a:solidFill>
              </a:rPr>
              <a:t>rental count is </a:t>
            </a:r>
            <a:r>
              <a:rPr lang="en-US" sz="1400" i="1" dirty="0" smtClean="0">
                <a:solidFill>
                  <a:schemeClr val="accent4"/>
                </a:solidFill>
              </a:rPr>
              <a:t>high(above 4K) </a:t>
            </a:r>
            <a:r>
              <a:rPr lang="en-US" sz="1400" i="1" dirty="0">
                <a:solidFill>
                  <a:schemeClr val="accent4"/>
                </a:solidFill>
              </a:rPr>
              <a:t>when weather is clear /partly cloudy whereas it’s very low </a:t>
            </a:r>
            <a:r>
              <a:rPr lang="en-US" sz="1400" i="1" dirty="0" err="1">
                <a:solidFill>
                  <a:schemeClr val="accent4"/>
                </a:solidFill>
              </a:rPr>
              <a:t>i.e</a:t>
            </a:r>
            <a:r>
              <a:rPr lang="en-US" sz="1400" i="1" dirty="0">
                <a:solidFill>
                  <a:schemeClr val="accent4"/>
                </a:solidFill>
              </a:rPr>
              <a:t> below 2K in light rain/snow/thunderstorm. </a:t>
            </a:r>
          </a:p>
          <a:p>
            <a:r>
              <a:rPr lang="en-US" sz="1400" i="1" dirty="0" smtClean="0">
                <a:solidFill>
                  <a:schemeClr val="accent4"/>
                </a:solidFill>
              </a:rPr>
              <a:t>Fall </a:t>
            </a:r>
            <a:r>
              <a:rPr lang="en-US" sz="1400" i="1" dirty="0">
                <a:solidFill>
                  <a:schemeClr val="accent4"/>
                </a:solidFill>
              </a:rPr>
              <a:t>season has high bike rental count </a:t>
            </a:r>
            <a:r>
              <a:rPr lang="en-US" sz="1400" i="1" dirty="0" err="1">
                <a:solidFill>
                  <a:schemeClr val="accent4"/>
                </a:solidFill>
              </a:rPr>
              <a:t>i.e</a:t>
            </a:r>
            <a:r>
              <a:rPr lang="en-US" sz="1400" i="1" dirty="0">
                <a:solidFill>
                  <a:schemeClr val="accent4"/>
                </a:solidFill>
              </a:rPr>
              <a:t> </a:t>
            </a:r>
            <a:r>
              <a:rPr lang="en-US" sz="1400" i="1" dirty="0" smtClean="0">
                <a:solidFill>
                  <a:schemeClr val="accent4"/>
                </a:solidFill>
              </a:rPr>
              <a:t>avg</a:t>
            </a:r>
            <a:r>
              <a:rPr lang="en-US" sz="1400" i="1" dirty="0">
                <a:solidFill>
                  <a:schemeClr val="accent4"/>
                </a:solidFill>
              </a:rPr>
              <a:t>. </a:t>
            </a:r>
            <a:r>
              <a:rPr lang="en-US" sz="1400" b="1" dirty="0" smtClean="0"/>
              <a:t>4464.36 </a:t>
            </a:r>
            <a:r>
              <a:rPr lang="en-US" sz="1400" i="1" dirty="0" smtClean="0">
                <a:solidFill>
                  <a:schemeClr val="accent4"/>
                </a:solidFill>
              </a:rPr>
              <a:t>whereas </a:t>
            </a:r>
            <a:r>
              <a:rPr lang="en-US" sz="1400" i="1" dirty="0" smtClean="0">
                <a:solidFill>
                  <a:schemeClr val="accent4"/>
                </a:solidFill>
              </a:rPr>
              <a:t>Spring </a:t>
            </a:r>
            <a:r>
              <a:rPr lang="en-US" sz="1400" i="1" dirty="0">
                <a:solidFill>
                  <a:schemeClr val="accent4"/>
                </a:solidFill>
              </a:rPr>
              <a:t>has very low bike rental </a:t>
            </a:r>
            <a:r>
              <a:rPr lang="en-US" sz="1400" i="1" dirty="0" smtClean="0">
                <a:solidFill>
                  <a:schemeClr val="accent4"/>
                </a:solidFill>
              </a:rPr>
              <a:t>count as Fall is less windy and has high temperature compared to other seasons(refer slide:15) and temperature </a:t>
            </a:r>
            <a:r>
              <a:rPr lang="en-US" sz="1400" i="1" dirty="0">
                <a:solidFill>
                  <a:schemeClr val="accent4"/>
                </a:solidFill>
              </a:rPr>
              <a:t>has </a:t>
            </a:r>
            <a:r>
              <a:rPr lang="en-US" sz="1400" i="1" dirty="0" smtClean="0">
                <a:solidFill>
                  <a:schemeClr val="accent4"/>
                </a:solidFill>
              </a:rPr>
              <a:t>strong positive linear </a:t>
            </a:r>
            <a:r>
              <a:rPr lang="en-US" sz="1400" i="1" dirty="0">
                <a:solidFill>
                  <a:schemeClr val="accent4"/>
                </a:solidFill>
              </a:rPr>
              <a:t>relationship with rental count (coefficient: 0.7)  </a:t>
            </a:r>
            <a:r>
              <a:rPr lang="en-US" sz="1400" i="1" dirty="0" err="1">
                <a:solidFill>
                  <a:schemeClr val="accent4"/>
                </a:solidFill>
              </a:rPr>
              <a:t>i.e</a:t>
            </a:r>
            <a:r>
              <a:rPr lang="en-US" sz="1400" i="1" dirty="0">
                <a:solidFill>
                  <a:schemeClr val="accent4"/>
                </a:solidFill>
              </a:rPr>
              <a:t> count of bike rented at low temp is </a:t>
            </a:r>
            <a:r>
              <a:rPr lang="en-US" sz="1400" i="1" dirty="0" smtClean="0">
                <a:solidFill>
                  <a:schemeClr val="accent4"/>
                </a:solidFill>
              </a:rPr>
              <a:t>minimum, and high at </a:t>
            </a:r>
            <a:r>
              <a:rPr lang="en-US" sz="1400" i="1" dirty="0">
                <a:solidFill>
                  <a:schemeClr val="accent4"/>
                </a:solidFill>
              </a:rPr>
              <a:t>moderate temp. Also, wind speed has weak negative correlation with rental count(coefficient :  -0.2) </a:t>
            </a:r>
            <a:r>
              <a:rPr lang="en-US" sz="1400" i="1" dirty="0" err="1">
                <a:solidFill>
                  <a:schemeClr val="accent4"/>
                </a:solidFill>
              </a:rPr>
              <a:t>i.e</a:t>
            </a:r>
            <a:r>
              <a:rPr lang="en-US" sz="1400" i="1" dirty="0">
                <a:solidFill>
                  <a:schemeClr val="accent4"/>
                </a:solidFill>
              </a:rPr>
              <a:t> bikes are rented more in low wind.</a:t>
            </a:r>
          </a:p>
          <a:p>
            <a:r>
              <a:rPr lang="en-US" sz="1400" b="1" i="1" dirty="0">
                <a:solidFill>
                  <a:schemeClr val="accent4"/>
                </a:solidFill>
              </a:rPr>
              <a:t>Temperature, season, and weather individually have 59%,57% and 11% </a:t>
            </a:r>
            <a:r>
              <a:rPr lang="en-US" sz="1400" i="1" dirty="0">
                <a:solidFill>
                  <a:schemeClr val="accent4"/>
                </a:solidFill>
              </a:rPr>
              <a:t>influence on variation in bike rental count </a:t>
            </a:r>
            <a:r>
              <a:rPr lang="en-US" sz="1400" i="1" dirty="0" smtClean="0">
                <a:solidFill>
                  <a:schemeClr val="accent4"/>
                </a:solidFill>
              </a:rPr>
              <a:t>resp.(as per 2011 data). </a:t>
            </a:r>
            <a:r>
              <a:rPr lang="en-US" sz="1400" i="1" dirty="0">
                <a:solidFill>
                  <a:schemeClr val="accent4"/>
                </a:solidFill>
              </a:rPr>
              <a:t>Clear/partly cloudy weather has high </a:t>
            </a:r>
            <a:r>
              <a:rPr lang="en-US" sz="1400" i="1" dirty="0" smtClean="0">
                <a:solidFill>
                  <a:schemeClr val="accent4"/>
                </a:solidFill>
              </a:rPr>
              <a:t>estimate value(2020.85</a:t>
            </a:r>
            <a:r>
              <a:rPr lang="en-US" sz="1400" i="1" dirty="0">
                <a:solidFill>
                  <a:schemeClr val="accent4"/>
                </a:solidFill>
              </a:rPr>
              <a:t>) compared to light rainy/snowy weather which shows that max. bikes are rented in clear weather</a:t>
            </a:r>
            <a:r>
              <a:rPr lang="en-US" sz="1400" i="1" dirty="0" smtClean="0">
                <a:solidFill>
                  <a:schemeClr val="accent4"/>
                </a:solidFill>
              </a:rPr>
              <a:t>.</a:t>
            </a:r>
          </a:p>
          <a:p>
            <a:r>
              <a:rPr lang="en-US" sz="1400" i="1" dirty="0" smtClean="0"/>
              <a:t>Overall </a:t>
            </a:r>
            <a:r>
              <a:rPr lang="en-US" sz="1400" i="1" dirty="0" smtClean="0">
                <a:solidFill>
                  <a:schemeClr val="accent4"/>
                </a:solidFill>
              </a:rPr>
              <a:t>interaction of </a:t>
            </a:r>
            <a:r>
              <a:rPr lang="en-US" sz="1400" b="1" i="1" dirty="0" smtClean="0">
                <a:solidFill>
                  <a:schemeClr val="accent4"/>
                </a:solidFill>
              </a:rPr>
              <a:t>season*temp*weather shows 83% of variability </a:t>
            </a:r>
            <a:r>
              <a:rPr lang="en-US" sz="1400" i="1" dirty="0" smtClean="0">
                <a:solidFill>
                  <a:schemeClr val="accent4"/>
                </a:solidFill>
              </a:rPr>
              <a:t>in rental count </a:t>
            </a:r>
            <a:r>
              <a:rPr lang="en-US" sz="1400" i="1" dirty="0" err="1" smtClean="0">
                <a:solidFill>
                  <a:schemeClr val="accent4"/>
                </a:solidFill>
              </a:rPr>
              <a:t>i.e</a:t>
            </a:r>
            <a:r>
              <a:rPr lang="en-US" sz="1400" i="1" dirty="0" smtClean="0">
                <a:solidFill>
                  <a:schemeClr val="accent4"/>
                </a:solidFill>
              </a:rPr>
              <a:t> these variables together shows more influence on </a:t>
            </a:r>
            <a:r>
              <a:rPr lang="en-US" sz="1400" i="1" dirty="0" smtClean="0">
                <a:solidFill>
                  <a:schemeClr val="accent4"/>
                </a:solidFill>
              </a:rPr>
              <a:t>bike rental count </a:t>
            </a:r>
            <a:r>
              <a:rPr lang="en-US" sz="1400" i="1" dirty="0" smtClean="0">
                <a:solidFill>
                  <a:schemeClr val="accent4"/>
                </a:solidFill>
              </a:rPr>
              <a:t>change</a:t>
            </a:r>
            <a:r>
              <a:rPr lang="en-US" sz="1400" i="1" dirty="0" smtClean="0">
                <a:solidFill>
                  <a:schemeClr val="accent4"/>
                </a:solidFill>
              </a:rPr>
              <a:t>. It means for any season, if temperature fluctuates due to change in weather condition then accordingly bike rental count will change and that variation in count is more influenced by combined effect of these 3 factors rather than individual effect as these factors are correlated to each other.</a:t>
            </a:r>
            <a:endParaRPr lang="en-US" sz="1400" i="1" dirty="0">
              <a:solidFill>
                <a:schemeClr val="accent4"/>
              </a:solidFill>
            </a:endParaRPr>
          </a:p>
          <a:p>
            <a:endParaRPr lang="en-US" sz="1400" i="1" dirty="0" smtClean="0"/>
          </a:p>
          <a:p>
            <a:endParaRPr lang="en-US" sz="1400" i="1" dirty="0" smtClean="0"/>
          </a:p>
          <a:p>
            <a:endParaRPr lang="en-US" sz="1400" i="1" dirty="0" smtClean="0"/>
          </a:p>
          <a:p>
            <a:pPr marL="0" indent="0" eaLnBrk="1" hangingPunct="1">
              <a:buNone/>
            </a:pPr>
            <a:endParaRPr lang="en-US" sz="1400" dirty="0"/>
          </a:p>
        </p:txBody>
      </p:sp>
      <p:sp>
        <p:nvSpPr>
          <p:cNvPr id="10"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25</a:t>
            </a:r>
            <a:endParaRPr lang="en-US" dirty="0"/>
          </a:p>
        </p:txBody>
      </p:sp>
    </p:spTree>
    <p:extLst>
      <p:ext uri="{BB962C8B-B14F-4D97-AF65-F5344CB8AC3E}">
        <p14:creationId xmlns="" xmlns:p14="http://schemas.microsoft.com/office/powerpoint/2010/main" val="2413732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066800"/>
          </a:xfrm>
        </p:spPr>
        <p:txBody>
          <a:bodyPr/>
          <a:lstStyle/>
          <a:p>
            <a:r>
              <a:rPr lang="en-US" sz="3200" dirty="0" smtClean="0"/>
              <a:t>Summary</a:t>
            </a:r>
            <a:endParaRPr lang="en-US" sz="3200" dirty="0"/>
          </a:p>
        </p:txBody>
      </p:sp>
      <p:sp>
        <p:nvSpPr>
          <p:cNvPr id="4" name="Content Placeholder 2"/>
          <p:cNvSpPr>
            <a:spLocks noGrp="1"/>
          </p:cNvSpPr>
          <p:nvPr>
            <p:ph sz="half" idx="1"/>
          </p:nvPr>
        </p:nvSpPr>
        <p:spPr>
          <a:xfrm>
            <a:off x="990600" y="1828800"/>
            <a:ext cx="7543800" cy="4724400"/>
          </a:xfrm>
        </p:spPr>
        <p:txBody>
          <a:bodyPr/>
          <a:lstStyle/>
          <a:p>
            <a:r>
              <a:rPr lang="en-US" sz="1400" i="1" dirty="0" smtClean="0">
                <a:solidFill>
                  <a:schemeClr val="accent4"/>
                </a:solidFill>
              </a:rPr>
              <a:t>W</a:t>
            </a:r>
            <a:r>
              <a:rPr lang="en-US" sz="1400" i="1" dirty="0" smtClean="0"/>
              <a:t>eather </a:t>
            </a:r>
            <a:r>
              <a:rPr lang="en-US" sz="1400" i="1" dirty="0"/>
              <a:t>and wind speed </a:t>
            </a:r>
            <a:r>
              <a:rPr lang="en-US" sz="1400" i="1" dirty="0" smtClean="0"/>
              <a:t>individually explains </a:t>
            </a:r>
            <a:r>
              <a:rPr lang="en-US" sz="1400" i="1" dirty="0"/>
              <a:t>bit low variability in bike rental </a:t>
            </a:r>
            <a:r>
              <a:rPr lang="en-US" sz="1400" i="1" dirty="0" smtClean="0"/>
              <a:t>count</a:t>
            </a:r>
            <a:r>
              <a:rPr lang="en-US" sz="1400" i="1" dirty="0" smtClean="0"/>
              <a:t>. Holiday is not a significant predictor as p-value of model is &gt;0.05 and also R-square value is 0.</a:t>
            </a:r>
          </a:p>
          <a:p>
            <a:r>
              <a:rPr lang="en-US" sz="1400" i="1" dirty="0" smtClean="0"/>
              <a:t>But season, temperature and weather together have good influence on rental count.</a:t>
            </a:r>
            <a:endParaRPr lang="en-US" sz="1400" i="1" dirty="0"/>
          </a:p>
        </p:txBody>
      </p:sp>
      <p:sp>
        <p:nvSpPr>
          <p:cNvPr id="6"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26</a:t>
            </a:r>
            <a:endParaRPr lang="en-US" dirty="0"/>
          </a:p>
        </p:txBody>
      </p:sp>
      <p:pic>
        <p:nvPicPr>
          <p:cNvPr id="5" name="Picture 4"/>
          <p:cNvPicPr/>
          <p:nvPr/>
        </p:nvPicPr>
        <p:blipFill>
          <a:blip r:embed="rId3"/>
          <a:srcRect/>
          <a:stretch>
            <a:fillRect/>
          </a:stretch>
        </p:blipFill>
        <p:spPr bwMode="auto">
          <a:xfrm>
            <a:off x="1295400" y="2819400"/>
            <a:ext cx="6629400" cy="2832279"/>
          </a:xfrm>
          <a:prstGeom prst="rect">
            <a:avLst/>
          </a:prstGeom>
          <a:noFill/>
          <a:ln w="9525">
            <a:noFill/>
            <a:miter lim="800000"/>
            <a:headEnd/>
            <a:tailEnd/>
          </a:ln>
        </p:spPr>
      </p:pic>
      <p:pic>
        <p:nvPicPr>
          <p:cNvPr id="2050" name="Picture 2"/>
          <p:cNvPicPr>
            <a:picLocks noChangeAspect="1" noChangeArrowheads="1"/>
          </p:cNvPicPr>
          <p:nvPr/>
        </p:nvPicPr>
        <p:blipFill>
          <a:blip r:embed="rId4"/>
          <a:srcRect/>
          <a:stretch>
            <a:fillRect/>
          </a:stretch>
        </p:blipFill>
        <p:spPr bwMode="auto">
          <a:xfrm>
            <a:off x="1295401" y="5715000"/>
            <a:ext cx="6629400" cy="878066"/>
          </a:xfrm>
          <a:prstGeom prst="rect">
            <a:avLst/>
          </a:prstGeom>
          <a:noFill/>
          <a:ln w="9525">
            <a:noFill/>
            <a:miter lim="800000"/>
            <a:headEnd/>
            <a:tailEnd/>
          </a:ln>
          <a:effectLst/>
        </p:spPr>
      </p:pic>
    </p:spTree>
    <p:extLst>
      <p:ext uri="{BB962C8B-B14F-4D97-AF65-F5344CB8AC3E}">
        <p14:creationId xmlns="" xmlns:p14="http://schemas.microsoft.com/office/powerpoint/2010/main" val="4196986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Conclusion</a:t>
            </a:r>
            <a:endParaRPr lang="en-US" sz="3200" dirty="0"/>
          </a:p>
        </p:txBody>
      </p:sp>
      <p:sp>
        <p:nvSpPr>
          <p:cNvPr id="4" name="Content Placeholder 2"/>
          <p:cNvSpPr>
            <a:spLocks noGrp="1"/>
          </p:cNvSpPr>
          <p:nvPr>
            <p:ph sz="half" idx="1"/>
          </p:nvPr>
        </p:nvSpPr>
        <p:spPr>
          <a:xfrm>
            <a:off x="990600" y="1828800"/>
            <a:ext cx="7848600" cy="4297363"/>
          </a:xfrm>
        </p:spPr>
        <p:txBody>
          <a:bodyPr/>
          <a:lstStyle/>
          <a:p>
            <a:r>
              <a:rPr lang="en-US" sz="1400" i="1" dirty="0" smtClean="0">
                <a:solidFill>
                  <a:schemeClr val="accent4"/>
                </a:solidFill>
              </a:rPr>
              <a:t>Overall Fall has high bike rental count as people might prefer commuting via bikes due to suitable environmental conditions.  Also, count in summer is good due to it’s moderate temperature.</a:t>
            </a:r>
          </a:p>
          <a:p>
            <a:r>
              <a:rPr lang="en-US" sz="1400" i="1" dirty="0" smtClean="0">
                <a:solidFill>
                  <a:schemeClr val="accent4"/>
                </a:solidFill>
              </a:rPr>
              <a:t>But spring is comparatively windy and it has very low temperature due to thunderstorms/rain/snow which affects bike rental count as it’s hard to drive in such conditions.</a:t>
            </a:r>
          </a:p>
          <a:p>
            <a:r>
              <a:rPr lang="en-US" sz="1400" i="1" dirty="0" smtClean="0">
                <a:solidFill>
                  <a:schemeClr val="accent4"/>
                </a:solidFill>
              </a:rPr>
              <a:t>This analysis can be further used to sense mobility in the city by predicting bike rental count against environmental changes.</a:t>
            </a:r>
            <a:endParaRPr lang="en-US" sz="1400" i="1" dirty="0" smtClean="0"/>
          </a:p>
          <a:p>
            <a:endParaRPr lang="en-US" sz="1400" i="1" dirty="0" smtClean="0"/>
          </a:p>
        </p:txBody>
      </p:sp>
      <p:sp>
        <p:nvSpPr>
          <p:cNvPr id="6" name="Slide Number Placeholder 4"/>
          <p:cNvSpPr txBox="1">
            <a:spLocks/>
          </p:cNvSpPr>
          <p:nvPr/>
        </p:nvSpPr>
        <p:spPr bwMode="auto">
          <a:xfrm>
            <a:off x="8686800" y="6553200"/>
            <a:ext cx="45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b="1" kern="1200">
                <a:solidFill>
                  <a:schemeClr val="tx1"/>
                </a:solidFill>
                <a:latin typeface="+mj-lt"/>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smtClean="0"/>
              <a:t>27</a:t>
            </a:r>
            <a:endParaRPr lang="en-US" dirty="0"/>
          </a:p>
        </p:txBody>
      </p:sp>
    </p:spTree>
    <p:extLst>
      <p:ext uri="{BB962C8B-B14F-4D97-AF65-F5344CB8AC3E}">
        <p14:creationId xmlns="" xmlns:p14="http://schemas.microsoft.com/office/powerpoint/2010/main" val="419698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Business Scenario and Objective</a:t>
            </a:r>
            <a:endParaRPr lang="en-US" sz="2000" dirty="0"/>
          </a:p>
        </p:txBody>
      </p:sp>
      <p:sp>
        <p:nvSpPr>
          <p:cNvPr id="5" name="Slide Number Placeholder 4"/>
          <p:cNvSpPr>
            <a:spLocks noGrp="1"/>
          </p:cNvSpPr>
          <p:nvPr>
            <p:ph type="sldNum" sz="quarter" idx="12"/>
          </p:nvPr>
        </p:nvSpPr>
        <p:spPr>
          <a:xfrm>
            <a:off x="6990008" y="6553200"/>
            <a:ext cx="2133600" cy="304800"/>
          </a:xfrm>
        </p:spPr>
        <p:txBody>
          <a:bodyPr/>
          <a:lstStyle/>
          <a:p>
            <a:pPr>
              <a:defRPr/>
            </a:pPr>
            <a:fld id="{5D74AC02-7534-425D-9D68-BB86A7E0F91B}" type="slidenum">
              <a:rPr lang="en-US" smtClean="0"/>
              <a:pPr>
                <a:defRPr/>
              </a:pPr>
              <a:t>3</a:t>
            </a:fld>
            <a:endParaRPr lang="en-US"/>
          </a:p>
        </p:txBody>
      </p:sp>
      <p:sp>
        <p:nvSpPr>
          <p:cNvPr id="6" name="Content Placeholder 2"/>
          <p:cNvSpPr>
            <a:spLocks noGrp="1"/>
          </p:cNvSpPr>
          <p:nvPr>
            <p:ph sz="half" idx="1"/>
          </p:nvPr>
        </p:nvSpPr>
        <p:spPr>
          <a:xfrm>
            <a:off x="990600" y="1828800"/>
            <a:ext cx="7848600" cy="4419600"/>
          </a:xfrm>
        </p:spPr>
        <p:txBody>
          <a:bodyPr/>
          <a:lstStyle/>
          <a:p>
            <a:r>
              <a:rPr lang="en-US" sz="1400" b="1" i="1" dirty="0" smtClean="0"/>
              <a:t>Business Scenario – </a:t>
            </a:r>
          </a:p>
          <a:p>
            <a:pPr marL="400050" lvl="1" indent="0">
              <a:buNone/>
            </a:pPr>
            <a:r>
              <a:rPr lang="en-US" sz="1400" i="1" dirty="0" smtClean="0"/>
              <a:t>Bike </a:t>
            </a:r>
            <a:r>
              <a:rPr lang="en-US" sz="1400" i="1" dirty="0"/>
              <a:t>sharing systems are new generation of traditional bike rentals where whole process from membership, rental and return </a:t>
            </a:r>
            <a:r>
              <a:rPr lang="en-US" sz="1400" i="1" dirty="0" smtClean="0"/>
              <a:t>back </a:t>
            </a:r>
            <a:r>
              <a:rPr lang="en-US" sz="1400" i="1" dirty="0"/>
              <a:t>has become automatic. Through these systems, user is able to easily rent a bike from a particular position and return </a:t>
            </a:r>
            <a:r>
              <a:rPr lang="en-US" sz="1400" i="1" dirty="0" smtClean="0"/>
              <a:t>back </a:t>
            </a:r>
            <a:r>
              <a:rPr lang="en-US" sz="1400" i="1" dirty="0"/>
              <a:t>at another position. </a:t>
            </a:r>
            <a:r>
              <a:rPr lang="en-US" sz="1400" i="1" dirty="0" smtClean="0"/>
              <a:t>Today</a:t>
            </a:r>
            <a:r>
              <a:rPr lang="en-US" sz="1400" i="1" dirty="0"/>
              <a:t>, there exists great interest in these systems due to their important role in traffic, </a:t>
            </a:r>
            <a:r>
              <a:rPr lang="en-US" sz="1400" i="1" dirty="0" smtClean="0"/>
              <a:t>environmental </a:t>
            </a:r>
            <a:r>
              <a:rPr lang="en-US" sz="1400" i="1" dirty="0"/>
              <a:t>and health issues. </a:t>
            </a:r>
            <a:r>
              <a:rPr lang="en-US" sz="1400" i="1" dirty="0" smtClean="0"/>
              <a:t>Opposed </a:t>
            </a:r>
            <a:r>
              <a:rPr lang="en-US" sz="1400" i="1" dirty="0"/>
              <a:t>to other transport services such as bus or subway, the </a:t>
            </a:r>
            <a:r>
              <a:rPr lang="en-US" sz="1400" i="1" dirty="0" smtClean="0"/>
              <a:t>duration of </a:t>
            </a:r>
            <a:r>
              <a:rPr lang="en-US" sz="1400" i="1" dirty="0"/>
              <a:t>travel, departure and arrival position is explicitly recorded in these systems. This feature turns bike sharing system </a:t>
            </a:r>
            <a:r>
              <a:rPr lang="en-US" sz="1400" i="1" dirty="0" smtClean="0"/>
              <a:t>into a </a:t>
            </a:r>
            <a:r>
              <a:rPr lang="en-US" sz="1400" i="1" dirty="0"/>
              <a:t>virtual sensor network that can be used for sensing mobility in the city. Hence, it is expected that most of </a:t>
            </a:r>
            <a:r>
              <a:rPr lang="en-US" sz="1400" i="1" dirty="0" smtClean="0"/>
              <a:t>important events, environmental issues </a:t>
            </a:r>
            <a:r>
              <a:rPr lang="en-US" sz="1400" i="1" dirty="0"/>
              <a:t>in the city could be detected via monitoring these data</a:t>
            </a:r>
            <a:r>
              <a:rPr lang="en-US" sz="1400" i="1" dirty="0" smtClean="0"/>
              <a:t>.</a:t>
            </a:r>
          </a:p>
          <a:p>
            <a:endParaRPr lang="en-US" sz="1400" i="1" dirty="0" smtClean="0"/>
          </a:p>
          <a:p>
            <a:r>
              <a:rPr lang="en-US" sz="1400" b="1" i="1" dirty="0" smtClean="0"/>
              <a:t>Objective - </a:t>
            </a:r>
          </a:p>
          <a:p>
            <a:pPr marL="685800" lvl="1"/>
            <a:r>
              <a:rPr lang="en-US" sz="1400" i="1" dirty="0" smtClean="0"/>
              <a:t>Predication </a:t>
            </a:r>
            <a:r>
              <a:rPr lang="en-US" sz="1400" i="1" dirty="0"/>
              <a:t>of bike rental count </a:t>
            </a:r>
            <a:r>
              <a:rPr lang="en-US" sz="1400" i="1" dirty="0" smtClean="0"/>
              <a:t>based </a:t>
            </a:r>
            <a:r>
              <a:rPr lang="en-US" sz="1400" i="1" dirty="0"/>
              <a:t>on the environmental and seasonal </a:t>
            </a:r>
            <a:r>
              <a:rPr lang="en-US" sz="1400" i="1" dirty="0" smtClean="0"/>
              <a:t>changes so it will help to understand what all environmental factors like temperature, humidity, wind speed and weather change are affecting increase or decrease in bike rental count.</a:t>
            </a:r>
          </a:p>
          <a:p>
            <a:pPr marL="685800" lvl="1"/>
            <a:r>
              <a:rPr lang="en-US" sz="1400" i="1" dirty="0" smtClean="0"/>
              <a:t>The secondary objective is to perform analysis of seasonal changes which will not only help to understand the impact on bike renting but also it will give an idea of how weather, temperature, wind speed are co-related with season and contribute in fluctuations in bike rental count.</a:t>
            </a:r>
            <a:endParaRPr lang="en-US" sz="1400" i="1" dirty="0"/>
          </a:p>
          <a:p>
            <a:pPr marL="0" indent="0">
              <a:buNone/>
            </a:pPr>
            <a:r>
              <a:rPr lang="en-US" sz="1400" i="1" dirty="0"/>
              <a:t>	</a:t>
            </a:r>
          </a:p>
          <a:p>
            <a:pPr marL="0" indent="0">
              <a:buNone/>
            </a:pPr>
            <a:r>
              <a:rPr lang="en-US" sz="1400" i="1" dirty="0"/>
              <a:t>	</a:t>
            </a:r>
          </a:p>
        </p:txBody>
      </p:sp>
    </p:spTree>
    <p:extLst>
      <p:ext uri="{BB962C8B-B14F-4D97-AF65-F5344CB8AC3E}">
        <p14:creationId xmlns="" xmlns:p14="http://schemas.microsoft.com/office/powerpoint/2010/main" val="96381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smtClean="0"/>
              <a:t>Selected Data</a:t>
            </a:r>
            <a:br>
              <a:rPr lang="en-US" sz="3200" dirty="0" smtClean="0"/>
            </a:br>
            <a:r>
              <a:rPr lang="en-US" sz="2000" dirty="0" smtClean="0"/>
              <a:t>Understanding of data set</a:t>
            </a:r>
            <a:r>
              <a:rPr lang="en-US" sz="3200" dirty="0" smtClean="0"/>
              <a:t/>
            </a:r>
            <a:br>
              <a:rPr lang="en-US" sz="3200" dirty="0" smtClean="0"/>
            </a:br>
            <a:endParaRPr lang="en-US" sz="3200" dirty="0"/>
          </a:p>
        </p:txBody>
      </p:sp>
      <p:sp>
        <p:nvSpPr>
          <p:cNvPr id="3" name="Content Placeholder 2"/>
          <p:cNvSpPr>
            <a:spLocks noGrp="1"/>
          </p:cNvSpPr>
          <p:nvPr>
            <p:ph sz="half" idx="1"/>
          </p:nvPr>
        </p:nvSpPr>
        <p:spPr>
          <a:xfrm>
            <a:off x="990600" y="1828800"/>
            <a:ext cx="7848600" cy="4297363"/>
          </a:xfrm>
        </p:spPr>
        <p:txBody>
          <a:bodyPr/>
          <a:lstStyle/>
          <a:p>
            <a:r>
              <a:rPr lang="en-US" sz="1400" i="1" dirty="0" smtClean="0"/>
              <a:t>Bike sharing data </a:t>
            </a:r>
            <a:r>
              <a:rPr lang="en-US" sz="1400" i="1" dirty="0"/>
              <a:t>is gathered from </a:t>
            </a:r>
            <a:r>
              <a:rPr lang="en-US" sz="1400" i="1" dirty="0" smtClean="0"/>
              <a:t>UCI link -</a:t>
            </a:r>
            <a:endParaRPr lang="en-US" sz="1400" i="1" dirty="0"/>
          </a:p>
          <a:p>
            <a:pPr lvl="1">
              <a:buFont typeface="Wingdings" pitchFamily="2" charset="2"/>
              <a:buChar char="ü"/>
            </a:pPr>
            <a:r>
              <a:rPr lang="en-US" sz="1400" i="1" dirty="0" smtClean="0">
                <a:hlinkClick r:id="rId2"/>
              </a:rPr>
              <a:t>https</a:t>
            </a:r>
            <a:r>
              <a:rPr lang="en-US" sz="1400" i="1" dirty="0">
                <a:hlinkClick r:id="rId2"/>
              </a:rPr>
              <a:t>://</a:t>
            </a:r>
            <a:r>
              <a:rPr lang="en-US" sz="1400" i="1" dirty="0" smtClean="0">
                <a:hlinkClick r:id="rId2"/>
              </a:rPr>
              <a:t>archive.ics.uci.edu/ml/datasets/Bike+Sharing+Dataset</a:t>
            </a:r>
            <a:endParaRPr lang="en-US" sz="1400" i="1" dirty="0" smtClean="0"/>
          </a:p>
          <a:p>
            <a:pPr lvl="1">
              <a:buFont typeface="Wingdings" pitchFamily="2" charset="2"/>
              <a:buChar char="ü"/>
            </a:pPr>
            <a:r>
              <a:rPr lang="en-US" sz="1400" i="1" dirty="0" smtClean="0"/>
              <a:t>Folder &amp; File </a:t>
            </a:r>
            <a:r>
              <a:rPr lang="en-US" sz="1400" i="1" dirty="0"/>
              <a:t>name: </a:t>
            </a:r>
            <a:r>
              <a:rPr lang="en-US" sz="1400" dirty="0" smtClean="0">
                <a:hlinkClick r:id="rId3"/>
              </a:rPr>
              <a:t>Bike-Sharing-Dataset.zip</a:t>
            </a:r>
            <a:r>
              <a:rPr lang="en-US" sz="1400" dirty="0" smtClean="0"/>
              <a:t> : hr.csv, day.csv</a:t>
            </a:r>
          </a:p>
          <a:p>
            <a:pPr lvl="1">
              <a:buFont typeface="Wingdings" pitchFamily="2" charset="2"/>
              <a:buChar char="ü"/>
            </a:pPr>
            <a:r>
              <a:rPr lang="en-US" sz="1400" i="1" dirty="0" smtClean="0"/>
              <a:t>Hour row </a:t>
            </a:r>
            <a:r>
              <a:rPr lang="en-US" sz="1400" i="1" dirty="0"/>
              <a:t>count : </a:t>
            </a:r>
            <a:r>
              <a:rPr lang="en-US" sz="1400" i="1" dirty="0" smtClean="0"/>
              <a:t>17379, day row count: 732. </a:t>
            </a:r>
          </a:p>
          <a:p>
            <a:pPr lvl="1">
              <a:buFont typeface="Wingdings" pitchFamily="2" charset="2"/>
              <a:buChar char="ü"/>
            </a:pPr>
            <a:r>
              <a:rPr lang="en-US" sz="1400" b="1" i="1" dirty="0" smtClean="0"/>
              <a:t>day.csv is used for analysis</a:t>
            </a:r>
            <a:r>
              <a:rPr lang="en-US" sz="1400" i="1" dirty="0" smtClean="0"/>
              <a:t> which is aggregated data set of hr.csv.</a:t>
            </a:r>
          </a:p>
          <a:p>
            <a:pPr lvl="1">
              <a:buFont typeface="Wingdings" pitchFamily="2" charset="2"/>
              <a:buChar char="ü"/>
            </a:pPr>
            <a:endParaRPr lang="en-US" sz="1400" i="1" dirty="0"/>
          </a:p>
          <a:p>
            <a:r>
              <a:rPr lang="en-US" sz="1400" i="1" dirty="0" smtClean="0"/>
              <a:t>The data </a:t>
            </a:r>
            <a:r>
              <a:rPr lang="en-US" sz="1400" i="1" dirty="0"/>
              <a:t>set is related </a:t>
            </a:r>
            <a:r>
              <a:rPr lang="en-US" sz="1400" i="1" dirty="0" smtClean="0"/>
              <a:t>to the </a:t>
            </a:r>
            <a:r>
              <a:rPr lang="en-US" sz="1400" i="1" dirty="0"/>
              <a:t>two-year historical log corresponding to years 2011 and 2012 from Capital </a:t>
            </a:r>
            <a:r>
              <a:rPr lang="en-US" sz="1400" i="1" dirty="0" smtClean="0"/>
              <a:t>Bike share </a:t>
            </a:r>
            <a:r>
              <a:rPr lang="en-US" sz="1400" i="1" dirty="0"/>
              <a:t>system, Washington D.C., USA which is </a:t>
            </a:r>
            <a:r>
              <a:rPr lang="en-US" sz="1400" i="1" dirty="0" smtClean="0"/>
              <a:t>publicly </a:t>
            </a:r>
            <a:r>
              <a:rPr lang="en-US" sz="1400" i="1" dirty="0"/>
              <a:t>available in http://capitalbikeshare.com/system-data. </a:t>
            </a:r>
            <a:r>
              <a:rPr lang="en-US" sz="1400" i="1" dirty="0" smtClean="0"/>
              <a:t>The data set is aggregated on day level and it includes environmental factors like humidity, temperature, wind speed, season, weather status and apart from these, it also has holiday, working day flags.</a:t>
            </a:r>
          </a:p>
          <a:p>
            <a:endParaRPr lang="en-US" sz="1400" i="1" dirty="0" smtClean="0"/>
          </a:p>
          <a:p>
            <a:endParaRPr lang="en-US" sz="1400" i="1" dirty="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4</a:t>
            </a:r>
            <a:endParaRPr lang="en-US" dirty="0"/>
          </a:p>
        </p:txBody>
      </p:sp>
    </p:spTree>
    <p:extLst>
      <p:ext uri="{BB962C8B-B14F-4D97-AF65-F5344CB8AC3E}">
        <p14:creationId xmlns="" xmlns:p14="http://schemas.microsoft.com/office/powerpoint/2010/main" val="185485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Selected Data</a:t>
            </a:r>
            <a:br>
              <a:rPr lang="en-US" sz="3200" dirty="0" smtClean="0"/>
            </a:br>
            <a:r>
              <a:rPr lang="en-US" sz="2000" dirty="0" smtClean="0"/>
              <a:t>Understanding of variables</a:t>
            </a:r>
            <a:endParaRPr lang="en-US" sz="2000" dirty="0"/>
          </a:p>
        </p:txBody>
      </p:sp>
      <p:sp>
        <p:nvSpPr>
          <p:cNvPr id="3" name="Content Placeholder 2"/>
          <p:cNvSpPr>
            <a:spLocks noGrp="1"/>
          </p:cNvSpPr>
          <p:nvPr>
            <p:ph sz="half" idx="1"/>
          </p:nvPr>
        </p:nvSpPr>
        <p:spPr>
          <a:xfrm>
            <a:off x="990600" y="1828800"/>
            <a:ext cx="7848600" cy="4724400"/>
          </a:xfrm>
        </p:spPr>
        <p:txBody>
          <a:bodyPr/>
          <a:lstStyle/>
          <a:p>
            <a:pPr marL="465138" lvl="1" indent="-465138">
              <a:buFont typeface="Wingdings" pitchFamily="2" charset="2"/>
              <a:buChar char="u"/>
            </a:pPr>
            <a:r>
              <a:rPr lang="en-US" sz="1400" i="1" dirty="0" smtClean="0"/>
              <a:t>Data set has 16 variables out of which 8 variables are considered for analysis.</a:t>
            </a:r>
          </a:p>
          <a:p>
            <a:pPr lvl="1">
              <a:buFont typeface="Wingdings" pitchFamily="2" charset="2"/>
              <a:buChar char="ü"/>
            </a:pPr>
            <a:r>
              <a:rPr lang="en-US" sz="1400" i="1" dirty="0" smtClean="0"/>
              <a:t>season </a:t>
            </a:r>
            <a:r>
              <a:rPr lang="en-US" sz="1400" i="1" dirty="0"/>
              <a:t>: season (1:springer, 2:summer, 3:fall, 4:winter)</a:t>
            </a:r>
          </a:p>
          <a:p>
            <a:pPr lvl="1">
              <a:buFont typeface="Wingdings" pitchFamily="2" charset="2"/>
              <a:buChar char="ü"/>
            </a:pPr>
            <a:r>
              <a:rPr lang="en-US" sz="1400" i="1" dirty="0" err="1" smtClean="0"/>
              <a:t>yr</a:t>
            </a:r>
            <a:r>
              <a:rPr lang="en-US" sz="1400" i="1" dirty="0" smtClean="0"/>
              <a:t> </a:t>
            </a:r>
            <a:r>
              <a:rPr lang="en-US" sz="1400" i="1" dirty="0"/>
              <a:t>: year (0: 2011, 1:2012)</a:t>
            </a:r>
          </a:p>
          <a:p>
            <a:pPr lvl="1">
              <a:buFont typeface="Wingdings" pitchFamily="2" charset="2"/>
              <a:buChar char="ü"/>
            </a:pPr>
            <a:r>
              <a:rPr lang="en-US" sz="1400" i="1" dirty="0" smtClean="0"/>
              <a:t>holiday </a:t>
            </a:r>
            <a:r>
              <a:rPr lang="en-US" sz="1400" i="1" dirty="0"/>
              <a:t>: </a:t>
            </a:r>
            <a:r>
              <a:rPr lang="en-US" sz="1400" i="1" dirty="0" smtClean="0"/>
              <a:t>whether </a:t>
            </a:r>
            <a:r>
              <a:rPr lang="en-US" sz="1400" i="1" dirty="0"/>
              <a:t>day is holiday or </a:t>
            </a:r>
            <a:r>
              <a:rPr lang="en-US" sz="1400" i="1" dirty="0" smtClean="0"/>
              <a:t>not</a:t>
            </a:r>
          </a:p>
          <a:p>
            <a:pPr lvl="1">
              <a:buFont typeface="Wingdings" pitchFamily="2" charset="2"/>
              <a:buChar char="ü"/>
            </a:pPr>
            <a:r>
              <a:rPr lang="en-US" sz="1400" i="1" dirty="0" err="1" smtClean="0"/>
              <a:t>weathersit</a:t>
            </a:r>
            <a:r>
              <a:rPr lang="en-US" sz="1400" i="1" dirty="0" smtClean="0"/>
              <a:t> </a:t>
            </a:r>
            <a:r>
              <a:rPr lang="en-US" sz="1400" i="1" dirty="0"/>
              <a:t>: </a:t>
            </a:r>
            <a:r>
              <a:rPr lang="en-US" sz="1400" i="1" dirty="0" smtClean="0"/>
              <a:t>1</a:t>
            </a:r>
            <a:r>
              <a:rPr lang="en-US" sz="1400" i="1" dirty="0"/>
              <a:t>: Clear, Few clouds, Partly cloudy, Partly cloudy</a:t>
            </a:r>
          </a:p>
          <a:p>
            <a:pPr lvl="3">
              <a:buNone/>
            </a:pPr>
            <a:r>
              <a:rPr lang="en-US" sz="1400" i="1" dirty="0"/>
              <a:t>	</a:t>
            </a:r>
            <a:r>
              <a:rPr lang="en-US" sz="1400" i="1" dirty="0" smtClean="0"/>
              <a:t>	2</a:t>
            </a:r>
            <a:r>
              <a:rPr lang="en-US" sz="1400" i="1" dirty="0"/>
              <a:t>: Mist + Cloudy, Mist + Broken clouds, Mist + Few clouds, Mist</a:t>
            </a:r>
          </a:p>
          <a:p>
            <a:pPr lvl="3">
              <a:buNone/>
            </a:pPr>
            <a:r>
              <a:rPr lang="en-US" sz="1400" i="1" dirty="0"/>
              <a:t>		</a:t>
            </a:r>
            <a:r>
              <a:rPr lang="en-US" sz="1400" i="1" dirty="0" smtClean="0"/>
              <a:t>3</a:t>
            </a:r>
            <a:r>
              <a:rPr lang="en-US" sz="1400" i="1" dirty="0"/>
              <a:t>: Light Snow, Light Rain + Thunderstorm + Scattered clouds, Light </a:t>
            </a:r>
            <a:r>
              <a:rPr lang="en-US" sz="1400" i="1" dirty="0" smtClean="0"/>
              <a:t>	    Rain + </a:t>
            </a:r>
            <a:r>
              <a:rPr lang="en-US" sz="1400" i="1" dirty="0"/>
              <a:t>Scattered clouds</a:t>
            </a:r>
          </a:p>
          <a:p>
            <a:pPr lvl="3">
              <a:buNone/>
            </a:pPr>
            <a:r>
              <a:rPr lang="en-US" sz="1400" i="1" dirty="0"/>
              <a:t>	</a:t>
            </a:r>
            <a:r>
              <a:rPr lang="en-US" sz="1400" i="1" dirty="0" smtClean="0"/>
              <a:t>	4</a:t>
            </a:r>
            <a:r>
              <a:rPr lang="en-US" sz="1400" i="1" dirty="0"/>
              <a:t>: Heavy Rain + Ice Pallets + Thunderstorm + Mist, Snow + Fog</a:t>
            </a:r>
          </a:p>
          <a:p>
            <a:pPr lvl="1">
              <a:buFont typeface="Wingdings" pitchFamily="2" charset="2"/>
              <a:buChar char="ü"/>
            </a:pPr>
            <a:r>
              <a:rPr lang="en-US" sz="1400" i="1" dirty="0" smtClean="0"/>
              <a:t>temp </a:t>
            </a:r>
            <a:r>
              <a:rPr lang="en-US" sz="1400" i="1" dirty="0"/>
              <a:t>: Normalized temperature in Celsius. </a:t>
            </a:r>
            <a:r>
              <a:rPr lang="en-US" sz="1400" i="1" dirty="0" smtClean="0"/>
              <a:t>Range between 0 and 1</a:t>
            </a:r>
            <a:endParaRPr lang="en-US" sz="1400" i="1" dirty="0"/>
          </a:p>
          <a:p>
            <a:pPr lvl="1">
              <a:buFont typeface="Wingdings" pitchFamily="2" charset="2"/>
              <a:buChar char="ü"/>
            </a:pPr>
            <a:r>
              <a:rPr lang="en-US" sz="1400" i="1" dirty="0" smtClean="0"/>
              <a:t>hum</a:t>
            </a:r>
            <a:r>
              <a:rPr lang="en-US" sz="1400" i="1" dirty="0"/>
              <a:t>: Normalized humidity. Range between 0 and 1</a:t>
            </a:r>
          </a:p>
          <a:p>
            <a:pPr lvl="1">
              <a:buFont typeface="Wingdings" pitchFamily="2" charset="2"/>
              <a:buChar char="ü"/>
            </a:pPr>
            <a:r>
              <a:rPr lang="en-US" sz="1400" i="1" dirty="0" err="1" smtClean="0"/>
              <a:t>windspeed</a:t>
            </a:r>
            <a:r>
              <a:rPr lang="en-US" sz="1400" i="1" dirty="0"/>
              <a:t>: Normalized wind speed. Range between 0 and 1</a:t>
            </a:r>
          </a:p>
          <a:p>
            <a:pPr lvl="1">
              <a:buFont typeface="Wingdings" pitchFamily="2" charset="2"/>
              <a:buChar char="ü"/>
            </a:pPr>
            <a:r>
              <a:rPr lang="en-US" sz="1400" i="1" dirty="0" err="1" smtClean="0"/>
              <a:t>cnt</a:t>
            </a:r>
            <a:r>
              <a:rPr lang="en-US" sz="1400" i="1" dirty="0"/>
              <a:t>: count of total rental bikes including both casual and </a:t>
            </a:r>
            <a:r>
              <a:rPr lang="en-US" sz="1400" i="1" dirty="0" smtClean="0"/>
              <a:t>registered</a:t>
            </a:r>
          </a:p>
          <a:p>
            <a:endParaRPr lang="en-US" sz="1400" i="1" dirty="0" smtClean="0"/>
          </a:p>
          <a:p>
            <a:r>
              <a:rPr lang="en-US" sz="1400" i="1" dirty="0" smtClean="0"/>
              <a:t>Two sample sets are created based on each year.</a:t>
            </a:r>
          </a:p>
          <a:p>
            <a:endParaRPr lang="en-US" sz="1400" i="1" dirty="0" smtClean="0"/>
          </a:p>
          <a:p>
            <a:endParaRPr lang="en-US" sz="1600" i="1" dirty="0" smtClean="0"/>
          </a:p>
          <a:p>
            <a:endParaRPr lang="en-US" sz="1400" i="1" dirty="0"/>
          </a:p>
          <a:p>
            <a:endParaRPr lang="en-US" sz="1400" i="1" dirty="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5</a:t>
            </a:r>
            <a:endParaRPr lang="en-US" dirty="0"/>
          </a:p>
        </p:txBody>
      </p:sp>
    </p:spTree>
    <p:extLst>
      <p:ext uri="{BB962C8B-B14F-4D97-AF65-F5344CB8AC3E}">
        <p14:creationId xmlns="" xmlns:p14="http://schemas.microsoft.com/office/powerpoint/2010/main" val="185485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Selected Data</a:t>
            </a:r>
            <a:br>
              <a:rPr lang="en-US" sz="3200" dirty="0" smtClean="0"/>
            </a:br>
            <a:r>
              <a:rPr lang="en-US" sz="2000" dirty="0" smtClean="0"/>
              <a:t>Understanding of variables</a:t>
            </a:r>
            <a:endParaRPr lang="en-US" sz="2000" dirty="0"/>
          </a:p>
        </p:txBody>
      </p:sp>
      <p:sp>
        <p:nvSpPr>
          <p:cNvPr id="3" name="Content Placeholder 2"/>
          <p:cNvSpPr>
            <a:spLocks noGrp="1"/>
          </p:cNvSpPr>
          <p:nvPr>
            <p:ph sz="half" idx="1"/>
          </p:nvPr>
        </p:nvSpPr>
        <p:spPr>
          <a:xfrm>
            <a:off x="990600" y="1828800"/>
            <a:ext cx="7848600" cy="4724400"/>
          </a:xfrm>
        </p:spPr>
        <p:txBody>
          <a:bodyPr/>
          <a:lstStyle/>
          <a:p>
            <a:pPr marL="465138" lvl="1" indent="-465138">
              <a:buFont typeface="Wingdings" pitchFamily="2" charset="2"/>
              <a:buChar char="u"/>
            </a:pPr>
            <a:r>
              <a:rPr lang="en-US" sz="1400" i="1" dirty="0" smtClean="0"/>
              <a:t>Below X and Y variables are used for modeling.</a:t>
            </a:r>
            <a:endParaRPr lang="en-US" sz="1400" i="1" dirty="0" smtClean="0"/>
          </a:p>
          <a:p>
            <a:endParaRPr lang="en-US" sz="1400" i="1" dirty="0" smtClean="0"/>
          </a:p>
          <a:p>
            <a:endParaRPr lang="en-US" sz="1600" i="1" dirty="0" smtClean="0"/>
          </a:p>
          <a:p>
            <a:endParaRPr lang="en-US" sz="1400" i="1" dirty="0"/>
          </a:p>
          <a:p>
            <a:endParaRPr lang="en-US" sz="1400" i="1" dirty="0"/>
          </a:p>
        </p:txBody>
      </p:sp>
      <p:sp>
        <p:nvSpPr>
          <p:cNvPr id="6" name="Slide Number Placeholder 4"/>
          <p:cNvSpPr>
            <a:spLocks noGrp="1"/>
          </p:cNvSpPr>
          <p:nvPr>
            <p:ph type="sldNum" sz="quarter" idx="12"/>
          </p:nvPr>
        </p:nvSpPr>
        <p:spPr>
          <a:xfrm>
            <a:off x="8686800" y="6553200"/>
            <a:ext cx="457200" cy="304800"/>
          </a:xfrm>
        </p:spPr>
        <p:txBody>
          <a:bodyPr/>
          <a:lstStyle/>
          <a:p>
            <a:pPr>
              <a:defRPr/>
            </a:pPr>
            <a:r>
              <a:rPr lang="en-US" dirty="0" smtClean="0"/>
              <a:t>6</a:t>
            </a:r>
            <a:endParaRPr lang="en-US" dirty="0"/>
          </a:p>
        </p:txBody>
      </p:sp>
      <p:pic>
        <p:nvPicPr>
          <p:cNvPr id="8" name="Picture 3"/>
          <p:cNvPicPr>
            <a:picLocks noGrp="1" noChangeAspect="1" noChangeArrowheads="1"/>
          </p:cNvPicPr>
          <p:nvPr>
            <p:ph sz="half" idx="1"/>
          </p:nvPr>
        </p:nvPicPr>
        <p:blipFill>
          <a:blip r:embed="rId2"/>
          <a:srcRect/>
          <a:stretch>
            <a:fillRect/>
          </a:stretch>
        </p:blipFill>
        <p:spPr bwMode="auto">
          <a:xfrm>
            <a:off x="1295400" y="2438400"/>
            <a:ext cx="4664832" cy="2286000"/>
          </a:xfrm>
          <a:prstGeom prst="rect">
            <a:avLst/>
          </a:prstGeom>
          <a:noFill/>
          <a:ln w="9525">
            <a:noFill/>
            <a:miter lim="800000"/>
            <a:headEnd/>
            <a:tailEnd/>
          </a:ln>
          <a:effectLst/>
        </p:spPr>
      </p:pic>
    </p:spTree>
    <p:extLst>
      <p:ext uri="{BB962C8B-B14F-4D97-AF65-F5344CB8AC3E}">
        <p14:creationId xmlns="" xmlns:p14="http://schemas.microsoft.com/office/powerpoint/2010/main" val="18548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Flow</a:t>
            </a:r>
            <a:endParaRPr lang="en-US" sz="3200" dirty="0"/>
          </a:p>
        </p:txBody>
      </p:sp>
      <p:sp>
        <p:nvSpPr>
          <p:cNvPr id="6" name="Content Placeholder 2"/>
          <p:cNvSpPr>
            <a:spLocks noGrp="1"/>
          </p:cNvSpPr>
          <p:nvPr>
            <p:ph sz="half" idx="1"/>
          </p:nvPr>
        </p:nvSpPr>
        <p:spPr>
          <a:xfrm>
            <a:off x="990600" y="1828800"/>
            <a:ext cx="7848600" cy="4297363"/>
          </a:xfrm>
        </p:spPr>
        <p:txBody>
          <a:bodyPr/>
          <a:lstStyle/>
          <a:p>
            <a:pPr marL="0" indent="0" eaLnBrk="1" hangingPunct="1">
              <a:buNone/>
            </a:pPr>
            <a:r>
              <a:rPr lang="en-US" sz="1400" b="1" dirty="0" smtClean="0"/>
              <a:t>&lt;&gt;</a:t>
            </a:r>
            <a:endParaRPr lang="en-US" sz="1400" dirty="0"/>
          </a:p>
        </p:txBody>
      </p:sp>
      <p:sp>
        <p:nvSpPr>
          <p:cNvPr id="7" name="Rectangle 6"/>
          <p:cNvSpPr>
            <a:spLocks noChangeArrowheads="1"/>
          </p:cNvSpPr>
          <p:nvPr/>
        </p:nvSpPr>
        <p:spPr bwMode="auto">
          <a:xfrm>
            <a:off x="4178544" y="1905000"/>
            <a:ext cx="2543408" cy="4191000"/>
          </a:xfrm>
          <a:prstGeom prst="rect">
            <a:avLst/>
          </a:prstGeom>
          <a:solidFill>
            <a:srgbClr val="969696"/>
          </a:solidFill>
          <a:ln w="9525" algn="ctr">
            <a:noFill/>
            <a:miter lim="800000"/>
            <a:headEnd/>
            <a:tailEnd/>
          </a:ln>
          <a:effectLst/>
        </p:spPr>
        <p:txBody>
          <a:bodyPr lIns="91424" tIns="45712" rIns="91424" bIns="45712"/>
          <a:lstStyle/>
          <a:p>
            <a:pPr algn="ctr"/>
            <a:r>
              <a:rPr lang="en-US" altLang="en-US" sz="1600" b="1" dirty="0">
                <a:solidFill>
                  <a:srgbClr val="C00000"/>
                </a:solidFill>
                <a:latin typeface="Arial" panose="020B0604020202020204" pitchFamily="34" charset="0"/>
                <a:cs typeface="Arial" panose="020B0604020202020204" pitchFamily="34" charset="0"/>
              </a:rPr>
              <a:t>Data</a:t>
            </a:r>
            <a:r>
              <a:rPr lang="en-US" altLang="en-US" sz="1600" b="1" dirty="0">
                <a:solidFill>
                  <a:srgbClr val="FFD200"/>
                </a:solidFill>
              </a:rPr>
              <a:t> </a:t>
            </a:r>
            <a:r>
              <a:rPr lang="en-US" altLang="en-US" sz="1600" b="1" dirty="0">
                <a:solidFill>
                  <a:srgbClr val="C00000"/>
                </a:solidFill>
                <a:latin typeface="Arial" panose="020B0604020202020204" pitchFamily="34" charset="0"/>
                <a:cs typeface="Arial" panose="020B0604020202020204" pitchFamily="34" charset="0"/>
              </a:rPr>
              <a:t>Integration</a:t>
            </a:r>
          </a:p>
        </p:txBody>
      </p:sp>
      <p:sp>
        <p:nvSpPr>
          <p:cNvPr id="8" name="Rectangle 8"/>
          <p:cNvSpPr>
            <a:spLocks noChangeArrowheads="1"/>
          </p:cNvSpPr>
          <p:nvPr/>
        </p:nvSpPr>
        <p:spPr bwMode="auto">
          <a:xfrm>
            <a:off x="990600" y="1905000"/>
            <a:ext cx="2120905" cy="4191000"/>
          </a:xfrm>
          <a:prstGeom prst="rect">
            <a:avLst/>
          </a:prstGeom>
          <a:solidFill>
            <a:srgbClr val="969696"/>
          </a:solidFill>
          <a:ln w="9525">
            <a:noFill/>
            <a:miter lim="800000"/>
            <a:headEnd/>
            <a:tailEnd/>
          </a:ln>
          <a:effectLst/>
        </p:spPr>
        <p:txBody>
          <a:bodyPr lIns="91424" tIns="45712" rIns="91424" bIns="45712"/>
          <a:lstStyle/>
          <a:p>
            <a:pPr algn="ctr"/>
            <a:r>
              <a:rPr lang="en-US" altLang="en-US" sz="1600" b="1" dirty="0" smtClean="0">
                <a:solidFill>
                  <a:srgbClr val="C00000"/>
                </a:solidFill>
                <a:latin typeface="Arial" panose="020B0604020202020204" pitchFamily="34" charset="0"/>
                <a:cs typeface="Arial" panose="020B0604020202020204" pitchFamily="34" charset="0"/>
              </a:rPr>
              <a:t>Data Sourcing</a:t>
            </a:r>
            <a:endParaRPr lang="en-US" altLang="en-US" sz="1600" b="1" dirty="0">
              <a:solidFill>
                <a:srgbClr val="C00000"/>
              </a:solidFill>
              <a:latin typeface="Arial" panose="020B0604020202020204" pitchFamily="34" charset="0"/>
              <a:cs typeface="Arial" panose="020B0604020202020204" pitchFamily="34" charset="0"/>
            </a:endParaRPr>
          </a:p>
        </p:txBody>
      </p:sp>
      <p:sp>
        <p:nvSpPr>
          <p:cNvPr id="9" name="AutoShape 15"/>
          <p:cNvSpPr>
            <a:spLocks noChangeArrowheads="1"/>
          </p:cNvSpPr>
          <p:nvPr/>
        </p:nvSpPr>
        <p:spPr bwMode="auto">
          <a:xfrm>
            <a:off x="4333127" y="2257932"/>
            <a:ext cx="2234241" cy="822746"/>
          </a:xfrm>
          <a:prstGeom prst="can">
            <a:avLst>
              <a:gd name="adj" fmla="val 10704"/>
            </a:avLst>
          </a:prstGeom>
          <a:solidFill>
            <a:srgbClr val="F8F8F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24" tIns="45712" rIns="91424" bIns="45712"/>
          <a:lstStyle/>
          <a:p>
            <a:pPr algn="ctr"/>
            <a:r>
              <a:rPr lang="en-US" altLang="en-US" sz="1400" b="1" dirty="0" smtClean="0"/>
              <a:t>Data Import</a:t>
            </a:r>
          </a:p>
          <a:p>
            <a:pPr algn="ctr"/>
            <a:r>
              <a:rPr lang="en-US" altLang="en-US" sz="1400" b="1" dirty="0"/>
              <a:t>(</a:t>
            </a:r>
            <a:r>
              <a:rPr lang="en-US" altLang="en-US" sz="1400" b="1" dirty="0" smtClean="0"/>
              <a:t>Excel to SAS table)</a:t>
            </a:r>
            <a:endParaRPr lang="en-US" altLang="en-US" sz="1400" dirty="0"/>
          </a:p>
        </p:txBody>
      </p:sp>
      <p:sp>
        <p:nvSpPr>
          <p:cNvPr id="10" name="Rectangle 82"/>
          <p:cNvSpPr>
            <a:spLocks noChangeArrowheads="1"/>
          </p:cNvSpPr>
          <p:nvPr/>
        </p:nvSpPr>
        <p:spPr bwMode="auto">
          <a:xfrm>
            <a:off x="7208745" y="1945562"/>
            <a:ext cx="1545952" cy="4191000"/>
          </a:xfrm>
          <a:prstGeom prst="rect">
            <a:avLst/>
          </a:prstGeom>
          <a:solidFill>
            <a:srgbClr val="969696"/>
          </a:solidFill>
          <a:ln w="9525">
            <a:noFill/>
            <a:miter lim="800000"/>
            <a:headEnd/>
            <a:tailEnd/>
          </a:ln>
          <a:effectLst/>
        </p:spPr>
        <p:txBody>
          <a:bodyPr lIns="91424" tIns="45712" rIns="91424" bIns="45712"/>
          <a:lstStyle/>
          <a:p>
            <a:pPr algn="ctr"/>
            <a:r>
              <a:rPr lang="en-US" altLang="en-US" sz="1600" b="1" dirty="0">
                <a:solidFill>
                  <a:srgbClr val="C00000"/>
                </a:solidFill>
                <a:latin typeface="Arial" panose="020B0604020202020204" pitchFamily="34" charset="0"/>
                <a:cs typeface="Arial" panose="020B0604020202020204" pitchFamily="34" charset="0"/>
              </a:rPr>
              <a:t>Presentation</a:t>
            </a:r>
            <a:r>
              <a:rPr lang="en-US" altLang="en-US" sz="1200" b="1" dirty="0" smtClean="0">
                <a:solidFill>
                  <a:srgbClr val="FFD200"/>
                </a:solidFill>
              </a:rPr>
              <a:t> </a:t>
            </a:r>
            <a:r>
              <a:rPr lang="en-US" altLang="en-US" sz="1600" b="1" dirty="0">
                <a:solidFill>
                  <a:srgbClr val="C00000"/>
                </a:solidFill>
                <a:latin typeface="Arial" panose="020B0604020202020204" pitchFamily="34" charset="0"/>
                <a:cs typeface="Arial" panose="020B0604020202020204" pitchFamily="34" charset="0"/>
              </a:rPr>
              <a:t>Layer</a:t>
            </a:r>
          </a:p>
        </p:txBody>
      </p:sp>
      <p:sp>
        <p:nvSpPr>
          <p:cNvPr id="11" name="AutoShape 83"/>
          <p:cNvSpPr>
            <a:spLocks noChangeArrowheads="1"/>
          </p:cNvSpPr>
          <p:nvPr/>
        </p:nvSpPr>
        <p:spPr bwMode="auto">
          <a:xfrm>
            <a:off x="7394363" y="2930757"/>
            <a:ext cx="1223305" cy="2762195"/>
          </a:xfrm>
          <a:prstGeom prst="roundRect">
            <a:avLst>
              <a:gd name="adj" fmla="val 16667"/>
            </a:avLst>
          </a:prstGeom>
          <a:solidFill>
            <a:srgbClr val="F8F8F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marL="171450" indent="-171450" algn="l" eaLnBrk="0" hangingPunct="0">
              <a:buFont typeface="Arial" panose="020B0604020202020204" pitchFamily="34" charset="0"/>
              <a:buChar char="•"/>
            </a:pPr>
            <a:r>
              <a:rPr lang="en-US" altLang="en-US" sz="1200" b="1" dirty="0">
                <a:latin typeface="Arial" panose="020B0604020202020204" pitchFamily="34" charset="0"/>
                <a:cs typeface="Arial" panose="020B0604020202020204" pitchFamily="34" charset="0"/>
              </a:rPr>
              <a:t>Histogram</a:t>
            </a:r>
          </a:p>
          <a:p>
            <a:pPr marL="171450" indent="-171450" algn="l" eaLnBrk="0" hangingPunct="0">
              <a:buFont typeface="Arial" panose="020B0604020202020204" pitchFamily="34" charset="0"/>
              <a:buChar char="•"/>
            </a:pPr>
            <a:r>
              <a:rPr lang="en-US" altLang="en-US" sz="1200" b="1" dirty="0">
                <a:latin typeface="Arial" panose="020B0604020202020204" pitchFamily="34" charset="0"/>
                <a:cs typeface="Arial" panose="020B0604020202020204" pitchFamily="34" charset="0"/>
              </a:rPr>
              <a:t>Probability </a:t>
            </a:r>
            <a:r>
              <a:rPr lang="en-US" altLang="en-US" sz="1200" b="1" dirty="0" smtClean="0">
                <a:latin typeface="Arial" panose="020B0604020202020204" pitchFamily="34" charset="0"/>
                <a:cs typeface="Arial" panose="020B0604020202020204" pitchFamily="34" charset="0"/>
              </a:rPr>
              <a:t>Plot</a:t>
            </a:r>
          </a:p>
          <a:p>
            <a:pPr marL="171450" indent="-171450" algn="l" eaLnBrk="0" hangingPunct="0">
              <a:buFont typeface="Arial" panose="020B0604020202020204" pitchFamily="34" charset="0"/>
              <a:buChar char="•"/>
            </a:pPr>
            <a:r>
              <a:rPr lang="en-US" altLang="en-US" sz="1200" b="1" dirty="0" smtClean="0">
                <a:latin typeface="Arial" panose="020B0604020202020204" pitchFamily="34" charset="0"/>
                <a:cs typeface="Arial" panose="020B0604020202020204" pitchFamily="34" charset="0"/>
              </a:rPr>
              <a:t>QQ Plot</a:t>
            </a:r>
          </a:p>
          <a:p>
            <a:pPr marL="171450" indent="-171450" algn="l" eaLnBrk="0" hangingPunct="0">
              <a:buFont typeface="Arial" panose="020B0604020202020204" pitchFamily="34" charset="0"/>
              <a:buChar char="•"/>
            </a:pPr>
            <a:r>
              <a:rPr lang="en-US" altLang="en-US" sz="1200" b="1" dirty="0" smtClean="0">
                <a:latin typeface="Arial" panose="020B0604020202020204" pitchFamily="34" charset="0"/>
                <a:cs typeface="Arial" panose="020B0604020202020204" pitchFamily="34" charset="0"/>
              </a:rPr>
              <a:t>SGSCATTER plot</a:t>
            </a:r>
          </a:p>
          <a:p>
            <a:pPr marL="171450" indent="-171450" algn="l" eaLnBrk="0" hangingPunct="0">
              <a:buFont typeface="Arial" panose="020B0604020202020204" pitchFamily="34" charset="0"/>
              <a:buChar char="•"/>
            </a:pPr>
            <a:r>
              <a:rPr lang="en-US" altLang="en-US" sz="1200" b="1" dirty="0" smtClean="0">
                <a:latin typeface="Arial" panose="020B0604020202020204" pitchFamily="34" charset="0"/>
                <a:cs typeface="Arial" panose="020B0604020202020204" pitchFamily="34" charset="0"/>
              </a:rPr>
              <a:t>Regression Result</a:t>
            </a:r>
          </a:p>
          <a:p>
            <a:pPr marL="171450" indent="-171450" algn="l" eaLnBrk="0" hangingPunct="0">
              <a:buFont typeface="Arial" panose="020B0604020202020204" pitchFamily="34" charset="0"/>
              <a:buChar char="•"/>
            </a:pPr>
            <a:r>
              <a:rPr lang="en-US" altLang="en-US" sz="1200" b="1" dirty="0" smtClean="0">
                <a:latin typeface="Arial" panose="020B0604020202020204" pitchFamily="34" charset="0"/>
                <a:cs typeface="Arial" panose="020B0604020202020204" pitchFamily="34" charset="0"/>
              </a:rPr>
              <a:t>Diagnostic plot</a:t>
            </a:r>
          </a:p>
          <a:p>
            <a:pPr marL="171450" indent="-171450" algn="l" eaLnBrk="0" hangingPunct="0">
              <a:buFont typeface="Arial" panose="020B0604020202020204" pitchFamily="34" charset="0"/>
              <a:buChar char="•"/>
            </a:pPr>
            <a:r>
              <a:rPr lang="en-US" altLang="en-US" sz="1200" b="1" dirty="0" smtClean="0">
                <a:latin typeface="Arial" panose="020B0604020202020204" pitchFamily="34" charset="0"/>
                <a:cs typeface="Arial" panose="020B0604020202020204" pitchFamily="34" charset="0"/>
              </a:rPr>
              <a:t>Freq plot</a:t>
            </a:r>
          </a:p>
          <a:p>
            <a:pPr marL="171450" indent="-171450" algn="l" eaLnBrk="0" hangingPunct="0">
              <a:buFont typeface="Arial" panose="020B0604020202020204" pitchFamily="34" charset="0"/>
              <a:buChar char="•"/>
            </a:pPr>
            <a:r>
              <a:rPr lang="en-US" altLang="en-US" sz="1200" b="1" dirty="0" err="1" smtClean="0">
                <a:latin typeface="Arial" panose="020B0604020202020204" pitchFamily="34" charset="0"/>
                <a:cs typeface="Arial" panose="020B0604020202020204" pitchFamily="34" charset="0"/>
              </a:rPr>
              <a:t>Vbox</a:t>
            </a:r>
            <a:r>
              <a:rPr lang="en-US" altLang="en-US" sz="1200" b="1" dirty="0" smtClean="0">
                <a:latin typeface="Arial" panose="020B0604020202020204" pitchFamily="34" charset="0"/>
                <a:cs typeface="Arial" panose="020B0604020202020204" pitchFamily="34" charset="0"/>
              </a:rPr>
              <a:t> plot</a:t>
            </a:r>
          </a:p>
          <a:p>
            <a:pPr marL="171450" indent="-171450" algn="l" eaLnBrk="0" hangingPunct="0">
              <a:buFont typeface="Arial" panose="020B0604020202020204" pitchFamily="34" charset="0"/>
              <a:buChar char="•"/>
            </a:pPr>
            <a:r>
              <a:rPr lang="en-US" altLang="en-US" sz="1200" b="1" dirty="0" smtClean="0">
                <a:latin typeface="Arial" panose="020B0604020202020204" pitchFamily="34" charset="0"/>
                <a:cs typeface="Arial" panose="020B0604020202020204" pitchFamily="34" charset="0"/>
              </a:rPr>
              <a:t>GLM Result</a:t>
            </a:r>
          </a:p>
          <a:p>
            <a:pPr marL="285750" indent="-285750" algn="ctr" eaLnBrk="0" hangingPunct="0">
              <a:buFont typeface="Arial" panose="020B0604020202020204" pitchFamily="34" charset="0"/>
              <a:buChar char="•"/>
            </a:pPr>
            <a:endParaRPr lang="en-US" altLang="en-US" sz="700" dirty="0"/>
          </a:p>
        </p:txBody>
      </p:sp>
      <p:sp>
        <p:nvSpPr>
          <p:cNvPr id="14" name="AutoShape 92"/>
          <p:cNvSpPr>
            <a:spLocks noChangeArrowheads="1"/>
          </p:cNvSpPr>
          <p:nvPr/>
        </p:nvSpPr>
        <p:spPr bwMode="auto">
          <a:xfrm>
            <a:off x="4343199" y="4041062"/>
            <a:ext cx="2210308" cy="1826338"/>
          </a:xfrm>
          <a:prstGeom prst="can">
            <a:avLst>
              <a:gd name="adj" fmla="val 10704"/>
            </a:avLst>
          </a:prstGeom>
          <a:solidFill>
            <a:srgbClr val="F8F8F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24" tIns="45712" rIns="91424" bIns="45712"/>
          <a:lstStyle/>
          <a:p>
            <a:pPr algn="ctr"/>
            <a:endParaRPr lang="en-US" altLang="en-US" sz="1400" b="1" dirty="0"/>
          </a:p>
        </p:txBody>
      </p:sp>
      <p:sp>
        <p:nvSpPr>
          <p:cNvPr id="15" name="Rectangle 95"/>
          <p:cNvSpPr>
            <a:spLocks noChangeArrowheads="1"/>
          </p:cNvSpPr>
          <p:nvPr/>
        </p:nvSpPr>
        <p:spPr bwMode="auto">
          <a:xfrm rot="16200000">
            <a:off x="1515868" y="3837285"/>
            <a:ext cx="4231561" cy="366992"/>
          </a:xfrm>
          <a:prstGeom prst="rect">
            <a:avLst/>
          </a:prstGeom>
          <a:solidFill>
            <a:srgbClr val="969696"/>
          </a:solidFill>
          <a:ln w="9525" algn="ctr">
            <a:noFill/>
            <a:miter lim="800000"/>
            <a:headEnd/>
            <a:tailEnd/>
          </a:ln>
          <a:effectLst/>
        </p:spPr>
        <p:txBody>
          <a:bodyPr lIns="91424" tIns="45712" rIns="91424" bIns="45712" anchor="ctr"/>
          <a:lstStyle/>
          <a:p>
            <a:pPr algn="ctr"/>
            <a:r>
              <a:rPr lang="en-US" altLang="en-US" sz="1200" b="1" dirty="0" smtClean="0">
                <a:solidFill>
                  <a:srgbClr val="C00000"/>
                </a:solidFill>
                <a:latin typeface="Arial" panose="020B0604020202020204" pitchFamily="34" charset="0"/>
                <a:cs typeface="Arial" panose="020B0604020202020204" pitchFamily="34" charset="0"/>
              </a:rPr>
              <a:t>Data</a:t>
            </a:r>
            <a:r>
              <a:rPr lang="en-US" altLang="en-US" sz="1200" b="1" dirty="0" smtClean="0">
                <a:solidFill>
                  <a:srgbClr val="FFD200"/>
                </a:solidFill>
              </a:rPr>
              <a:t> </a:t>
            </a:r>
            <a:r>
              <a:rPr lang="en-US" altLang="en-US" sz="1200" b="1" dirty="0" smtClean="0">
                <a:solidFill>
                  <a:srgbClr val="C00000"/>
                </a:solidFill>
                <a:latin typeface="Arial" panose="020B0604020202020204" pitchFamily="34" charset="0"/>
                <a:cs typeface="Arial" panose="020B0604020202020204" pitchFamily="34" charset="0"/>
              </a:rPr>
              <a:t>Transformation Activity</a:t>
            </a:r>
            <a:endParaRPr lang="en-US" altLang="en-US" sz="1200" b="1" dirty="0">
              <a:solidFill>
                <a:srgbClr val="C00000"/>
              </a:solidFill>
              <a:latin typeface="Arial" panose="020B0604020202020204" pitchFamily="34" charset="0"/>
              <a:cs typeface="Arial" panose="020B0604020202020204" pitchFamily="34" charset="0"/>
            </a:endParaRPr>
          </a:p>
        </p:txBody>
      </p:sp>
      <p:sp>
        <p:nvSpPr>
          <p:cNvPr id="16" name="Line 101"/>
          <p:cNvSpPr>
            <a:spLocks noChangeShapeType="1"/>
          </p:cNvSpPr>
          <p:nvPr/>
        </p:nvSpPr>
        <p:spPr bwMode="auto">
          <a:xfrm flipV="1">
            <a:off x="6721952" y="4006296"/>
            <a:ext cx="4867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02"/>
          <p:cNvSpPr>
            <a:spLocks noChangeShapeType="1"/>
          </p:cNvSpPr>
          <p:nvPr/>
        </p:nvSpPr>
        <p:spPr bwMode="auto">
          <a:xfrm flipH="1">
            <a:off x="5437887" y="3082115"/>
            <a:ext cx="0" cy="3379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AutoShape 103"/>
          <p:cNvSpPr>
            <a:spLocks noChangeArrowheads="1"/>
          </p:cNvSpPr>
          <p:nvPr/>
        </p:nvSpPr>
        <p:spPr bwMode="auto">
          <a:xfrm>
            <a:off x="1124164" y="2930758"/>
            <a:ext cx="1643522" cy="1336442"/>
          </a:xfrm>
          <a:prstGeom prst="roundRect">
            <a:avLst>
              <a:gd name="adj" fmla="val 16667"/>
            </a:avLst>
          </a:prstGeom>
          <a:solidFill>
            <a:srgbClr val="F8F8F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eaLnBrk="0" hangingPunct="0"/>
            <a:endParaRPr lang="en-US" altLang="en-US" sz="1200" b="1" dirty="0" smtClean="0">
              <a:latin typeface="Arial" panose="020B0604020202020204" pitchFamily="34" charset="0"/>
              <a:cs typeface="Arial" panose="020B0604020202020204" pitchFamily="34" charset="0"/>
            </a:endParaRPr>
          </a:p>
          <a:p>
            <a:pPr eaLnBrk="0" hangingPunct="0"/>
            <a:r>
              <a:rPr lang="en-US" altLang="en-US" sz="1200" b="1" dirty="0" smtClean="0">
                <a:latin typeface="Arial" panose="020B0604020202020204" pitchFamily="34" charset="0"/>
                <a:cs typeface="Arial" panose="020B0604020202020204" pitchFamily="34" charset="0"/>
              </a:rPr>
              <a:t>Bike Sharing Data (year 2011, 2012)</a:t>
            </a:r>
          </a:p>
          <a:p>
            <a:pPr eaLnBrk="0" hangingPunct="0"/>
            <a:r>
              <a:rPr lang="en-US" altLang="en-US" sz="1200" b="1" dirty="0" smtClean="0">
                <a:latin typeface="Arial" panose="020B0604020202020204" pitchFamily="34" charset="0"/>
                <a:cs typeface="Arial" panose="020B0604020202020204" pitchFamily="34" charset="0"/>
              </a:rPr>
              <a:t>CSV File</a:t>
            </a:r>
            <a:endParaRPr lang="en-US" altLang="en-US" sz="1200" b="1" dirty="0">
              <a:latin typeface="Arial" panose="020B0604020202020204" pitchFamily="34" charset="0"/>
              <a:cs typeface="Arial" panose="020B0604020202020204" pitchFamily="34" charset="0"/>
            </a:endParaRPr>
          </a:p>
        </p:txBody>
      </p:sp>
      <p:sp>
        <p:nvSpPr>
          <p:cNvPr id="19" name="Line 137"/>
          <p:cNvSpPr>
            <a:spLocks noChangeShapeType="1"/>
          </p:cNvSpPr>
          <p:nvPr/>
        </p:nvSpPr>
        <p:spPr bwMode="auto">
          <a:xfrm>
            <a:off x="3111505" y="3957897"/>
            <a:ext cx="33664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AutoShape 85"/>
          <p:cNvSpPr>
            <a:spLocks noChangeArrowheads="1"/>
          </p:cNvSpPr>
          <p:nvPr/>
        </p:nvSpPr>
        <p:spPr bwMode="auto">
          <a:xfrm>
            <a:off x="3264656" y="6512186"/>
            <a:ext cx="733983" cy="20279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smtClean="0"/>
              <a:t>Excel</a:t>
            </a:r>
            <a:endParaRPr lang="en-US" altLang="en-US" sz="1200" dirty="0"/>
          </a:p>
        </p:txBody>
      </p:sp>
      <p:sp>
        <p:nvSpPr>
          <p:cNvPr id="21" name="Line 137"/>
          <p:cNvSpPr>
            <a:spLocks noChangeShapeType="1"/>
          </p:cNvSpPr>
          <p:nvPr/>
        </p:nvSpPr>
        <p:spPr bwMode="auto">
          <a:xfrm flipV="1">
            <a:off x="3631647" y="6129799"/>
            <a:ext cx="0" cy="38888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37"/>
          <p:cNvSpPr>
            <a:spLocks noChangeShapeType="1"/>
          </p:cNvSpPr>
          <p:nvPr/>
        </p:nvSpPr>
        <p:spPr bwMode="auto">
          <a:xfrm>
            <a:off x="3815145" y="3951458"/>
            <a:ext cx="40263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AutoShape 85"/>
          <p:cNvSpPr>
            <a:spLocks noChangeArrowheads="1"/>
          </p:cNvSpPr>
          <p:nvPr/>
        </p:nvSpPr>
        <p:spPr bwMode="auto">
          <a:xfrm>
            <a:off x="5114989" y="6518685"/>
            <a:ext cx="733983" cy="20279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smtClean="0"/>
              <a:t>SAS</a:t>
            </a:r>
            <a:endParaRPr lang="en-US" altLang="en-US" sz="1200" dirty="0"/>
          </a:p>
        </p:txBody>
      </p:sp>
      <p:sp>
        <p:nvSpPr>
          <p:cNvPr id="24" name="Line 137"/>
          <p:cNvSpPr>
            <a:spLocks noChangeShapeType="1"/>
          </p:cNvSpPr>
          <p:nvPr/>
        </p:nvSpPr>
        <p:spPr bwMode="auto">
          <a:xfrm flipV="1">
            <a:off x="5437887" y="6096000"/>
            <a:ext cx="0" cy="42268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Box 24"/>
          <p:cNvSpPr txBox="1"/>
          <p:nvPr/>
        </p:nvSpPr>
        <p:spPr>
          <a:xfrm>
            <a:off x="4538543" y="3411984"/>
            <a:ext cx="1824263" cy="276999"/>
          </a:xfrm>
          <a:prstGeom prst="rect">
            <a:avLst/>
          </a:prstGeom>
          <a:noFill/>
        </p:spPr>
        <p:txBody>
          <a:bodyPr wrap="square" rtlCol="0">
            <a:spAutoFit/>
          </a:bodyPr>
          <a:lstStyle/>
          <a:p>
            <a:r>
              <a:rPr lang="en-US" sz="1200" b="1" dirty="0">
                <a:solidFill>
                  <a:srgbClr val="C00000"/>
                </a:solidFill>
                <a:latin typeface="Arial" panose="020B0604020202020204" pitchFamily="34" charset="0"/>
                <a:cs typeface="Arial" panose="020B0604020202020204" pitchFamily="34" charset="0"/>
              </a:rPr>
              <a:t>Data</a:t>
            </a:r>
            <a:r>
              <a:rPr lang="en-US" sz="1200" dirty="0" smtClean="0"/>
              <a:t> </a:t>
            </a:r>
            <a:r>
              <a:rPr lang="en-US" sz="1200" b="1" dirty="0">
                <a:solidFill>
                  <a:srgbClr val="C00000"/>
                </a:solidFill>
                <a:latin typeface="Arial" panose="020B0604020202020204" pitchFamily="34" charset="0"/>
                <a:cs typeface="Arial" panose="020B0604020202020204" pitchFamily="34" charset="0"/>
              </a:rPr>
              <a:t>Processing</a:t>
            </a:r>
          </a:p>
        </p:txBody>
      </p:sp>
      <p:sp>
        <p:nvSpPr>
          <p:cNvPr id="26" name="Line 102"/>
          <p:cNvSpPr>
            <a:spLocks noChangeShapeType="1"/>
          </p:cNvSpPr>
          <p:nvPr/>
        </p:nvSpPr>
        <p:spPr bwMode="auto">
          <a:xfrm flipH="1">
            <a:off x="5437887" y="3640525"/>
            <a:ext cx="0" cy="37832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AutoShape 89"/>
          <p:cNvSpPr>
            <a:spLocks noChangeArrowheads="1"/>
          </p:cNvSpPr>
          <p:nvPr/>
        </p:nvSpPr>
        <p:spPr bwMode="auto">
          <a:xfrm>
            <a:off x="4495612" y="5123095"/>
            <a:ext cx="942276" cy="43950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smtClean="0">
                <a:latin typeface="Arial" panose="020B0604020202020204" pitchFamily="34" charset="0"/>
                <a:cs typeface="Arial" panose="020B0604020202020204" pitchFamily="34" charset="0"/>
              </a:rPr>
              <a:t>Sample files</a:t>
            </a:r>
            <a:endParaRPr lang="en-US" altLang="en-US" sz="1200" b="1" dirty="0">
              <a:latin typeface="Arial" panose="020B0604020202020204" pitchFamily="34" charset="0"/>
              <a:cs typeface="Arial" panose="020B0604020202020204" pitchFamily="34" charset="0"/>
            </a:endParaRPr>
          </a:p>
        </p:txBody>
      </p:sp>
      <p:sp>
        <p:nvSpPr>
          <p:cNvPr id="28" name="AutoShape 91"/>
          <p:cNvSpPr>
            <a:spLocks noChangeArrowheads="1"/>
          </p:cNvSpPr>
          <p:nvPr/>
        </p:nvSpPr>
        <p:spPr bwMode="auto">
          <a:xfrm>
            <a:off x="5569057" y="5123095"/>
            <a:ext cx="882357" cy="43950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smtClean="0">
                <a:latin typeface="Arial" panose="020B0604020202020204" pitchFamily="34" charset="0"/>
                <a:cs typeface="Arial" panose="020B0604020202020204" pitchFamily="34" charset="0"/>
              </a:rPr>
              <a:t>Output files</a:t>
            </a:r>
            <a:endParaRPr lang="en-US" altLang="en-US" sz="1200" b="1" dirty="0">
              <a:latin typeface="Arial" panose="020B0604020202020204" pitchFamily="34" charset="0"/>
              <a:cs typeface="Arial" panose="020B0604020202020204" pitchFamily="34" charset="0"/>
            </a:endParaRPr>
          </a:p>
        </p:txBody>
      </p:sp>
      <p:sp>
        <p:nvSpPr>
          <p:cNvPr id="31" name="AutoShape 89"/>
          <p:cNvSpPr>
            <a:spLocks noChangeArrowheads="1"/>
          </p:cNvSpPr>
          <p:nvPr/>
        </p:nvSpPr>
        <p:spPr bwMode="auto">
          <a:xfrm>
            <a:off x="4882362" y="4490208"/>
            <a:ext cx="1137438" cy="45684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smtClean="0">
                <a:latin typeface="Arial" panose="020B0604020202020204" pitchFamily="34" charset="0"/>
                <a:cs typeface="Arial" panose="020B0604020202020204" pitchFamily="34" charset="0"/>
              </a:rPr>
              <a:t>Program files</a:t>
            </a:r>
            <a:endParaRPr lang="en-US" altLang="en-US" sz="1200" b="1" dirty="0">
              <a:latin typeface="Arial" panose="020B0604020202020204" pitchFamily="34" charset="0"/>
              <a:cs typeface="Arial" panose="020B0604020202020204" pitchFamily="34" charset="0"/>
            </a:endParaRPr>
          </a:p>
        </p:txBody>
      </p:sp>
      <p:sp>
        <p:nvSpPr>
          <p:cNvPr id="33" name="AutoShape 85"/>
          <p:cNvSpPr>
            <a:spLocks noChangeArrowheads="1"/>
          </p:cNvSpPr>
          <p:nvPr/>
        </p:nvSpPr>
        <p:spPr bwMode="auto">
          <a:xfrm>
            <a:off x="7650201" y="6511320"/>
            <a:ext cx="733983" cy="20279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smtClean="0"/>
              <a:t>PPT</a:t>
            </a:r>
            <a:endParaRPr lang="en-US" altLang="en-US" sz="1200" dirty="0"/>
          </a:p>
        </p:txBody>
      </p:sp>
      <p:sp>
        <p:nvSpPr>
          <p:cNvPr id="34" name="Line 137"/>
          <p:cNvSpPr>
            <a:spLocks noChangeShapeType="1"/>
          </p:cNvSpPr>
          <p:nvPr/>
        </p:nvSpPr>
        <p:spPr bwMode="auto">
          <a:xfrm flipV="1">
            <a:off x="7973099" y="6088635"/>
            <a:ext cx="0" cy="42268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AutoShape 89"/>
          <p:cNvSpPr>
            <a:spLocks noChangeArrowheads="1"/>
          </p:cNvSpPr>
          <p:nvPr/>
        </p:nvSpPr>
        <p:spPr bwMode="auto">
          <a:xfrm>
            <a:off x="7521627" y="2485249"/>
            <a:ext cx="971182" cy="35269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smtClean="0">
                <a:latin typeface="Arial" panose="020B0604020202020204" pitchFamily="34" charset="0"/>
                <a:cs typeface="Arial" panose="020B0604020202020204" pitchFamily="34" charset="0"/>
              </a:rPr>
              <a:t>SAS</a:t>
            </a:r>
            <a:endParaRPr lang="en-US" altLang="en-US" sz="1200" b="1" dirty="0">
              <a:latin typeface="Arial" panose="020B0604020202020204" pitchFamily="34" charset="0"/>
              <a:cs typeface="Arial" panose="020B0604020202020204" pitchFamily="34" charset="0"/>
            </a:endParaRPr>
          </a:p>
        </p:txBody>
      </p:sp>
      <p:sp>
        <p:nvSpPr>
          <p:cNvPr id="29" name="Slide Number Placeholder 4"/>
          <p:cNvSpPr>
            <a:spLocks noGrp="1"/>
          </p:cNvSpPr>
          <p:nvPr>
            <p:ph type="sldNum" sz="quarter" idx="12"/>
          </p:nvPr>
        </p:nvSpPr>
        <p:spPr>
          <a:xfrm>
            <a:off x="8686800" y="6553200"/>
            <a:ext cx="457200" cy="304800"/>
          </a:xfrm>
        </p:spPr>
        <p:txBody>
          <a:bodyPr/>
          <a:lstStyle/>
          <a:p>
            <a:pPr>
              <a:defRPr/>
            </a:pPr>
            <a:r>
              <a:rPr lang="en-US" dirty="0" smtClean="0"/>
              <a:t>7</a:t>
            </a:r>
            <a:endParaRPr lang="en-US" dirty="0"/>
          </a:p>
        </p:txBody>
      </p:sp>
    </p:spTree>
    <p:extLst>
      <p:ext uri="{BB962C8B-B14F-4D97-AF65-F5344CB8AC3E}">
        <p14:creationId xmlns="" xmlns:p14="http://schemas.microsoft.com/office/powerpoint/2010/main" val="1054114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 </a:t>
            </a:r>
            <a:br>
              <a:rPr lang="en-US" sz="3200" dirty="0" smtClean="0"/>
            </a:br>
            <a:r>
              <a:rPr lang="en-US" sz="2000" dirty="0" smtClean="0"/>
              <a:t>Basic statistics for continuous variables</a:t>
            </a:r>
            <a:endParaRPr lang="en-US" sz="2000" dirty="0"/>
          </a:p>
        </p:txBody>
      </p:sp>
      <p:sp>
        <p:nvSpPr>
          <p:cNvPr id="4" name="Content Placeholder 2"/>
          <p:cNvSpPr>
            <a:spLocks noGrp="1"/>
          </p:cNvSpPr>
          <p:nvPr>
            <p:ph sz="half" idx="1"/>
          </p:nvPr>
        </p:nvSpPr>
        <p:spPr>
          <a:xfrm>
            <a:off x="990600" y="1828800"/>
            <a:ext cx="7848600" cy="4297363"/>
          </a:xfrm>
        </p:spPr>
        <p:txBody>
          <a:bodyPr/>
          <a:lstStyle/>
          <a:p>
            <a:r>
              <a:rPr lang="en-US" sz="1400" i="1" dirty="0" smtClean="0"/>
              <a:t>As per given data set, all 3 variables have normalized value in between 0 to 1 range. </a:t>
            </a:r>
          </a:p>
          <a:p>
            <a:r>
              <a:rPr lang="en-US" sz="1400" i="1" dirty="0" smtClean="0"/>
              <a:t>Mean </a:t>
            </a:r>
            <a:r>
              <a:rPr lang="en-US" sz="1400" i="1" dirty="0"/>
              <a:t>and median of below variables are </a:t>
            </a:r>
            <a:r>
              <a:rPr lang="en-US" sz="1400" i="1" dirty="0" smtClean="0"/>
              <a:t>close </a:t>
            </a:r>
            <a:r>
              <a:rPr lang="en-US" sz="1400" i="1" dirty="0"/>
              <a:t>to each other </a:t>
            </a:r>
            <a:r>
              <a:rPr lang="en-US" sz="1400" i="1" dirty="0" smtClean="0"/>
              <a:t>which indicates normal distribution of data.</a:t>
            </a:r>
          </a:p>
          <a:p>
            <a:r>
              <a:rPr lang="en-US" sz="1400" i="1" dirty="0" err="1" smtClean="0"/>
              <a:t>Skewness</a:t>
            </a:r>
            <a:r>
              <a:rPr lang="en-US" sz="1400" i="1" dirty="0" smtClean="0"/>
              <a:t> and Kurtosis </a:t>
            </a:r>
            <a:r>
              <a:rPr lang="en-US" sz="1400" i="1" dirty="0"/>
              <a:t>values are near to 0 for numeric values of all sample </a:t>
            </a:r>
            <a:r>
              <a:rPr lang="en-US" sz="1400" i="1" dirty="0" smtClean="0"/>
              <a:t>sets except temperature. </a:t>
            </a:r>
            <a:r>
              <a:rPr lang="en-US" sz="1400" i="1" dirty="0"/>
              <a:t>Also, standard deviation is very close to 0 </a:t>
            </a:r>
            <a:r>
              <a:rPr lang="en-US" sz="1400" i="1" dirty="0" err="1"/>
              <a:t>i.e</a:t>
            </a:r>
            <a:r>
              <a:rPr lang="en-US" sz="1400" i="1" dirty="0"/>
              <a:t>  values are clustered around the mean. Hence, data is normally distributed.</a:t>
            </a:r>
          </a:p>
        </p:txBody>
      </p:sp>
      <p:pic>
        <p:nvPicPr>
          <p:cNvPr id="7" name="Picture 6"/>
          <p:cNvPicPr/>
          <p:nvPr/>
        </p:nvPicPr>
        <p:blipFill>
          <a:blip r:embed="rId3"/>
          <a:srcRect/>
          <a:stretch>
            <a:fillRect/>
          </a:stretch>
        </p:blipFill>
        <p:spPr bwMode="auto">
          <a:xfrm>
            <a:off x="1143000" y="3429000"/>
            <a:ext cx="5754370" cy="1645920"/>
          </a:xfrm>
          <a:prstGeom prst="rect">
            <a:avLst/>
          </a:prstGeom>
          <a:noFill/>
          <a:ln w="9525">
            <a:noFill/>
            <a:miter lim="800000"/>
            <a:headEnd/>
            <a:tailEnd/>
          </a:ln>
        </p:spPr>
      </p:pic>
      <p:sp>
        <p:nvSpPr>
          <p:cNvPr id="10" name="Slide Number Placeholder 4"/>
          <p:cNvSpPr>
            <a:spLocks noGrp="1"/>
          </p:cNvSpPr>
          <p:nvPr>
            <p:ph type="sldNum" sz="quarter" idx="12"/>
          </p:nvPr>
        </p:nvSpPr>
        <p:spPr>
          <a:xfrm>
            <a:off x="8686800" y="6553200"/>
            <a:ext cx="457200" cy="304800"/>
          </a:xfrm>
        </p:spPr>
        <p:txBody>
          <a:bodyPr/>
          <a:lstStyle/>
          <a:p>
            <a:pPr>
              <a:defRPr/>
            </a:pPr>
            <a:r>
              <a:rPr lang="en-US" dirty="0" smtClean="0"/>
              <a:t>8</a:t>
            </a:r>
            <a:endParaRPr lang="en-US" dirty="0"/>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 </a:t>
            </a:r>
            <a:br>
              <a:rPr lang="en-US" sz="3200" dirty="0" smtClean="0"/>
            </a:br>
            <a:r>
              <a:rPr lang="en-US" sz="2000" dirty="0" smtClean="0"/>
              <a:t>Histogram for continuous variables</a:t>
            </a:r>
            <a:endParaRPr lang="en-US" sz="2000" dirty="0"/>
          </a:p>
        </p:txBody>
      </p:sp>
      <p:sp>
        <p:nvSpPr>
          <p:cNvPr id="4" name="Content Placeholder 2"/>
          <p:cNvSpPr>
            <a:spLocks noGrp="1"/>
          </p:cNvSpPr>
          <p:nvPr>
            <p:ph sz="half" idx="1"/>
          </p:nvPr>
        </p:nvSpPr>
        <p:spPr>
          <a:xfrm>
            <a:off x="990600" y="1828801"/>
            <a:ext cx="7848600" cy="685799"/>
          </a:xfrm>
        </p:spPr>
        <p:txBody>
          <a:bodyPr/>
          <a:lstStyle/>
          <a:p>
            <a:r>
              <a:rPr lang="en-US" sz="1400" i="1" dirty="0" smtClean="0">
                <a:solidFill>
                  <a:schemeClr val="accent4"/>
                </a:solidFill>
              </a:rPr>
              <a:t>Temperature is little bit left skewed at 0.66-0.78 and it’s showing </a:t>
            </a:r>
            <a:r>
              <a:rPr lang="en-US" sz="1400" b="1" dirty="0" err="1" smtClean="0"/>
              <a:t>platykurtic</a:t>
            </a:r>
            <a:r>
              <a:rPr lang="en-US" sz="1400" dirty="0" smtClean="0"/>
              <a:t> distribution</a:t>
            </a:r>
            <a:r>
              <a:rPr lang="en-US" sz="1400" i="1" dirty="0" smtClean="0">
                <a:solidFill>
                  <a:schemeClr val="accent4"/>
                </a:solidFill>
              </a:rPr>
              <a:t>.  But wind speed is showing quite normal distribution as kurtosis is near to 0.</a:t>
            </a:r>
          </a:p>
          <a:p>
            <a:endParaRPr lang="en-US" sz="1200" i="1" dirty="0" smtClean="0"/>
          </a:p>
          <a:p>
            <a:endParaRPr lang="en-US" sz="1400" i="1" dirty="0" smtClean="0"/>
          </a:p>
          <a:p>
            <a:endParaRPr lang="en-US" sz="1400" i="1" dirty="0" smtClean="0"/>
          </a:p>
        </p:txBody>
      </p:sp>
      <p:sp>
        <p:nvSpPr>
          <p:cNvPr id="12" name="Slide Number Placeholder 4"/>
          <p:cNvSpPr>
            <a:spLocks noGrp="1"/>
          </p:cNvSpPr>
          <p:nvPr>
            <p:ph type="sldNum" sz="quarter" idx="12"/>
          </p:nvPr>
        </p:nvSpPr>
        <p:spPr>
          <a:xfrm>
            <a:off x="8686800" y="6553200"/>
            <a:ext cx="457200" cy="304800"/>
          </a:xfrm>
        </p:spPr>
        <p:txBody>
          <a:bodyPr/>
          <a:lstStyle/>
          <a:p>
            <a:pPr>
              <a:defRPr/>
            </a:pPr>
            <a:r>
              <a:rPr lang="en-US" dirty="0" smtClean="0"/>
              <a:t>9</a:t>
            </a:r>
            <a:endParaRPr lang="en-US" dirty="0"/>
          </a:p>
        </p:txBody>
      </p:sp>
      <p:pic>
        <p:nvPicPr>
          <p:cNvPr id="13" name="Picture 12"/>
          <p:cNvPicPr/>
          <p:nvPr/>
        </p:nvPicPr>
        <p:blipFill>
          <a:blip r:embed="rId3"/>
          <a:srcRect/>
          <a:stretch>
            <a:fillRect/>
          </a:stretch>
        </p:blipFill>
        <p:spPr bwMode="auto">
          <a:xfrm>
            <a:off x="5029199" y="2530698"/>
            <a:ext cx="4114801" cy="3557788"/>
          </a:xfrm>
          <a:prstGeom prst="rect">
            <a:avLst/>
          </a:prstGeom>
          <a:noFill/>
          <a:ln w="9525">
            <a:noFill/>
            <a:miter lim="800000"/>
            <a:headEnd/>
            <a:tailEnd/>
          </a:ln>
        </p:spPr>
      </p:pic>
      <p:pic>
        <p:nvPicPr>
          <p:cNvPr id="14" name="Picture 13"/>
          <p:cNvPicPr/>
          <p:nvPr/>
        </p:nvPicPr>
        <p:blipFill>
          <a:blip r:embed="rId4"/>
          <a:srcRect/>
          <a:stretch>
            <a:fillRect/>
          </a:stretch>
        </p:blipFill>
        <p:spPr bwMode="auto">
          <a:xfrm>
            <a:off x="878982" y="2514600"/>
            <a:ext cx="4114800" cy="3573886"/>
          </a:xfrm>
          <a:prstGeom prst="rect">
            <a:avLst/>
          </a:prstGeom>
          <a:noFill/>
          <a:ln w="9525">
            <a:noFill/>
            <a:miter lim="800000"/>
            <a:headEnd/>
            <a:tailEnd/>
          </a:ln>
          <a:effectLst/>
        </p:spPr>
      </p:pic>
      <p:sp>
        <p:nvSpPr>
          <p:cNvPr id="8" name="TextBox 7"/>
          <p:cNvSpPr txBox="1"/>
          <p:nvPr/>
        </p:nvSpPr>
        <p:spPr>
          <a:xfrm>
            <a:off x="1066800" y="6248400"/>
            <a:ext cx="5410200" cy="276999"/>
          </a:xfrm>
          <a:prstGeom prst="rect">
            <a:avLst/>
          </a:prstGeom>
          <a:noFill/>
        </p:spPr>
        <p:txBody>
          <a:bodyPr wrap="square" rtlCol="0">
            <a:spAutoFit/>
          </a:bodyPr>
          <a:lstStyle/>
          <a:p>
            <a:pPr algn="l"/>
            <a:r>
              <a:rPr lang="en-US" sz="1200" b="1" i="1" dirty="0" smtClean="0">
                <a:latin typeface="+mn-lt"/>
              </a:rPr>
              <a:t>Note : </a:t>
            </a:r>
            <a:r>
              <a:rPr lang="en-US" sz="1200" b="1" i="1" dirty="0">
                <a:latin typeface="+mn-lt"/>
              </a:rPr>
              <a:t>Statistical </a:t>
            </a:r>
            <a:r>
              <a:rPr lang="en-US" sz="1200" b="1" i="1" dirty="0" smtClean="0">
                <a:latin typeface="+mn-lt"/>
              </a:rPr>
              <a:t> values </a:t>
            </a:r>
            <a:r>
              <a:rPr lang="en-US" sz="1200" b="1" i="1" dirty="0">
                <a:latin typeface="+mn-lt"/>
              </a:rPr>
              <a:t>for all sample sets are provided on slide </a:t>
            </a:r>
            <a:r>
              <a:rPr lang="en-US" sz="1200" b="1" i="1" dirty="0" smtClean="0">
                <a:latin typeface="+mn-lt"/>
              </a:rPr>
              <a:t>7</a:t>
            </a:r>
            <a:endParaRPr lang="en-US" sz="1200" b="1" i="1" dirty="0">
              <a:latin typeface="+mn-lt"/>
            </a:endParaRPr>
          </a:p>
        </p:txBody>
      </p:sp>
    </p:spTree>
    <p:extLst>
      <p:ext uri="{BB962C8B-B14F-4D97-AF65-F5344CB8AC3E}">
        <p14:creationId xmlns="" xmlns:p14="http://schemas.microsoft.com/office/powerpoint/2010/main" val="850031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33732</TotalTime>
  <Words>2649</Words>
  <Application>Microsoft Office PowerPoint</Application>
  <PresentationFormat>On-screen Show (4:3)</PresentationFormat>
  <Paragraphs>252</Paragraphs>
  <Slides>27</Slides>
  <Notes>23</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ITMtemplate</vt:lpstr>
      <vt:lpstr>1_ITM478_08_1</vt:lpstr>
      <vt:lpstr>529 Data Analytics</vt:lpstr>
      <vt:lpstr>Table of Content</vt:lpstr>
      <vt:lpstr>Business Scenario and Objective</vt:lpstr>
      <vt:lpstr> Selected Data Understanding of data set </vt:lpstr>
      <vt:lpstr>Selected Data Understanding of variables</vt:lpstr>
      <vt:lpstr>Selected Data Understanding of variables</vt:lpstr>
      <vt:lpstr>Data Flow</vt:lpstr>
      <vt:lpstr>Exploratory Data Analysis  Basic statistics for continuous variables</vt:lpstr>
      <vt:lpstr>Exploratory Data Analysis  Histogram for continuous variables</vt:lpstr>
      <vt:lpstr>Exploratory Data Analysis Probability Plot for continuous variables</vt:lpstr>
      <vt:lpstr>Exploratory Data Analysis Basic statistics for categorical variables</vt:lpstr>
      <vt:lpstr>Exploratory Data Analysis Association between response and predictors</vt:lpstr>
      <vt:lpstr>Exploratory Data Analysis Association between response and predictors</vt:lpstr>
      <vt:lpstr>Exploratory Data Analysis Association between response and predictors</vt:lpstr>
      <vt:lpstr>Exploratory Data Analysis Association between response and predictors</vt:lpstr>
      <vt:lpstr>Exploratory Data Analysis  Association among predictors</vt:lpstr>
      <vt:lpstr>Regression Modeling Modeling Strategy</vt:lpstr>
      <vt:lpstr>Regression Modeling  1. temperature vs bike rental count</vt:lpstr>
      <vt:lpstr>Regression Modeling   1. temperature vs bike rental count - validation of regression model using diagnostic plot</vt:lpstr>
      <vt:lpstr>Regression Modeling  2. wind speed vs bike rental count</vt:lpstr>
      <vt:lpstr>Regression Modeling  3. season vs bike rental count</vt:lpstr>
      <vt:lpstr>Regression Modeling  3. season vs bike rental count - validation of model using diagnostic plot and Levene’s test</vt:lpstr>
      <vt:lpstr>Regression Modeling  4. weathersit vs bike rental count &amp; validation of model using Levene’s test</vt:lpstr>
      <vt:lpstr>Regression Modeling  6. n-way ANCOVA with interaction</vt:lpstr>
      <vt:lpstr>Summary</vt:lpstr>
      <vt:lpstr>Summary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Piyush</cp:lastModifiedBy>
  <cp:revision>1193</cp:revision>
  <dcterms:created xsi:type="dcterms:W3CDTF">2015-08-06T17:32:52Z</dcterms:created>
  <dcterms:modified xsi:type="dcterms:W3CDTF">2016-03-23T17:24:15Z</dcterms:modified>
</cp:coreProperties>
</file>