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  <p:sldMasterId id="2147483699" r:id="rId5"/>
  </p:sldMasterIdLst>
  <p:notesMasterIdLst>
    <p:notesMasterId r:id="rId48"/>
  </p:notesMasterIdLst>
  <p:sldIdLst>
    <p:sldId id="258" r:id="rId6"/>
    <p:sldId id="260" r:id="rId7"/>
    <p:sldId id="299" r:id="rId8"/>
    <p:sldId id="302" r:id="rId9"/>
    <p:sldId id="293" r:id="rId10"/>
    <p:sldId id="303" r:id="rId11"/>
    <p:sldId id="267" r:id="rId12"/>
    <p:sldId id="289" r:id="rId13"/>
    <p:sldId id="291" r:id="rId14"/>
    <p:sldId id="285" r:id="rId15"/>
    <p:sldId id="286" r:id="rId16"/>
    <p:sldId id="276" r:id="rId17"/>
    <p:sldId id="278" r:id="rId18"/>
    <p:sldId id="280" r:id="rId19"/>
    <p:sldId id="281" r:id="rId20"/>
    <p:sldId id="294" r:id="rId21"/>
    <p:sldId id="306" r:id="rId22"/>
    <p:sldId id="273" r:id="rId23"/>
    <p:sldId id="304" r:id="rId24"/>
    <p:sldId id="307" r:id="rId25"/>
    <p:sldId id="296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22" r:id="rId41"/>
    <p:sldId id="323" r:id="rId42"/>
    <p:sldId id="300" r:id="rId43"/>
    <p:sldId id="297" r:id="rId44"/>
    <p:sldId id="284" r:id="rId45"/>
    <p:sldId id="275" r:id="rId46"/>
    <p:sldId id="274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5" autoAdjust="0"/>
    <p:restoredTop sz="94660"/>
  </p:normalViewPr>
  <p:slideViewPr>
    <p:cSldViewPr>
      <p:cViewPr varScale="1">
        <p:scale>
          <a:sx n="103" d="100"/>
          <a:sy n="103" d="100"/>
        </p:scale>
        <p:origin x="-192" y="-90"/>
      </p:cViewPr>
      <p:guideLst>
        <p:guide orient="horz" pos="1344"/>
        <p:guide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E7502-2C6C-4BA9-81E9-EA197C459F7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8487B-4ED2-4F6E-829C-D89B822A6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46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F50B068-BB3E-4204-ADF7-F9DD8AE3320D}" type="slidenum">
              <a:rPr lang="en-US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Declarative - </a:t>
            </a:r>
            <a:r>
              <a:rPr lang="en-US" altLang="en-US" sz="1200" dirty="0" smtClean="0">
                <a:solidFill>
                  <a:prstClr val="black"/>
                </a:solidFill>
                <a:latin typeface="Calibri" pitchFamily="34" charset="0"/>
              </a:rPr>
              <a:t>You don’t define custom </a:t>
            </a:r>
            <a:r>
              <a:rPr lang="en-US" altLang="en-US" sz="1200" b="1" i="1" dirty="0" smtClean="0">
                <a:solidFill>
                  <a:prstClr val="black"/>
                </a:solidFill>
                <a:latin typeface="Calibri" pitchFamily="34" charset="0"/>
              </a:rPr>
              <a:t>tasks</a:t>
            </a:r>
            <a:r>
              <a:rPr lang="en-US" altLang="en-US" sz="1200" dirty="0" smtClean="0">
                <a:solidFill>
                  <a:prstClr val="black"/>
                </a:solidFill>
                <a:latin typeface="Calibri" pitchFamily="34" charset="0"/>
              </a:rPr>
              <a:t> or </a:t>
            </a:r>
            <a:r>
              <a:rPr lang="en-US" altLang="en-US" sz="1200" b="1" i="1" dirty="0" smtClean="0">
                <a:solidFill>
                  <a:prstClr val="black"/>
                </a:solidFill>
                <a:latin typeface="Calibri" pitchFamily="34" charset="0"/>
              </a:rPr>
              <a:t>script</a:t>
            </a:r>
            <a:r>
              <a:rPr lang="en-US" altLang="en-US" sz="1200" dirty="0" smtClean="0">
                <a:solidFill>
                  <a:prstClr val="black"/>
                </a:solidFill>
                <a:latin typeface="Calibri" pitchFamily="34" charset="0"/>
              </a:rPr>
              <a:t> the build.</a:t>
            </a:r>
            <a:r>
              <a:rPr lang="en-US" altLang="en-US" sz="1200" baseline="0" dirty="0" smtClean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altLang="en-US" sz="1200" dirty="0" smtClean="0">
                <a:solidFill>
                  <a:prstClr val="black"/>
                </a:solidFill>
                <a:latin typeface="Calibri" pitchFamily="34" charset="0"/>
              </a:rPr>
              <a:t>Instead, you </a:t>
            </a:r>
            <a:r>
              <a:rPr lang="en-US" altLang="en-US" sz="1200" b="1" i="1" dirty="0" smtClean="0">
                <a:solidFill>
                  <a:prstClr val="black"/>
                </a:solidFill>
                <a:latin typeface="Calibri" pitchFamily="34" charset="0"/>
              </a:rPr>
              <a:t>describe</a:t>
            </a:r>
            <a:r>
              <a:rPr lang="en-US" altLang="en-US" sz="1200" dirty="0" smtClean="0">
                <a:solidFill>
                  <a:prstClr val="black"/>
                </a:solidFill>
                <a:latin typeface="Calibri" pitchFamily="34" charset="0"/>
              </a:rPr>
              <a:t> the project and </a:t>
            </a:r>
            <a:r>
              <a:rPr lang="en-US" altLang="en-US" sz="1200" b="1" i="1" dirty="0" smtClean="0">
                <a:solidFill>
                  <a:prstClr val="black"/>
                </a:solidFill>
                <a:latin typeface="Calibri" pitchFamily="34" charset="0"/>
              </a:rPr>
              <a:t>configure</a:t>
            </a:r>
            <a:r>
              <a:rPr lang="en-US" altLang="en-US" sz="1200" dirty="0" smtClean="0">
                <a:solidFill>
                  <a:prstClr val="black"/>
                </a:solidFill>
                <a:latin typeface="Calibri" pitchFamily="34" charset="0"/>
              </a:rPr>
              <a:t> the build.</a:t>
            </a:r>
            <a:endParaRPr lang="en-US" altLang="en-US" sz="1200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8487B-4ED2-4F6E-829C-D89B822A69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47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8487B-4ED2-4F6E-829C-D89B822A69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52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7FAE4D-BCF6-4208-ACEE-A2DFCF12FDC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8487B-4ED2-4F6E-829C-D89B822A6901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496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7FAE4D-BCF6-4208-ACEE-A2DFCF12FDC5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ist2_10207284-potter-makes-a-jug-out-of-cla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"/>
          <a:stretch>
            <a:fillRect/>
          </a:stretch>
        </p:blipFill>
        <p:spPr bwMode="auto">
          <a:xfrm>
            <a:off x="0" y="693738"/>
            <a:ext cx="9153525" cy="616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4354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4354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693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900" smtClean="0">
                <a:solidFill>
                  <a:srgbClr val="0075B0"/>
                </a:solidFill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pic>
        <p:nvPicPr>
          <p:cNvPr id="8" name="Picture 2" descr="F:\Vitthal_Share\Misc\Cybage Logo\Cybage 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190500"/>
            <a:ext cx="175260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962650"/>
            <a:ext cx="9153525" cy="8953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665288" y="5995988"/>
            <a:ext cx="7212012" cy="3222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5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This presentation is the intellectual property of </a:t>
            </a:r>
            <a:r>
              <a:rPr lang="en-US" sz="75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Cybage</a:t>
            </a:r>
            <a:r>
              <a:rPr lang="en-US" sz="75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Software Pvt. Ltd. and is meant for the usage of the intended </a:t>
            </a:r>
            <a:r>
              <a:rPr lang="en-US" sz="75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Cybage</a:t>
            </a:r>
            <a:r>
              <a:rPr lang="en-US" sz="75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employee/s for training purpose only.</a:t>
            </a:r>
            <a:br>
              <a:rPr lang="en-US" sz="75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</a:br>
            <a:r>
              <a:rPr lang="en-US" sz="75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This should not be used for any other purpose or reproduced in any other form without written permission and consent of the concerned authorities.</a:t>
            </a:r>
          </a:p>
        </p:txBody>
      </p:sp>
      <p:sp>
        <p:nvSpPr>
          <p:cNvPr id="12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US" sz="5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pitchFamily="34" charset="0"/>
              </a:rPr>
              <a:t>Copyright © 2013. 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48502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59BCAF3-BEB0-4E4D-90B3-BCB5C915147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603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6350" y="693738"/>
            <a:ext cx="9144000" cy="6164262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-6350" y="693738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14475" y="693738"/>
            <a:ext cx="762952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304913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8BD4383-FA93-4FCE-BA29-84900BFB31E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14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Main _CY_image_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525" y="669925"/>
            <a:ext cx="4816475" cy="61880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1651000" y="2573338"/>
            <a:ext cx="6762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altLang="en-US" smtClean="0">
                <a:solidFill>
                  <a:prstClr val="black"/>
                </a:solidFill>
              </a:rPr>
              <a:t>  Click to edit Master text styles</a:t>
            </a: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 smtClean="0">
                <a:solidFill>
                  <a:srgbClr val="262626"/>
                </a:solidFill>
                <a:cs typeface="Arial" charset="0"/>
              </a:rPr>
              <a:t>Copyright © 2013. 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88E1F90-8503-446D-9AAE-CB0DE153CAB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76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8" descr="F:\Vitthal_Share\PPTs\Images\iStock_000000199967Small_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1" b="8846"/>
          <a:stretch>
            <a:fillRect/>
          </a:stretch>
        </p:blipFill>
        <p:spPr bwMode="auto">
          <a:xfrm>
            <a:off x="2463800" y="2852738"/>
            <a:ext cx="6680200" cy="400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US" sz="5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pitchFamily="34" charset="0"/>
              </a:rPr>
              <a:t>Copyright © 2013. 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78970"/>
            <a:ext cx="7269734" cy="361207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tabLst>
                <a:tab pos="1144588" algn="l"/>
              </a:tabLst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Click to edit Master text styles</a:t>
            </a:r>
          </a:p>
          <a:p>
            <a:pPr lvl="3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E66FC6B-E22E-43FD-92EF-BE975B595E6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319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600" smtClean="0">
              <a:solidFill>
                <a:srgbClr val="262626"/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6561604-F63D-4D99-A362-00D27DCD7D7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985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1697F6D-F3A4-44CB-8AF1-FAAC61EB0C2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891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3DAB346-82C4-42FA-A215-300BA6FCC11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821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3" b="1221"/>
          <a:stretch>
            <a:fillRect/>
          </a:stretch>
        </p:blipFill>
        <p:spPr bwMode="auto">
          <a:xfrm>
            <a:off x="0" y="693738"/>
            <a:ext cx="9144000" cy="616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59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5CD3559-469A-430B-85DD-8E38D27903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247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ist2_10207284-potter-makes-a-jug-out-of-cla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"/>
          <a:stretch>
            <a:fillRect/>
          </a:stretch>
        </p:blipFill>
        <p:spPr bwMode="auto">
          <a:xfrm>
            <a:off x="0" y="693738"/>
            <a:ext cx="9153525" cy="616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4354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4354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693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900" smtClean="0">
                <a:solidFill>
                  <a:srgbClr val="0075B0"/>
                </a:solidFill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pic>
        <p:nvPicPr>
          <p:cNvPr id="8" name="Picture 2" descr="F:\Vitthal_Share\Misc\Cybage Logo\Cybage 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190500"/>
            <a:ext cx="175260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962650"/>
            <a:ext cx="9153525" cy="8953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665288" y="5995988"/>
            <a:ext cx="7212012" cy="3222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5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This presentation is the intellectual property of </a:t>
            </a:r>
            <a:r>
              <a:rPr lang="en-US" sz="75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Cybage</a:t>
            </a:r>
            <a:r>
              <a:rPr lang="en-US" sz="75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Software Pvt. Ltd. and is meant for the usage of the intended </a:t>
            </a:r>
            <a:r>
              <a:rPr lang="en-US" sz="75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Cybage</a:t>
            </a:r>
            <a:r>
              <a:rPr lang="en-US" sz="75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employee/s for training purpose only.</a:t>
            </a:r>
            <a:br>
              <a:rPr lang="en-US" sz="75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</a:br>
            <a:r>
              <a:rPr lang="en-US" sz="75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This should not be used for any other purpose or reproduced in any other form without written permission and consent of the concerned authorities.</a:t>
            </a:r>
          </a:p>
        </p:txBody>
      </p:sp>
      <p:sp>
        <p:nvSpPr>
          <p:cNvPr id="12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US" sz="5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pitchFamily="34" charset="0"/>
              </a:rPr>
              <a:t>Copyright © 2013. 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48502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F659CCC-EF50-4D50-9FB2-EEE3E76EB62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622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ument 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CAFE056-6103-4AA9-9EF3-2D3581957BA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134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ument 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9E4D7DA-FB53-4C40-848F-A357EE1C359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0885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93774FF-3EE7-4121-88CF-3222553ED9A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3467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bl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ist2_12259679-books-and-comput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0" y="2544763"/>
            <a:ext cx="3473450" cy="42243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5435600" y="2395538"/>
            <a:ext cx="3611563" cy="4230687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900" smtClean="0">
                <a:solidFill>
                  <a:srgbClr val="0075B0"/>
                </a:solidFill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US" sz="5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pitchFamily="34" charset="0"/>
              </a:rPr>
              <a:t>Copyright © 2013. 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8E98C24-3862-480E-B056-6A1C9BCB65E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2210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11" descr="iStock_000008998403X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3300413"/>
            <a:ext cx="4124325" cy="3094037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007ADFB-93E4-4443-A210-9C9189AB5970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708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0DA7289-2001-4B25-A391-587996A3C4C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2788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4354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4354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4860012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CD054E1-F5E7-4634-9FD0-9AD6DE3FFE65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960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DF0896F-9E60-4BF0-A79F-D632267A3F09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0544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7071A2D-91B2-4929-890D-4C53892508F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7942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6350" y="693738"/>
            <a:ext cx="9144000" cy="6164262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-6350" y="693738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14475" y="693738"/>
            <a:ext cx="762952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304913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EDC35AA-5D19-4DEA-8F4F-6F4190AF5F40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3695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Main _CY_image_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525" y="669925"/>
            <a:ext cx="4816475" cy="61880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1651000" y="2573338"/>
            <a:ext cx="6762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altLang="en-US" smtClean="0">
                <a:solidFill>
                  <a:prstClr val="black"/>
                </a:solidFill>
              </a:rPr>
              <a:t>  Click to edit Master text styles</a:t>
            </a: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 smtClean="0">
                <a:solidFill>
                  <a:srgbClr val="262626"/>
                </a:solidFill>
                <a:cs typeface="Arial" charset="0"/>
              </a:rPr>
              <a:t>Copyright © 2013. 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92EED92-1F09-4E12-A30E-0B345774C410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8060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8" descr="F:\Vitthal_Share\PPTs\Images\iStock_000000199967Small_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1" b="8846"/>
          <a:stretch>
            <a:fillRect/>
          </a:stretch>
        </p:blipFill>
        <p:spPr bwMode="auto">
          <a:xfrm>
            <a:off x="2463800" y="2852738"/>
            <a:ext cx="6680200" cy="400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US" sz="5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pitchFamily="34" charset="0"/>
              </a:rPr>
              <a:t>Copyright © 2013. 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78970"/>
            <a:ext cx="7269734" cy="361207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tabLst>
                <a:tab pos="1144588" algn="l"/>
              </a:tabLst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Click to edit Master text styles</a:t>
            </a:r>
          </a:p>
          <a:p>
            <a:pPr lvl="3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B74D10A-F731-41C3-9661-0F0DB8000B4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772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7A18200-D7F0-4796-9CC3-043FC63EA92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8744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600" smtClean="0">
              <a:solidFill>
                <a:srgbClr val="262626"/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407A748-E470-450B-9A11-FCAFF0A6754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9906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25B8853-7797-4797-BDCD-2EB5A681378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3778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295F1C3-DDB8-45CB-9DB1-ADD36B0AF42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3790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3" b="1221"/>
          <a:stretch>
            <a:fillRect/>
          </a:stretch>
        </p:blipFill>
        <p:spPr bwMode="auto">
          <a:xfrm>
            <a:off x="0" y="693738"/>
            <a:ext cx="9144000" cy="616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5573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8A3D616-5BFA-449D-A686-4017C7E568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5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bl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ist2_12259679-books-and-comput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0" y="2544763"/>
            <a:ext cx="3473450" cy="42243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5435600" y="2395538"/>
            <a:ext cx="3611563" cy="4230687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900" smtClean="0">
                <a:solidFill>
                  <a:srgbClr val="0075B0"/>
                </a:solidFill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US" sz="5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pitchFamily="34" charset="0"/>
              </a:rPr>
              <a:t>Copyright © 2013. 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EBD2DB4-809F-4247-A5F3-0E0A8B2891AC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475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11" descr="iStock_000008998403X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3300413"/>
            <a:ext cx="4124325" cy="3094037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650442-4501-4358-B5A5-6DF0136927C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84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0C83194-3C58-49E8-BBD2-51299B6CAE8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26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4354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4354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4860012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D603C60-F6B9-4659-ACA8-522A8658955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475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1AB569C-1A48-4CDB-BF4A-CC412731F34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89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3DD1392-BE54-4965-8147-AA0ECB34E3F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65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US" sz="5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pitchFamily="34" charset="0"/>
              </a:rPr>
              <a:t>Copyright © 2013. 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AC1CDED-6BF3-42F8-8B4E-1710F7E6B57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29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900" smtClean="0">
                <a:solidFill>
                  <a:srgbClr val="0075B0"/>
                </a:solidFill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pic>
        <p:nvPicPr>
          <p:cNvPr id="1030" name="Picture 7"/>
          <p:cNvPicPr>
            <a:picLocks noChangeAspect="1" noChangeArrowheads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38" y="134938"/>
            <a:ext cx="2033587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308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US" sz="5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pitchFamily="34" charset="0"/>
              </a:rPr>
              <a:t>Copyright © 2013. 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6BB3B74-2ACE-4DDC-80A1-7D79985B87AC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29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900" smtClean="0">
                <a:solidFill>
                  <a:srgbClr val="0075B0"/>
                </a:solidFill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pic>
        <p:nvPicPr>
          <p:cNvPr id="1030" name="Picture 7"/>
          <p:cNvPicPr>
            <a:picLocks noChangeAspect="1" noChangeArrowheads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38" y="134938"/>
            <a:ext cx="2033587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401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maven.apache.org/archetypes/maven-archetype-simple/" TargetMode="External"/><Relationship Id="rId3" Type="http://schemas.openxmlformats.org/officeDocument/2006/relationships/hyperlink" Target="https://maven.apache.org/archetypes/maven-archetype-j2ee-simple/" TargetMode="External"/><Relationship Id="rId7" Type="http://schemas.openxmlformats.org/officeDocument/2006/relationships/hyperlink" Target="https://maven.apache.org/archetypes/maven-archetype-quickstart/" TargetMode="External"/><Relationship Id="rId2" Type="http://schemas.openxmlformats.org/officeDocument/2006/relationships/hyperlink" Target="https://maven.apache.org/archetypes/maven-archetype-archetype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maven.apache.org/archetypes/maven-archetype-portlet/" TargetMode="External"/><Relationship Id="rId11" Type="http://schemas.openxmlformats.org/officeDocument/2006/relationships/hyperlink" Target="https://maven.apache.org/archetypes/maven-archetype-webapp/" TargetMode="External"/><Relationship Id="rId5" Type="http://schemas.openxmlformats.org/officeDocument/2006/relationships/hyperlink" Target="https://maven.apache.org/archetypes/maven-archetype-plugin-site/" TargetMode="External"/><Relationship Id="rId10" Type="http://schemas.openxmlformats.org/officeDocument/2006/relationships/hyperlink" Target="https://maven.apache.org/archetypes/maven-archetype-site-simple/" TargetMode="External"/><Relationship Id="rId4" Type="http://schemas.openxmlformats.org/officeDocument/2006/relationships/hyperlink" Target="https://maven.apache.org/archetypes/maven-archetype-plugin/" TargetMode="External"/><Relationship Id="rId9" Type="http://schemas.openxmlformats.org/officeDocument/2006/relationships/hyperlink" Target="https://maven.apache.org/archetypes/maven-archetype-site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maven/maven_environment_setup.htm" TargetMode="Externa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maven.apache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://www.tutorialspoint.com/maven/" TargetMode="External"/><Relationship Id="rId4" Type="http://schemas.openxmlformats.org/officeDocument/2006/relationships/hyperlink" Target="http://mvnrepository.com/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4"/>
          <p:cNvSpPr txBox="1">
            <a:spLocks noChangeArrowheads="1"/>
          </p:cNvSpPr>
          <p:nvPr/>
        </p:nvSpPr>
        <p:spPr bwMode="auto">
          <a:xfrm>
            <a:off x="149225" y="6300788"/>
            <a:ext cx="5508625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700">
                <a:solidFill>
                  <a:srgbClr val="404040"/>
                </a:solidFill>
              </a:rPr>
              <a:t>This document and all its contents contain information from Cybage Software Private Limited which may be privileged, confidential, </a:t>
            </a:r>
            <a:br>
              <a:rPr lang="en-US" altLang="en-US" sz="700">
                <a:solidFill>
                  <a:srgbClr val="404040"/>
                </a:solidFill>
              </a:rPr>
            </a:br>
            <a:r>
              <a:rPr lang="en-US" altLang="en-US" sz="700">
                <a:solidFill>
                  <a:srgbClr val="404040"/>
                </a:solidFill>
              </a:rPr>
              <a:t>or otherwise protected from disclosure. The information is intended to be for the addressee(s) only. Any unauthorized disclosure, </a:t>
            </a:r>
            <a:br>
              <a:rPr lang="en-US" altLang="en-US" sz="700">
                <a:solidFill>
                  <a:srgbClr val="404040"/>
                </a:solidFill>
              </a:rPr>
            </a:br>
            <a:r>
              <a:rPr lang="en-US" altLang="en-US" sz="700">
                <a:solidFill>
                  <a:srgbClr val="404040"/>
                </a:solidFill>
              </a:rPr>
              <a:t>copy, distribution, or use of the contents of this message is strictly prohibited.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800">
              <a:solidFill>
                <a:srgbClr val="000000"/>
              </a:solidFill>
            </a:endParaRPr>
          </a:p>
        </p:txBody>
      </p:sp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1828800" y="5548313"/>
            <a:ext cx="5791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prstClr val="white"/>
                </a:solidFill>
              </a:rPr>
              <a:t>Authored and Presented by: </a:t>
            </a:r>
            <a:r>
              <a:rPr lang="en-US" altLang="en-US" dirty="0" smtClean="0">
                <a:solidFill>
                  <a:prstClr val="white"/>
                </a:solidFill>
              </a:rPr>
              <a:t>Neha Saini</a:t>
            </a:r>
            <a:endParaRPr lang="en-US" altLang="en-US" dirty="0">
              <a:solidFill>
                <a:prstClr val="white"/>
              </a:solidFill>
            </a:endParaRPr>
          </a:p>
        </p:txBody>
      </p:sp>
      <p:sp>
        <p:nvSpPr>
          <p:cNvPr id="19460" name="Title 1"/>
          <p:cNvSpPr>
            <a:spLocks noGrp="1"/>
          </p:cNvSpPr>
          <p:nvPr>
            <p:ph type="title"/>
          </p:nvPr>
        </p:nvSpPr>
        <p:spPr bwMode="auto">
          <a:xfrm>
            <a:off x="1666875" y="4859338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Build Tools : Apache Maven</a:t>
            </a:r>
            <a:br>
              <a:rPr lang="en-US" altLang="en-US" dirty="0" smtClean="0"/>
            </a:b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8145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The Project Object Model (POM)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B3BFEA-E91D-44B6-AE1A-F6F90573B3C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0724" name="Rectangle 3"/>
          <p:cNvSpPr txBox="1">
            <a:spLocks noChangeArrowheads="1"/>
          </p:cNvSpPr>
          <p:nvPr/>
        </p:nvSpPr>
        <p:spPr bwMode="auto">
          <a:xfrm>
            <a:off x="1524000" y="2133600"/>
            <a:ext cx="6543675" cy="346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000" dirty="0">
                <a:latin typeface="Calibri" pitchFamily="34" charset="0"/>
              </a:rPr>
              <a:t>Projects are described through the use of a POM file.</a:t>
            </a:r>
          </a:p>
          <a:p>
            <a:pPr marL="800100" lvl="1" indent="-342900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Calibri" pitchFamily="34" charset="0"/>
              </a:rPr>
              <a:t>Project </a:t>
            </a:r>
            <a:r>
              <a:rPr lang="en-US" altLang="en-US" sz="2000" dirty="0" smtClean="0">
                <a:latin typeface="Calibri" pitchFamily="34" charset="0"/>
              </a:rPr>
              <a:t>Group(group ID), </a:t>
            </a:r>
            <a:r>
              <a:rPr lang="en-US" altLang="en-US" sz="2000" dirty="0">
                <a:latin typeface="Calibri" pitchFamily="34" charset="0"/>
              </a:rPr>
              <a:t>Name(</a:t>
            </a:r>
            <a:r>
              <a:rPr lang="en-US" altLang="en-US" sz="2000" dirty="0" err="1">
                <a:latin typeface="Calibri" pitchFamily="34" charset="0"/>
              </a:rPr>
              <a:t>artifactId</a:t>
            </a:r>
            <a:r>
              <a:rPr lang="en-US" altLang="en-US" sz="2000" dirty="0">
                <a:latin typeface="Calibri" pitchFamily="34" charset="0"/>
              </a:rPr>
              <a:t>) and Version</a:t>
            </a:r>
          </a:p>
          <a:p>
            <a:pPr marL="800100" lvl="1" indent="-342900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Calibri" pitchFamily="34" charset="0"/>
              </a:rPr>
              <a:t>Artifact Type (project packaging)</a:t>
            </a:r>
          </a:p>
          <a:p>
            <a:pPr marL="800100" lvl="1" indent="-342900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Calibri" pitchFamily="34" charset="0"/>
              </a:rPr>
              <a:t>Source </a:t>
            </a:r>
            <a:r>
              <a:rPr lang="en-US" altLang="en-US" sz="2000" dirty="0" smtClean="0">
                <a:latin typeface="Calibri" pitchFamily="34" charset="0"/>
              </a:rPr>
              <a:t>Code </a:t>
            </a:r>
            <a:r>
              <a:rPr lang="en-US" altLang="en-US" sz="2000" dirty="0">
                <a:latin typeface="Calibri" pitchFamily="34" charset="0"/>
              </a:rPr>
              <a:t>Management</a:t>
            </a:r>
          </a:p>
          <a:p>
            <a:pPr marL="800100" lvl="1" indent="-342900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Calibri" pitchFamily="34" charset="0"/>
              </a:rPr>
              <a:t>Dependencies</a:t>
            </a:r>
          </a:p>
          <a:p>
            <a:pPr marL="800100" lvl="1" indent="-342900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Calibri" pitchFamily="34" charset="0"/>
              </a:rPr>
              <a:t>Plugins</a:t>
            </a:r>
          </a:p>
          <a:p>
            <a:pPr marL="800100" lvl="1" indent="-342900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Calibri" pitchFamily="34" charset="0"/>
              </a:rPr>
              <a:t>Release Management</a:t>
            </a:r>
          </a:p>
          <a:p>
            <a:pPr marL="800100" lvl="1" indent="-342900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Calibri" pitchFamily="34" charset="0"/>
              </a:rPr>
              <a:t>Profiles (Alternate build configurations)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000" dirty="0">
                <a:latin typeface="Calibri" pitchFamily="34" charset="0"/>
              </a:rPr>
              <a:t>Written in XML format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endParaRPr lang="en-US" alt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78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Basic pom.xml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B6980-44D2-42F9-B597-F8578B6FADA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2133600"/>
            <a:ext cx="7275512" cy="1814513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en-US" sz="1600" dirty="0">
                <a:latin typeface="Calibri" pitchFamily="34" charset="0"/>
              </a:rPr>
              <a:t>&lt;project&gt; </a:t>
            </a:r>
          </a:p>
          <a:p>
            <a:pPr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en-US" sz="1600" dirty="0">
                <a:latin typeface="Calibri" pitchFamily="34" charset="0"/>
              </a:rPr>
              <a:t>	&lt;modelVersion&gt;4.0.0&lt;/modelVersion&gt;</a:t>
            </a:r>
          </a:p>
          <a:p>
            <a:pPr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en-US" sz="1600" dirty="0">
                <a:latin typeface="Calibri" pitchFamily="34" charset="0"/>
              </a:rPr>
              <a:t>	&lt;groupId&gt;</a:t>
            </a:r>
            <a:r>
              <a:rPr lang="en-US" altLang="en-US" sz="1600" dirty="0" err="1">
                <a:latin typeface="Calibri" pitchFamily="34" charset="0"/>
              </a:rPr>
              <a:t>org.sonatype.mavenbook</a:t>
            </a:r>
            <a:r>
              <a:rPr lang="en-US" altLang="en-US" sz="1600" dirty="0">
                <a:latin typeface="Calibri" pitchFamily="34" charset="0"/>
              </a:rPr>
              <a:t>&lt;/groupId&gt;</a:t>
            </a:r>
          </a:p>
          <a:p>
            <a:pPr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en-US" sz="1600" dirty="0">
                <a:latin typeface="Calibri" pitchFamily="34" charset="0"/>
              </a:rPr>
              <a:t>	&lt;artifactId&gt;my-project&lt;/artifactId&gt;</a:t>
            </a:r>
          </a:p>
          <a:p>
            <a:pPr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en-US" sz="1600" dirty="0">
                <a:latin typeface="Calibri" pitchFamily="34" charset="0"/>
              </a:rPr>
              <a:t>	&lt;version&gt;1.0&lt;/version&gt; </a:t>
            </a:r>
          </a:p>
          <a:p>
            <a:pPr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en-US" sz="1600" dirty="0">
                <a:latin typeface="Calibri" pitchFamily="34" charset="0"/>
              </a:rPr>
              <a:t>&lt;/project&gt;</a:t>
            </a:r>
          </a:p>
        </p:txBody>
      </p:sp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7107238" y="2230438"/>
            <a:ext cx="16589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400" b="1">
                <a:latin typeface="Calibri" pitchFamily="34" charset="0"/>
              </a:rPr>
              <a:t>Version of Pom</a:t>
            </a:r>
          </a:p>
        </p:txBody>
      </p:sp>
      <p:sp>
        <p:nvSpPr>
          <p:cNvPr id="31751" name="Rectangle 4"/>
          <p:cNvSpPr>
            <a:spLocks noChangeArrowheads="1"/>
          </p:cNvSpPr>
          <p:nvPr/>
        </p:nvSpPr>
        <p:spPr bwMode="auto">
          <a:xfrm>
            <a:off x="7107238" y="2735263"/>
            <a:ext cx="16589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400" b="1">
                <a:latin typeface="Calibri" pitchFamily="34" charset="0"/>
              </a:rPr>
              <a:t>Project group id</a:t>
            </a:r>
          </a:p>
        </p:txBody>
      </p:sp>
      <p:sp>
        <p:nvSpPr>
          <p:cNvPr id="31752" name="Rectangle 4"/>
          <p:cNvSpPr>
            <a:spLocks noChangeArrowheads="1"/>
          </p:cNvSpPr>
          <p:nvPr/>
        </p:nvSpPr>
        <p:spPr bwMode="auto">
          <a:xfrm>
            <a:off x="7129463" y="3190875"/>
            <a:ext cx="16160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400" b="1">
                <a:latin typeface="Calibri" pitchFamily="34" charset="0"/>
              </a:rPr>
              <a:t>Name of project</a:t>
            </a:r>
          </a:p>
        </p:txBody>
      </p:sp>
      <p:sp>
        <p:nvSpPr>
          <p:cNvPr id="31753" name="Rectangle 4"/>
          <p:cNvSpPr>
            <a:spLocks noChangeArrowheads="1"/>
          </p:cNvSpPr>
          <p:nvPr/>
        </p:nvSpPr>
        <p:spPr bwMode="auto">
          <a:xfrm>
            <a:off x="7151688" y="3594100"/>
            <a:ext cx="16144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400" b="1">
                <a:latin typeface="Calibri" pitchFamily="34" charset="0"/>
              </a:rPr>
              <a:t>Version of Project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543425" y="3498850"/>
            <a:ext cx="2608263" cy="225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476875" y="3190875"/>
            <a:ext cx="1674813" cy="153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415088" y="2889250"/>
            <a:ext cx="6921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680075" y="2374900"/>
            <a:ext cx="1471613" cy="163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517072" y="4038600"/>
            <a:ext cx="72824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Maven creates a </a:t>
            </a:r>
            <a:r>
              <a:rPr lang="en-US" b="1" dirty="0"/>
              <a:t>SuperPom </a:t>
            </a:r>
            <a:r>
              <a:rPr lang="en-US" dirty="0"/>
              <a:t>for every Maven project according to</a:t>
            </a:r>
          </a:p>
          <a:p>
            <a:r>
              <a:rPr lang="en-US" dirty="0"/>
              <a:t>it’s packaging type</a:t>
            </a:r>
          </a:p>
          <a:p>
            <a:r>
              <a:rPr lang="en-US" dirty="0"/>
              <a:t>• SuperPom acts as a parent and Pom acts as a child</a:t>
            </a:r>
          </a:p>
          <a:p>
            <a:r>
              <a:rPr lang="en-US" dirty="0"/>
              <a:t>• Pom inherits SuperPom and creates an </a:t>
            </a:r>
            <a:r>
              <a:rPr lang="en-US" b="1" dirty="0"/>
              <a:t>EffectivePom</a:t>
            </a:r>
          </a:p>
          <a:p>
            <a:r>
              <a:rPr lang="en-US" b="1" dirty="0"/>
              <a:t>SuperPom + Pom = EffectivePom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44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Maven Conventions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E119D-346C-491C-A085-C620D26CDC0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9700" name="Rectangle 3"/>
          <p:cNvSpPr txBox="1">
            <a:spLocks noChangeArrowheads="1"/>
          </p:cNvSpPr>
          <p:nvPr/>
        </p:nvSpPr>
        <p:spPr bwMode="auto">
          <a:xfrm>
            <a:off x="1524000" y="2133600"/>
            <a:ext cx="7372350" cy="321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2000" dirty="0" smtClean="0">
                <a:latin typeface="Calibri" pitchFamily="34" charset="0"/>
              </a:rPr>
              <a:t>What is an artifact?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2000" dirty="0" smtClean="0">
                <a:latin typeface="Calibri" pitchFamily="34" charset="0"/>
              </a:rPr>
              <a:t>All artifacts </a:t>
            </a:r>
            <a:r>
              <a:rPr lang="en-US" altLang="en-US" sz="2000" dirty="0">
                <a:latin typeface="Calibri" pitchFamily="34" charset="0"/>
              </a:rPr>
              <a:t>are uniquely identified by a set of Maven Coordinates</a:t>
            </a:r>
          </a:p>
          <a:p>
            <a:pPr lvl="1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000" dirty="0">
                <a:latin typeface="Calibri" pitchFamily="34" charset="0"/>
              </a:rPr>
              <a:t>Group ID</a:t>
            </a:r>
          </a:p>
          <a:p>
            <a:pPr lvl="1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000" dirty="0">
                <a:latin typeface="Calibri" pitchFamily="34" charset="0"/>
              </a:rPr>
              <a:t>Artifact ID</a:t>
            </a:r>
          </a:p>
          <a:p>
            <a:pPr lvl="1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000" dirty="0">
                <a:latin typeface="Calibri" pitchFamily="34" charset="0"/>
              </a:rPr>
              <a:t>Version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2000" dirty="0">
                <a:latin typeface="Calibri" pitchFamily="34" charset="0"/>
              </a:rPr>
              <a:t>Examples (group-id:artifact-id:version):</a:t>
            </a:r>
          </a:p>
          <a:p>
            <a:pPr lvl="1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000" dirty="0" smtClean="0">
                <a:latin typeface="Calibri" pitchFamily="34" charset="0"/>
              </a:rPr>
              <a:t>junit:junit:4.11</a:t>
            </a:r>
            <a:endParaRPr lang="en-US" altLang="en-US" sz="2000" dirty="0">
              <a:latin typeface="Calibri" pitchFamily="34" charset="0"/>
            </a:endParaRPr>
          </a:p>
        </p:txBody>
      </p:sp>
      <p:sp>
        <p:nvSpPr>
          <p:cNvPr id="29701" name="Rectangle 3"/>
          <p:cNvSpPr txBox="1">
            <a:spLocks noChangeArrowheads="1"/>
          </p:cNvSpPr>
          <p:nvPr/>
        </p:nvSpPr>
        <p:spPr bwMode="auto">
          <a:xfrm>
            <a:off x="1495425" y="1670050"/>
            <a:ext cx="46291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000" b="1" dirty="0">
                <a:latin typeface="Calibri" pitchFamily="34" charset="0"/>
              </a:rPr>
              <a:t>Standard Artifact naming convention</a:t>
            </a:r>
          </a:p>
        </p:txBody>
      </p:sp>
    </p:spTree>
    <p:extLst>
      <p:ext uri="{BB962C8B-B14F-4D97-AF65-F5344CB8AC3E}">
        <p14:creationId xmlns:p14="http://schemas.microsoft.com/office/powerpoint/2010/main" val="275076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Maven Build Lifecycle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1D04F9-AF76-42AF-8BC8-6A4B7875BC4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1524000" y="2133600"/>
            <a:ext cx="7443787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en-US" sz="2000" dirty="0" smtClean="0">
                <a:latin typeface="Calibri" pitchFamily="34" charset="0"/>
                <a:cs typeface="Calibri" pitchFamily="34" charset="0"/>
              </a:rPr>
              <a:t>Maven </a:t>
            </a:r>
            <a:r>
              <a:rPr lang="en-US" altLang="en-US" sz="2000" dirty="0">
                <a:latin typeface="Calibri" pitchFamily="34" charset="0"/>
                <a:cs typeface="Calibri" pitchFamily="34" charset="0"/>
              </a:rPr>
              <a:t>is based </a:t>
            </a:r>
            <a:r>
              <a:rPr lang="en-US" altLang="en-US" sz="2000" dirty="0" smtClean="0">
                <a:latin typeface="Calibri" pitchFamily="34" charset="0"/>
                <a:cs typeface="Calibri" pitchFamily="34" charset="0"/>
              </a:rPr>
              <a:t>on the </a:t>
            </a:r>
            <a:r>
              <a:rPr lang="en-US" altLang="en-US" sz="2000" dirty="0">
                <a:latin typeface="Calibri" pitchFamily="34" charset="0"/>
                <a:cs typeface="Calibri" pitchFamily="34" charset="0"/>
              </a:rPr>
              <a:t>central concept of a build lifecycle</a:t>
            </a:r>
            <a:r>
              <a:rPr lang="en-US" altLang="en-US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sz="2000" dirty="0" smtClean="0">
                <a:latin typeface="Calibri" pitchFamily="34" charset="0"/>
                <a:cs typeface="Calibri" pitchFamily="34" charset="0"/>
              </a:rPr>
              <a:t>Build lifecycle is a pre-defined process of </a:t>
            </a:r>
            <a:r>
              <a:rPr lang="en-US" altLang="en-US" sz="2000" dirty="0">
                <a:latin typeface="Calibri" pitchFamily="34" charset="0"/>
                <a:cs typeface="Calibri" pitchFamily="34" charset="0"/>
              </a:rPr>
              <a:t>building and distributing </a:t>
            </a:r>
            <a:r>
              <a:rPr lang="en-US" altLang="en-US" sz="2000" dirty="0" smtClean="0">
                <a:latin typeface="Calibri" pitchFamily="34" charset="0"/>
                <a:cs typeface="Calibri" pitchFamily="34" charset="0"/>
              </a:rPr>
              <a:t>an artifact </a:t>
            </a:r>
            <a:r>
              <a:rPr lang="en-US" altLang="en-US" sz="2000" dirty="0">
                <a:latin typeface="Calibri" pitchFamily="34" charset="0"/>
                <a:cs typeface="Calibri" pitchFamily="34" charset="0"/>
              </a:rPr>
              <a:t>(project</a:t>
            </a:r>
            <a:r>
              <a:rPr lang="en-US" altLang="en-US" sz="2000" dirty="0" smtClean="0">
                <a:latin typeface="Calibri" pitchFamily="34" charset="0"/>
                <a:cs typeface="Calibri" pitchFamily="34" charset="0"/>
              </a:rPr>
              <a:t>).</a:t>
            </a:r>
            <a:endParaRPr lang="en-US" altLang="en-US" sz="2000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000" dirty="0">
                <a:latin typeface="Calibri" pitchFamily="34" charset="0"/>
              </a:rPr>
              <a:t>Build lifecycles are broken down into build </a:t>
            </a:r>
            <a:r>
              <a:rPr lang="en-US" altLang="en-US" sz="2000" dirty="0" smtClean="0">
                <a:latin typeface="Calibri" pitchFamily="34" charset="0"/>
              </a:rPr>
              <a:t>phases. Build </a:t>
            </a:r>
            <a:r>
              <a:rPr lang="en-US" altLang="en-US" sz="2000" dirty="0">
                <a:latin typeface="Calibri" pitchFamily="34" charset="0"/>
              </a:rPr>
              <a:t>phases are made up of </a:t>
            </a:r>
            <a:r>
              <a:rPr lang="en-US" altLang="en-US" sz="2000" dirty="0" smtClean="0">
                <a:latin typeface="Calibri" pitchFamily="34" charset="0"/>
              </a:rPr>
              <a:t>goals.</a:t>
            </a:r>
            <a:endParaRPr lang="en-US" altLang="en-US" sz="2000" dirty="0">
              <a:latin typeface="Calibri" pitchFamily="34" charset="0"/>
            </a:endParaRP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000" dirty="0">
                <a:latin typeface="Calibri" pitchFamily="34" charset="0"/>
                <a:cs typeface="Calibri" pitchFamily="34" charset="0"/>
              </a:rPr>
              <a:t>T</a:t>
            </a:r>
            <a:r>
              <a:rPr lang="en-US" altLang="en-US" sz="2000" dirty="0" smtClean="0">
                <a:latin typeface="Calibri" pitchFamily="34" charset="0"/>
                <a:cs typeface="Calibri" pitchFamily="34" charset="0"/>
              </a:rPr>
              <a:t>hree </a:t>
            </a:r>
            <a:r>
              <a:rPr lang="en-US" altLang="en-US" sz="2000" dirty="0">
                <a:latin typeface="Calibri" pitchFamily="34" charset="0"/>
                <a:cs typeface="Calibri" pitchFamily="34" charset="0"/>
              </a:rPr>
              <a:t>build lifecycles</a:t>
            </a:r>
          </a:p>
          <a:p>
            <a:pPr marL="800100" lvl="1" indent="-342900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Calibri" pitchFamily="34" charset="0"/>
                <a:cs typeface="Calibri" pitchFamily="34" charset="0"/>
              </a:rPr>
              <a:t>Clean	- handles project cleaning</a:t>
            </a:r>
          </a:p>
          <a:p>
            <a:pPr marL="800100" lvl="1" indent="-342900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Calibri" pitchFamily="34" charset="0"/>
                <a:cs typeface="Calibri" pitchFamily="34" charset="0"/>
              </a:rPr>
              <a:t>Default	- handles building and deploying project</a:t>
            </a:r>
          </a:p>
          <a:p>
            <a:pPr marL="800100" lvl="1" indent="-342900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Calibri" pitchFamily="34" charset="0"/>
                <a:cs typeface="Calibri" pitchFamily="34" charset="0"/>
              </a:rPr>
              <a:t>Site </a:t>
            </a:r>
            <a:r>
              <a:rPr lang="en-US" altLang="en-US" sz="2000" dirty="0">
                <a:latin typeface="Calibri" pitchFamily="34" charset="0"/>
                <a:cs typeface="Calibri" pitchFamily="34" charset="0"/>
              </a:rPr>
              <a:t>	- handles generation of project </a:t>
            </a:r>
            <a:r>
              <a:rPr lang="en-US" altLang="en-US" sz="2000" dirty="0" smtClean="0">
                <a:latin typeface="Calibri" pitchFamily="34" charset="0"/>
                <a:cs typeface="Calibri" pitchFamily="34" charset="0"/>
              </a:rPr>
              <a:t>documentation</a:t>
            </a:r>
            <a:endParaRPr lang="en-US" altLang="en-US" sz="2000" dirty="0">
              <a:latin typeface="Calibri" pitchFamily="34" charset="0"/>
            </a:endParaRPr>
          </a:p>
          <a:p>
            <a:pPr eaLnBrk="1" hangingPunct="1">
              <a:buFont typeface="Arial" charset="0"/>
              <a:buChar char="•"/>
            </a:pPr>
            <a:endParaRPr lang="en-US" altLang="en-US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55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manjuls\Desktop\default-lifecycle-phas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799"/>
            <a:ext cx="2667000" cy="396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Build Phases for Default Lifecycle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A04F30-BB3E-4028-8827-2435FD76D4A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4820" name="Slide Number Placeholder 2"/>
          <p:cNvSpPr txBox="1">
            <a:spLocks/>
          </p:cNvSpPr>
          <p:nvPr/>
        </p:nvSpPr>
        <p:spPr bwMode="auto">
          <a:xfrm>
            <a:off x="128588" y="6392863"/>
            <a:ext cx="493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6ED235D-5917-41B1-AAC8-590AF625F0BC}" type="slidenum">
              <a:rPr lang="en-US" altLang="en-US" sz="1000">
                <a:solidFill>
                  <a:srgbClr val="262626"/>
                </a:solidFill>
                <a:cs typeface="Arial" charset="0"/>
              </a:rPr>
              <a:pPr eaLnBrk="1" hangingPunct="1"/>
              <a:t>14</a:t>
            </a:fld>
            <a:endParaRPr lang="en-US" altLang="en-US" sz="1000">
              <a:solidFill>
                <a:srgbClr val="262626"/>
              </a:solidFill>
              <a:cs typeface="Arial" charset="0"/>
            </a:endParaRPr>
          </a:p>
        </p:txBody>
      </p:sp>
      <p:sp>
        <p:nvSpPr>
          <p:cNvPr id="34821" name="Rectangle 3"/>
          <p:cNvSpPr txBox="1">
            <a:spLocks noChangeArrowheads="1"/>
          </p:cNvSpPr>
          <p:nvPr/>
        </p:nvSpPr>
        <p:spPr bwMode="auto">
          <a:xfrm>
            <a:off x="2514600" y="1828799"/>
            <a:ext cx="6629400" cy="4419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dirty="0" smtClean="0">
                <a:latin typeface="Calibri" pitchFamily="34" charset="0"/>
                <a:cs typeface="Calibri" pitchFamily="34" charset="0"/>
              </a:rPr>
              <a:t>Validate - Validate </a:t>
            </a:r>
            <a:r>
              <a:rPr lang="en-US" altLang="en-US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altLang="en-US" dirty="0" smtClean="0">
                <a:latin typeface="Calibri" pitchFamily="34" charset="0"/>
                <a:cs typeface="Calibri" pitchFamily="34" charset="0"/>
              </a:rPr>
              <a:t>project </a:t>
            </a:r>
            <a:r>
              <a:rPr lang="en-US" altLang="en-US" dirty="0">
                <a:latin typeface="Calibri" pitchFamily="34" charset="0"/>
                <a:cs typeface="Calibri" pitchFamily="34" charset="0"/>
              </a:rPr>
              <a:t>and </a:t>
            </a:r>
            <a:r>
              <a:rPr lang="en-US" altLang="en-US" dirty="0" smtClean="0">
                <a:latin typeface="Calibri" pitchFamily="34" charset="0"/>
                <a:cs typeface="Calibri" pitchFamily="34" charset="0"/>
              </a:rPr>
              <a:t>check if all necessary information </a:t>
            </a:r>
            <a:r>
              <a:rPr lang="en-US" altLang="en-US" dirty="0">
                <a:latin typeface="Calibri" pitchFamily="34" charset="0"/>
                <a:cs typeface="Calibri" pitchFamily="34" charset="0"/>
              </a:rPr>
              <a:t>is available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dirty="0" smtClean="0">
                <a:latin typeface="Calibri" pitchFamily="34" charset="0"/>
                <a:cs typeface="Calibri" pitchFamily="34" charset="0"/>
              </a:rPr>
              <a:t>Compile - Compile </a:t>
            </a:r>
            <a:r>
              <a:rPr lang="en-US" altLang="en-US" dirty="0">
                <a:latin typeface="Calibri" pitchFamily="34" charset="0"/>
                <a:cs typeface="Calibri" pitchFamily="34" charset="0"/>
              </a:rPr>
              <a:t>the source code of the project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dirty="0" smtClean="0">
                <a:latin typeface="Calibri" pitchFamily="34" charset="0"/>
                <a:cs typeface="Calibri" pitchFamily="34" charset="0"/>
              </a:rPr>
              <a:t>Test </a:t>
            </a:r>
            <a:r>
              <a:rPr lang="en-US" altLang="en-US" dirty="0">
                <a:latin typeface="Calibri" pitchFamily="34" charset="0"/>
                <a:cs typeface="Calibri" pitchFamily="34" charset="0"/>
              </a:rPr>
              <a:t>- </a:t>
            </a:r>
            <a:r>
              <a:rPr lang="en-US" altLang="en-US" dirty="0" smtClean="0">
                <a:latin typeface="Calibri" pitchFamily="34" charset="0"/>
                <a:cs typeface="Calibri" pitchFamily="34" charset="0"/>
              </a:rPr>
              <a:t>Test </a:t>
            </a:r>
            <a:r>
              <a:rPr lang="en-US" altLang="en-US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altLang="en-US" dirty="0" smtClean="0">
                <a:latin typeface="Calibri" pitchFamily="34" charset="0"/>
                <a:cs typeface="Calibri" pitchFamily="34" charset="0"/>
              </a:rPr>
              <a:t>compiled </a:t>
            </a:r>
            <a:r>
              <a:rPr lang="en-US" altLang="en-US" dirty="0">
                <a:latin typeface="Calibri" pitchFamily="34" charset="0"/>
                <a:cs typeface="Calibri" pitchFamily="34" charset="0"/>
              </a:rPr>
              <a:t>code using a </a:t>
            </a:r>
            <a:r>
              <a:rPr lang="en-US" altLang="en-US" dirty="0" smtClean="0">
                <a:latin typeface="Calibri" pitchFamily="34" charset="0"/>
                <a:cs typeface="Calibri" pitchFamily="34" charset="0"/>
              </a:rPr>
              <a:t>suitable unit testing framework</a:t>
            </a:r>
            <a:endParaRPr lang="en-US" altLang="en-US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dirty="0" smtClean="0">
                <a:latin typeface="Calibri" pitchFamily="34" charset="0"/>
                <a:cs typeface="Calibri" pitchFamily="34" charset="0"/>
              </a:rPr>
              <a:t>Package </a:t>
            </a:r>
            <a:r>
              <a:rPr lang="en-US" altLang="en-US" dirty="0">
                <a:latin typeface="Calibri" pitchFamily="34" charset="0"/>
                <a:cs typeface="Calibri" pitchFamily="34" charset="0"/>
              </a:rPr>
              <a:t>- P</a:t>
            </a:r>
            <a:r>
              <a:rPr lang="en-US" altLang="en-US" dirty="0" smtClean="0">
                <a:latin typeface="Calibri" pitchFamily="34" charset="0"/>
                <a:cs typeface="Calibri" pitchFamily="34" charset="0"/>
              </a:rPr>
              <a:t>ackage compiled code in its distributable </a:t>
            </a:r>
            <a:r>
              <a:rPr lang="en-US" altLang="en-US" dirty="0">
                <a:latin typeface="Calibri" pitchFamily="34" charset="0"/>
                <a:cs typeface="Calibri" pitchFamily="34" charset="0"/>
              </a:rPr>
              <a:t>format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dirty="0">
                <a:latin typeface="Calibri" pitchFamily="34" charset="0"/>
                <a:cs typeface="Calibri" pitchFamily="34" charset="0"/>
              </a:rPr>
              <a:t>I</a:t>
            </a:r>
            <a:r>
              <a:rPr lang="en-US" altLang="en-US" dirty="0" smtClean="0">
                <a:latin typeface="Calibri" pitchFamily="34" charset="0"/>
                <a:cs typeface="Calibri" pitchFamily="34" charset="0"/>
              </a:rPr>
              <a:t>ntegration-test </a:t>
            </a:r>
            <a:r>
              <a:rPr lang="en-US" altLang="en-US" dirty="0">
                <a:latin typeface="Calibri" pitchFamily="34" charset="0"/>
                <a:cs typeface="Calibri" pitchFamily="34" charset="0"/>
              </a:rPr>
              <a:t>- </a:t>
            </a:r>
            <a:r>
              <a:rPr lang="en-US" altLang="en-US" dirty="0" smtClean="0">
                <a:latin typeface="Calibri" pitchFamily="34" charset="0"/>
                <a:cs typeface="Calibri" pitchFamily="34" charset="0"/>
              </a:rPr>
              <a:t>Process </a:t>
            </a:r>
            <a:r>
              <a:rPr lang="en-US" altLang="en-US" dirty="0">
                <a:latin typeface="Calibri" pitchFamily="34" charset="0"/>
                <a:cs typeface="Calibri" pitchFamily="34" charset="0"/>
              </a:rPr>
              <a:t>and deploy the package </a:t>
            </a:r>
            <a:r>
              <a:rPr lang="en-US" altLang="en-US" dirty="0" smtClean="0">
                <a:latin typeface="Calibri" pitchFamily="34" charset="0"/>
                <a:cs typeface="Calibri" pitchFamily="34" charset="0"/>
              </a:rPr>
              <a:t>(if necessary) to an </a:t>
            </a:r>
            <a:r>
              <a:rPr lang="en-US" altLang="en-US" dirty="0">
                <a:latin typeface="Calibri" pitchFamily="34" charset="0"/>
                <a:cs typeface="Calibri" pitchFamily="34" charset="0"/>
              </a:rPr>
              <a:t>environment where integration tests </a:t>
            </a:r>
            <a:r>
              <a:rPr lang="en-US" altLang="en-US" dirty="0" smtClean="0">
                <a:latin typeface="Calibri" pitchFamily="34" charset="0"/>
                <a:cs typeface="Calibri" pitchFamily="34" charset="0"/>
              </a:rPr>
              <a:t>run</a:t>
            </a:r>
            <a:endParaRPr lang="en-US" altLang="en-US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dirty="0" smtClean="0">
                <a:latin typeface="Calibri" pitchFamily="34" charset="0"/>
                <a:cs typeface="Calibri" pitchFamily="34" charset="0"/>
              </a:rPr>
              <a:t>Verify </a:t>
            </a:r>
            <a:r>
              <a:rPr lang="en-US" altLang="en-US" dirty="0">
                <a:latin typeface="Calibri" pitchFamily="34" charset="0"/>
                <a:cs typeface="Calibri" pitchFamily="34" charset="0"/>
              </a:rPr>
              <a:t>- </a:t>
            </a:r>
            <a:r>
              <a:rPr lang="en-US" altLang="en-US" dirty="0" smtClean="0">
                <a:latin typeface="Calibri" pitchFamily="34" charset="0"/>
                <a:cs typeface="Calibri" pitchFamily="34" charset="0"/>
              </a:rPr>
              <a:t>Run checks </a:t>
            </a:r>
            <a:r>
              <a:rPr lang="en-US" altLang="en-US" dirty="0">
                <a:latin typeface="Calibri" pitchFamily="34" charset="0"/>
                <a:cs typeface="Calibri" pitchFamily="34" charset="0"/>
              </a:rPr>
              <a:t>to verify the package </a:t>
            </a:r>
            <a:r>
              <a:rPr lang="en-US" altLang="en-US" dirty="0" smtClean="0">
                <a:latin typeface="Calibri" pitchFamily="34" charset="0"/>
                <a:cs typeface="Calibri" pitchFamily="34" charset="0"/>
              </a:rPr>
              <a:t>validity and its quality</a:t>
            </a:r>
          </a:p>
          <a:p>
            <a:pPr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en-US" dirty="0">
                <a:latin typeface="Calibri" pitchFamily="34" charset="0"/>
                <a:cs typeface="Calibri" pitchFamily="34" charset="0"/>
              </a:rPr>
              <a:t>Install - I</a:t>
            </a:r>
            <a:r>
              <a:rPr lang="en-US" dirty="0">
                <a:latin typeface="Calibri" pitchFamily="34" charset="0"/>
                <a:cs typeface="Calibri" pitchFamily="34" charset="0"/>
              </a:rPr>
              <a:t>nstall the package into the local repository,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which can be used </a:t>
            </a:r>
            <a:r>
              <a:rPr lang="en-US" dirty="0">
                <a:latin typeface="Calibri" pitchFamily="34" charset="0"/>
                <a:cs typeface="Calibri" pitchFamily="34" charset="0"/>
              </a:rPr>
              <a:t>as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 dependency </a:t>
            </a:r>
            <a:r>
              <a:rPr lang="en-US" dirty="0">
                <a:latin typeface="Calibri" pitchFamily="34" charset="0"/>
                <a:cs typeface="Calibri" pitchFamily="34" charset="0"/>
              </a:rPr>
              <a:t>in other projects locally</a:t>
            </a:r>
            <a:endParaRPr lang="en-US" altLang="en-US" dirty="0">
              <a:latin typeface="Calibri" pitchFamily="34" charset="0"/>
              <a:cs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en-US" dirty="0" smtClean="0">
                <a:latin typeface="Calibri" pitchFamily="34" charset="0"/>
                <a:cs typeface="Calibri" pitchFamily="34" charset="0"/>
              </a:rPr>
              <a:t>Deploy - D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one </a:t>
            </a:r>
            <a:r>
              <a:rPr lang="en-US" dirty="0">
                <a:latin typeface="Calibri" pitchFamily="34" charset="0"/>
                <a:cs typeface="Calibri" pitchFamily="34" charset="0"/>
              </a:rPr>
              <a:t>in an integration or release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environment, copies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the final package to the remote repository for sharing with other developers and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projects</a:t>
            </a:r>
            <a:endParaRPr lang="en-US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85800" y="6396335"/>
            <a:ext cx="5410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200" dirty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This list is not actually comprehensive, but is a list of the most important build phases. It also contains </a:t>
            </a:r>
            <a:r>
              <a:rPr lang="en-US" altLang="en-US" sz="12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other pre </a:t>
            </a:r>
            <a:r>
              <a:rPr lang="en-US" altLang="en-US" sz="1200" dirty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and post phases. This lifecycle has total 23 phases</a:t>
            </a:r>
          </a:p>
        </p:txBody>
      </p:sp>
    </p:spTree>
    <p:extLst>
      <p:ext uri="{BB962C8B-B14F-4D97-AF65-F5344CB8AC3E}">
        <p14:creationId xmlns:p14="http://schemas.microsoft.com/office/powerpoint/2010/main" val="354096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build="p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Plugins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BEA043-B166-4CE0-83D3-34D184E74D9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05000"/>
            <a:ext cx="8596313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3733800"/>
            <a:ext cx="83058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358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Plugins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5B8853-7797-4797-BDCD-2EB5A6813783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16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451409"/>
              </p:ext>
            </p:extLst>
          </p:nvPr>
        </p:nvGraphicFramePr>
        <p:xfrm>
          <a:off x="1905000" y="2438400"/>
          <a:ext cx="4777740" cy="3332276"/>
        </p:xfrm>
        <a:graphic>
          <a:graphicData uri="http://schemas.openxmlformats.org/drawingml/2006/table">
            <a:tbl>
              <a:tblPr/>
              <a:tblGrid>
                <a:gridCol w="2388870"/>
                <a:gridCol w="2388870"/>
              </a:tblGrid>
              <a:tr h="153395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Build plugins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They execute during the build and should be configured in the &lt;build/&gt; element of pom.xml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Reporting plugins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They execute during the site generation and they should be configured in the &lt;reporting/&gt; element of the pom.xml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0437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Goal Relationship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5B8853-7797-4797-BDCD-2EB5A6813783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17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8336"/>
            <a:ext cx="73152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297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 bwMode="auto">
          <a:xfrm>
            <a:off x="1628775" y="779463"/>
            <a:ext cx="7258050" cy="5651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Maven repositories and workflow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66094A-FC1A-43F1-9C1F-A61DE8F15B1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24000" y="1752600"/>
            <a:ext cx="7519987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000" dirty="0" smtClean="0">
                <a:latin typeface="Calibri" pitchFamily="34" charset="0"/>
              </a:rPr>
              <a:t>Repositories hold </a:t>
            </a:r>
            <a:r>
              <a:rPr lang="en-US" altLang="en-US" sz="2000" dirty="0">
                <a:latin typeface="Calibri" pitchFamily="34" charset="0"/>
              </a:rPr>
              <a:t>build artifacts of various types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000" dirty="0" smtClean="0">
                <a:latin typeface="Calibri" pitchFamily="34" charset="0"/>
              </a:rPr>
              <a:t>Repositories can </a:t>
            </a:r>
            <a:r>
              <a:rPr lang="en-US" altLang="en-US" sz="2000" dirty="0">
                <a:latin typeface="Calibri" pitchFamily="34" charset="0"/>
              </a:rPr>
              <a:t>be </a:t>
            </a:r>
            <a:r>
              <a:rPr lang="en-US" altLang="en-US" sz="2000" dirty="0" smtClean="0">
                <a:latin typeface="Calibri" pitchFamily="34" charset="0"/>
              </a:rPr>
              <a:t>local, central or remote </a:t>
            </a:r>
            <a:endParaRPr lang="en-US" altLang="en-US" sz="2000" dirty="0">
              <a:latin typeface="Calibri" pitchFamily="34" charset="0"/>
            </a:endParaRP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000" dirty="0">
                <a:latin typeface="Calibri" pitchFamily="34" charset="0"/>
              </a:rPr>
              <a:t>Local repository acts as a cache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000" dirty="0">
                <a:latin typeface="Calibri" pitchFamily="34" charset="0"/>
              </a:rPr>
              <a:t>Remote repositories </a:t>
            </a:r>
            <a:r>
              <a:rPr lang="en-US" altLang="en-US" sz="2000" dirty="0" smtClean="0">
                <a:latin typeface="Calibri" pitchFamily="34" charset="0"/>
              </a:rPr>
              <a:t>are other </a:t>
            </a:r>
            <a:r>
              <a:rPr lang="en-US" altLang="en-US" sz="2000" dirty="0">
                <a:latin typeface="Calibri" pitchFamily="34" charset="0"/>
              </a:rPr>
              <a:t>repositories </a:t>
            </a:r>
            <a:r>
              <a:rPr lang="en-US" altLang="en-US" sz="2000" dirty="0" smtClean="0">
                <a:latin typeface="Calibri" pitchFamily="34" charset="0"/>
              </a:rPr>
              <a:t>which </a:t>
            </a:r>
            <a:r>
              <a:rPr lang="en-US" altLang="en-US" sz="2000" dirty="0">
                <a:latin typeface="Calibri" pitchFamily="34" charset="0"/>
              </a:rPr>
              <a:t>are available or specified by user</a:t>
            </a:r>
          </a:p>
        </p:txBody>
      </p:sp>
    </p:spTree>
    <p:extLst>
      <p:ext uri="{BB962C8B-B14F-4D97-AF65-F5344CB8AC3E}">
        <p14:creationId xmlns:p14="http://schemas.microsoft.com/office/powerpoint/2010/main" val="310169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697F6D-F3A4-44CB-8AF1-FAAC61EB0C28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19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09" y="1752600"/>
            <a:ext cx="8610600" cy="4757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734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Agenda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227AA2-670C-4BC6-9103-6F8B6EA9F73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1524000" y="2133600"/>
            <a:ext cx="6346825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Calibri" pitchFamily="34" charset="0"/>
                <a:cs typeface="Calibri" pitchFamily="34" charset="0"/>
              </a:rPr>
              <a:t>Basics </a:t>
            </a:r>
            <a:r>
              <a:rPr lang="en-US" altLang="en-US" sz="2000" dirty="0">
                <a:latin typeface="Calibri" pitchFamily="34" charset="0"/>
                <a:cs typeface="Calibri" pitchFamily="34" charset="0"/>
              </a:rPr>
              <a:t>of build Tool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itchFamily="34" charset="0"/>
                <a:cs typeface="Calibri" pitchFamily="34" charset="0"/>
              </a:rPr>
              <a:t>Why Apache Maven</a:t>
            </a:r>
            <a:r>
              <a:rPr lang="en-US" altLang="en-US" sz="2000" dirty="0" smtClean="0">
                <a:latin typeface="Calibri" pitchFamily="34" charset="0"/>
                <a:cs typeface="Calibri" pitchFamily="34" charset="0"/>
              </a:rPr>
              <a:t>?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Maven </a:t>
            </a:r>
            <a:r>
              <a:rPr lang="en-US" sz="2000" dirty="0">
                <a:latin typeface="+mj-lt"/>
              </a:rPr>
              <a:t>Vs </a:t>
            </a:r>
            <a:r>
              <a:rPr lang="en-US" sz="2000" dirty="0" smtClean="0">
                <a:latin typeface="+mj-lt"/>
              </a:rPr>
              <a:t>Ant</a:t>
            </a:r>
            <a:endParaRPr lang="en-US" altLang="en-US" sz="2000" dirty="0" smtClean="0">
              <a:latin typeface="+mj-lt"/>
              <a:cs typeface="Calibri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Calibri" pitchFamily="34" charset="0"/>
                <a:cs typeface="Calibri" pitchFamily="34" charset="0"/>
              </a:rPr>
              <a:t>Maven Conventions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Calibri" pitchFamily="34" charset="0"/>
                <a:cs typeface="Calibri" pitchFamily="34" charset="0"/>
              </a:rPr>
              <a:t>Maven Plugins</a:t>
            </a:r>
            <a:endParaRPr lang="en-US" altLang="en-US" sz="2000" dirty="0">
              <a:latin typeface="Calibri" pitchFamily="34" charset="0"/>
              <a:cs typeface="Calibri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itchFamily="34" charset="0"/>
                <a:cs typeface="Calibri" pitchFamily="34" charset="0"/>
              </a:rPr>
              <a:t>Maven Build Lifecycle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altLang="en-US" sz="2000" dirty="0">
                <a:latin typeface="Calibri" pitchFamily="34" charset="0"/>
                <a:cs typeface="Calibri" pitchFamily="34" charset="0"/>
              </a:rPr>
              <a:t>Project Object Model (POM)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Calibri" pitchFamily="34" charset="0"/>
                <a:cs typeface="Calibri" pitchFamily="34" charset="0"/>
              </a:rPr>
              <a:t>Maven repositories and workflow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Calibri" pitchFamily="34" charset="0"/>
                <a:cs typeface="Calibri" pitchFamily="34" charset="0"/>
              </a:rPr>
              <a:t>Maven </a:t>
            </a:r>
            <a:r>
              <a:rPr lang="en-US" altLang="en-US" sz="2000" dirty="0" smtClean="0">
                <a:latin typeface="Calibri" pitchFamily="34" charset="0"/>
                <a:cs typeface="Calibri" pitchFamily="34" charset="0"/>
              </a:rPr>
              <a:t>features</a:t>
            </a:r>
            <a:endParaRPr lang="en-US" altLang="en-US" sz="2000" dirty="0">
              <a:latin typeface="Calibri" pitchFamily="34" charset="0"/>
              <a:cs typeface="Calibri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itchFamily="34" charset="0"/>
                <a:cs typeface="Calibri" pitchFamily="34" charset="0"/>
              </a:rPr>
              <a:t>Demo </a:t>
            </a:r>
          </a:p>
        </p:txBody>
      </p:sp>
    </p:spTree>
    <p:extLst>
      <p:ext uri="{BB962C8B-B14F-4D97-AF65-F5344CB8AC3E}">
        <p14:creationId xmlns:p14="http://schemas.microsoft.com/office/powerpoint/2010/main" val="364694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Maven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Properties tag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Profiles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Archetypes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Transitive dependency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resolution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Project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Inheritance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Multi-Module Project</a:t>
            </a:r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 algn="just"/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697F6D-F3A4-44CB-8AF1-FAAC61EB0C28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20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029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tag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04249" y="1611086"/>
            <a:ext cx="8952666" cy="5246914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+mn-lt"/>
              </a:rPr>
              <a:t>&lt;properties&gt; &lt;spring.version&gt;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3.1.2.RELEASE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&lt;/spring.version&gt; </a:t>
            </a: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</a:rPr>
              <a:t>&lt;/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properties&gt; </a:t>
            </a: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sz="1800" dirty="0">
                <a:solidFill>
                  <a:schemeClr val="tx1"/>
                </a:solidFill>
                <a:latin typeface="+mn-lt"/>
              </a:rPr>
              <a:t>&lt;dependencies&gt;</a:t>
            </a:r>
          </a:p>
          <a:p>
            <a:r>
              <a:rPr lang="en-US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&lt;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dependency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&gt;</a:t>
            </a:r>
          </a:p>
          <a:p>
            <a:r>
              <a:rPr lang="en-US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                                 &lt;groupId&gt;org.springframework &lt;/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groupId&gt;</a:t>
            </a:r>
          </a:p>
          <a:p>
            <a:r>
              <a:rPr lang="en-US" sz="1800" dirty="0">
                <a:solidFill>
                  <a:schemeClr val="tx1"/>
                </a:solidFill>
                <a:latin typeface="+mn-lt"/>
              </a:rPr>
              <a:t>			&lt;artifactId&gt;spring-core&lt;/artifactId&gt;</a:t>
            </a:r>
          </a:p>
          <a:p>
            <a:r>
              <a:rPr lang="en-US" sz="1800" dirty="0">
                <a:solidFill>
                  <a:schemeClr val="tx1"/>
                </a:solidFill>
                <a:latin typeface="+mn-lt"/>
              </a:rPr>
              <a:t>			&lt;version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&gt;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${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spring.version}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&lt;/version&gt;</a:t>
            </a:r>
          </a:p>
          <a:p>
            <a:r>
              <a:rPr lang="en-US" sz="1800" dirty="0">
                <a:solidFill>
                  <a:schemeClr val="tx1"/>
                </a:solidFill>
                <a:latin typeface="+mn-lt"/>
              </a:rPr>
              <a:t>		&lt;/dependency&gt;</a:t>
            </a:r>
          </a:p>
          <a:p>
            <a:r>
              <a:rPr lang="en-US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&lt;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dependency&gt;</a:t>
            </a:r>
          </a:p>
          <a:p>
            <a:r>
              <a:rPr lang="en-US" sz="1800" dirty="0">
                <a:solidFill>
                  <a:schemeClr val="tx1"/>
                </a:solidFill>
                <a:latin typeface="+mn-lt"/>
              </a:rPr>
              <a:t>			&lt;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groupId&gt;org.springframework&lt;/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groupId&gt;</a:t>
            </a:r>
          </a:p>
          <a:p>
            <a:r>
              <a:rPr lang="en-US" sz="1800" dirty="0">
                <a:solidFill>
                  <a:schemeClr val="tx1"/>
                </a:solidFill>
                <a:latin typeface="+mn-lt"/>
              </a:rPr>
              <a:t>			&lt;artifactId&gt;spring-context&lt;/artifactId&gt;</a:t>
            </a:r>
          </a:p>
          <a:p>
            <a:r>
              <a:rPr lang="en-US" sz="1800" dirty="0">
                <a:solidFill>
                  <a:schemeClr val="tx1"/>
                </a:solidFill>
                <a:latin typeface="+mn-lt"/>
              </a:rPr>
              <a:t>			&lt;version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&gt;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${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spring.version}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&lt;/version&gt;</a:t>
            </a:r>
          </a:p>
          <a:p>
            <a:r>
              <a:rPr lang="en-US" sz="1800" dirty="0">
                <a:solidFill>
                  <a:schemeClr val="tx1"/>
                </a:solidFill>
                <a:latin typeface="+mn-lt"/>
              </a:rPr>
              <a:t>		&lt;/dependency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&lt;dependencies&gt;</a:t>
            </a:r>
          </a:p>
          <a:p>
            <a:endParaRPr lang="en-US" sz="1800" dirty="0">
              <a:solidFill>
                <a:schemeClr val="tx1"/>
              </a:solidFill>
              <a:latin typeface="+mn-lt"/>
            </a:endParaRPr>
          </a:p>
          <a:p>
            <a:r>
              <a:rPr lang="en-US" sz="1800" dirty="0">
                <a:solidFill>
                  <a:schemeClr val="tx1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3153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52400" y="1600200"/>
            <a:ext cx="8763000" cy="373367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 Profiles allow for the ability to customize a particular build for a particular    environment; profiles enable portability between different build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environments</a:t>
            </a:r>
          </a:p>
          <a:p>
            <a:pPr marL="0" indent="0"/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A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build's "portability" is a measure of how easy it is to take a particular project and  build it in different environments</a:t>
            </a:r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Using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a build profile, you can customize build for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different environments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such as 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Production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v/s 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Development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environments</a:t>
            </a:r>
          </a:p>
          <a:p>
            <a:pPr marL="0" indent="0"/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It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provides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Portability.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697F6D-F3A4-44CB-8AF1-FAAC61EB0C28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22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741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697F6D-F3A4-44CB-8AF1-FAAC61EB0C28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23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905000"/>
            <a:ext cx="8382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6919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Build Profile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228600" y="1676400"/>
            <a:ext cx="8686800" cy="4678997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• </a:t>
            </a:r>
            <a:r>
              <a:rPr lang="en-US" sz="1800" b="1" dirty="0">
                <a:solidFill>
                  <a:schemeClr val="tx1"/>
                </a:solidFill>
              </a:rPr>
              <a:t>Per Project - </a:t>
            </a:r>
            <a:r>
              <a:rPr lang="en-US" sz="1800" dirty="0">
                <a:solidFill>
                  <a:schemeClr val="tx1"/>
                </a:solidFill>
              </a:rPr>
              <a:t>Defined in Project’s Pom itself. Applicable only at project level.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• </a:t>
            </a:r>
            <a:r>
              <a:rPr lang="en-US" sz="1800" b="1" dirty="0">
                <a:solidFill>
                  <a:schemeClr val="tx1"/>
                </a:solidFill>
              </a:rPr>
              <a:t>Per User - </a:t>
            </a:r>
            <a:r>
              <a:rPr lang="en-US" sz="1800" dirty="0">
                <a:solidFill>
                  <a:schemeClr val="tx1"/>
                </a:solidFill>
              </a:rPr>
              <a:t>Defined in the Maven-settings (%USER_HOME%/.m2/settings.xml).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   Applicable </a:t>
            </a:r>
            <a:r>
              <a:rPr lang="en-US" sz="1800" dirty="0">
                <a:solidFill>
                  <a:schemeClr val="tx1"/>
                </a:solidFill>
              </a:rPr>
              <a:t>on all Maven projects of a particular user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• </a:t>
            </a:r>
            <a:r>
              <a:rPr lang="en-US" sz="1800" b="1" dirty="0">
                <a:solidFill>
                  <a:schemeClr val="tx1"/>
                </a:solidFill>
              </a:rPr>
              <a:t>Global - </a:t>
            </a:r>
            <a:r>
              <a:rPr lang="en-US" sz="1800" dirty="0">
                <a:solidFill>
                  <a:schemeClr val="tx1"/>
                </a:solidFill>
              </a:rPr>
              <a:t>Defined in the Global </a:t>
            </a:r>
            <a:r>
              <a:rPr lang="en-US" sz="1800" dirty="0" smtClean="0">
                <a:solidFill>
                  <a:schemeClr val="tx1"/>
                </a:solidFill>
              </a:rPr>
              <a:t>Maven-settings  (%</a:t>
            </a:r>
            <a:r>
              <a:rPr lang="en-US" sz="1800" dirty="0">
                <a:solidFill>
                  <a:schemeClr val="tx1"/>
                </a:solidFill>
              </a:rPr>
              <a:t>M2_HOME%/</a:t>
            </a:r>
            <a:r>
              <a:rPr lang="en-US" sz="1800" dirty="0" err="1">
                <a:solidFill>
                  <a:schemeClr val="tx1"/>
                </a:solidFill>
              </a:rPr>
              <a:t>conf</a:t>
            </a:r>
            <a:r>
              <a:rPr lang="en-US" sz="1800" dirty="0">
                <a:solidFill>
                  <a:schemeClr val="tx1"/>
                </a:solidFill>
              </a:rPr>
              <a:t>/settings.xml).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   Applicable </a:t>
            </a:r>
            <a:r>
              <a:rPr lang="en-US" sz="1800" dirty="0">
                <a:solidFill>
                  <a:schemeClr val="tx1"/>
                </a:solidFill>
              </a:rPr>
              <a:t>on all Maven projects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</a:rPr>
              <a:t>		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697F6D-F3A4-44CB-8AF1-FAAC61EB0C28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24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538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Microsoft Sans Serif"/>
              </a:rPr>
              <a:t>Build Profile Activation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52400" y="1600200"/>
            <a:ext cx="8763000" cy="4724400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We can activate build profiles in following ways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• Explicitly using command prompt</a:t>
            </a:r>
          </a:p>
          <a:p>
            <a:r>
              <a:rPr lang="en-US" sz="1800" dirty="0">
                <a:solidFill>
                  <a:schemeClr val="tx1"/>
                </a:solidFill>
              </a:rPr>
              <a:t>• Through maven settings</a:t>
            </a:r>
          </a:p>
          <a:p>
            <a:r>
              <a:rPr lang="en-US" sz="1800" dirty="0">
                <a:solidFill>
                  <a:schemeClr val="tx1"/>
                </a:solidFill>
              </a:rPr>
              <a:t>• Based on Environment variable</a:t>
            </a:r>
          </a:p>
          <a:p>
            <a:r>
              <a:rPr lang="en-US" sz="1800" dirty="0">
                <a:solidFill>
                  <a:schemeClr val="tx1"/>
                </a:solidFill>
              </a:rPr>
              <a:t>• Based on Operating System</a:t>
            </a:r>
          </a:p>
          <a:p>
            <a:r>
              <a:rPr lang="en-US" sz="1800" dirty="0">
                <a:solidFill>
                  <a:schemeClr val="tx1"/>
                </a:solidFill>
              </a:rPr>
              <a:t>• Based on present and missing files</a:t>
            </a:r>
          </a:p>
          <a:p>
            <a:r>
              <a:rPr lang="en-US" sz="1800" dirty="0">
                <a:solidFill>
                  <a:schemeClr val="tx1"/>
                </a:solidFill>
              </a:rPr>
              <a:t>• Activate Default profile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697F6D-F3A4-44CB-8AF1-FAAC61EB0C28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25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875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Microsoft Sans Serif"/>
              </a:rPr>
              <a:t>Build Profile Activation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697F6D-F3A4-44CB-8AF1-FAAC61EB0C28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26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70" y="1752600"/>
            <a:ext cx="7517129" cy="4491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4994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Microsoft Sans Serif"/>
              </a:rPr>
              <a:t>Build Profile Activation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697F6D-F3A4-44CB-8AF1-FAAC61EB0C28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27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41" y="1659936"/>
            <a:ext cx="7648575" cy="4845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355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Microsoft Sans Serif"/>
              </a:rPr>
              <a:t>Build Profile Activation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697F6D-F3A4-44CB-8AF1-FAAC61EB0C28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28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91" y="1750423"/>
            <a:ext cx="7498080" cy="4545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774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Microsoft Sans Serif"/>
              </a:rPr>
              <a:t>Build Profile Activation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Microsoft Sans Serif"/>
              </a:rPr>
              <a:t>Build Profile Activation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697F6D-F3A4-44CB-8AF1-FAAC61EB0C28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29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8077200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964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Basics of build Tool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39082" y="1582466"/>
            <a:ext cx="8787203" cy="4844460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•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Build automation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used to build deployable artifacts from source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code.</a:t>
            </a:r>
          </a:p>
          <a:p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Build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tools are used for Build Automation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. compiling source code into binary code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2. packaging binary code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3. running tests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4. deployment to production systems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5. creating documentation and/or release notes</a:t>
            </a:r>
            <a:endParaRPr lang="en-US" sz="2000" dirty="0">
              <a:latin typeface="+mj-l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91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Microsoft Sans Serif"/>
              </a:rPr>
              <a:t>Build Profile Activation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697F6D-F3A4-44CB-8AF1-FAAC61EB0C28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30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97" y="1714223"/>
            <a:ext cx="8502358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4009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Archetypes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52400" y="1752600"/>
            <a:ext cx="8839200" cy="4572000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• Archetype is a Maven plugin whose task is to create a project structure as per its </a:t>
            </a:r>
            <a:r>
              <a:rPr lang="en-US" sz="1800" dirty="0" smtClean="0">
                <a:solidFill>
                  <a:schemeClr val="tx1"/>
                </a:solidFill>
              </a:rPr>
              <a:t>template.</a:t>
            </a:r>
          </a:p>
          <a:p>
            <a:endParaRPr lang="en-US" sz="1800" dirty="0" smtClean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 smtClean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 smtClean="0">
                <a:solidFill>
                  <a:srgbClr val="000000"/>
                </a:solidFill>
              </a:rPr>
              <a:t>mvn </a:t>
            </a:r>
            <a:r>
              <a:rPr lang="en-US" sz="1800" dirty="0">
                <a:solidFill>
                  <a:srgbClr val="000000"/>
                </a:solidFill>
              </a:rPr>
              <a:t>archetype</a:t>
            </a:r>
            <a:r>
              <a:rPr lang="en-US" sz="1800" dirty="0">
                <a:solidFill>
                  <a:srgbClr val="666600"/>
                </a:solidFill>
              </a:rPr>
              <a:t>:</a:t>
            </a:r>
            <a:r>
              <a:rPr lang="en-US" sz="1800" dirty="0">
                <a:solidFill>
                  <a:srgbClr val="000000"/>
                </a:solidFill>
              </a:rPr>
              <a:t>generate </a:t>
            </a:r>
            <a:r>
              <a:rPr lang="en-US" sz="1800" dirty="0">
                <a:solidFill>
                  <a:srgbClr val="666600"/>
                </a:solidFill>
              </a:rPr>
              <a:t>-</a:t>
            </a:r>
            <a:r>
              <a:rPr lang="en-US" sz="1800" dirty="0">
                <a:solidFill>
                  <a:srgbClr val="660066"/>
                </a:solidFill>
              </a:rPr>
              <a:t>DgroupId</a:t>
            </a:r>
            <a:r>
              <a:rPr lang="en-US" sz="1800" dirty="0">
                <a:solidFill>
                  <a:srgbClr val="666600"/>
                </a:solidFill>
              </a:rPr>
              <a:t>=</a:t>
            </a:r>
            <a:r>
              <a:rPr lang="en-US" sz="1800" dirty="0" err="1">
                <a:solidFill>
                  <a:srgbClr val="000000"/>
                </a:solidFill>
              </a:rPr>
              <a:t>com</a:t>
            </a:r>
            <a:r>
              <a:rPr lang="en-US" sz="1800" dirty="0" err="1">
                <a:solidFill>
                  <a:srgbClr val="666600"/>
                </a:solidFill>
              </a:rPr>
              <a:t>.</a:t>
            </a:r>
            <a:r>
              <a:rPr lang="en-US" sz="1800" dirty="0" err="1">
                <a:solidFill>
                  <a:srgbClr val="000000"/>
                </a:solidFill>
              </a:rPr>
              <a:t>mycompany</a:t>
            </a:r>
            <a:r>
              <a:rPr lang="en-US" sz="1800" dirty="0" err="1">
                <a:solidFill>
                  <a:srgbClr val="666600"/>
                </a:solidFill>
              </a:rPr>
              <a:t>.</a:t>
            </a:r>
            <a:r>
              <a:rPr lang="en-US" sz="1800" dirty="0" err="1">
                <a:solidFill>
                  <a:srgbClr val="000000"/>
                </a:solidFill>
              </a:rPr>
              <a:t>app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666600"/>
                </a:solidFill>
              </a:rPr>
              <a:t>-</a:t>
            </a:r>
            <a:r>
              <a:rPr lang="en-US" sz="1800" dirty="0">
                <a:solidFill>
                  <a:srgbClr val="660066"/>
                </a:solidFill>
              </a:rPr>
              <a:t>DartifactId</a:t>
            </a:r>
            <a:r>
              <a:rPr lang="en-US" sz="1800" dirty="0">
                <a:solidFill>
                  <a:srgbClr val="666600"/>
                </a:solidFill>
              </a:rPr>
              <a:t>=</a:t>
            </a:r>
            <a:r>
              <a:rPr lang="en-US" sz="1800" dirty="0">
                <a:solidFill>
                  <a:srgbClr val="000088"/>
                </a:solidFill>
              </a:rPr>
              <a:t>my</a:t>
            </a:r>
            <a:r>
              <a:rPr lang="en-US" sz="1800" dirty="0">
                <a:solidFill>
                  <a:srgbClr val="666600"/>
                </a:solidFill>
              </a:rPr>
              <a:t>-</a:t>
            </a:r>
            <a:r>
              <a:rPr lang="en-US" sz="1800" dirty="0">
                <a:solidFill>
                  <a:srgbClr val="000000"/>
                </a:solidFill>
              </a:rPr>
              <a:t>app </a:t>
            </a:r>
            <a:r>
              <a:rPr lang="en-US" sz="1800" dirty="0">
                <a:solidFill>
                  <a:srgbClr val="666600"/>
                </a:solidFill>
              </a:rPr>
              <a:t>-</a:t>
            </a:r>
            <a:r>
              <a:rPr lang="en-US" sz="1800" dirty="0">
                <a:solidFill>
                  <a:srgbClr val="660066"/>
                </a:solidFill>
              </a:rPr>
              <a:t>DarchetypeArtifactId</a:t>
            </a:r>
            <a:r>
              <a:rPr lang="en-US" sz="1800" dirty="0">
                <a:solidFill>
                  <a:srgbClr val="666600"/>
                </a:solidFill>
              </a:rPr>
              <a:t>=</a:t>
            </a:r>
            <a:r>
              <a:rPr lang="en-US" sz="1800" dirty="0">
                <a:solidFill>
                  <a:srgbClr val="000000"/>
                </a:solidFill>
              </a:rPr>
              <a:t>maven</a:t>
            </a:r>
            <a:r>
              <a:rPr lang="en-US" sz="1800" dirty="0">
                <a:solidFill>
                  <a:srgbClr val="666600"/>
                </a:solidFill>
              </a:rPr>
              <a:t>-</a:t>
            </a:r>
            <a:r>
              <a:rPr lang="en-US" sz="1800" dirty="0">
                <a:solidFill>
                  <a:srgbClr val="000000"/>
                </a:solidFill>
              </a:rPr>
              <a:t>archetype</a:t>
            </a:r>
            <a:r>
              <a:rPr lang="en-US" sz="1800" dirty="0">
                <a:solidFill>
                  <a:srgbClr val="666600"/>
                </a:solidFill>
              </a:rPr>
              <a:t>-</a:t>
            </a:r>
            <a:r>
              <a:rPr lang="en-US" sz="1800" dirty="0">
                <a:solidFill>
                  <a:srgbClr val="000000"/>
                </a:solidFill>
              </a:rPr>
              <a:t>j2ee-simple </a:t>
            </a:r>
            <a:r>
              <a:rPr lang="en-US" sz="1800" dirty="0">
                <a:solidFill>
                  <a:srgbClr val="666600"/>
                </a:solidFill>
              </a:rPr>
              <a:t>-</a:t>
            </a:r>
            <a:r>
              <a:rPr lang="en-US" sz="1800" dirty="0">
                <a:solidFill>
                  <a:srgbClr val="660066"/>
                </a:solidFill>
              </a:rPr>
              <a:t>DinteractiveMode</a:t>
            </a:r>
            <a:r>
              <a:rPr lang="en-US" sz="1800" dirty="0">
                <a:solidFill>
                  <a:srgbClr val="666600"/>
                </a:solidFill>
              </a:rPr>
              <a:t>=</a:t>
            </a:r>
            <a:r>
              <a:rPr lang="en-US" sz="1800" dirty="0">
                <a:solidFill>
                  <a:srgbClr val="000088"/>
                </a:solidFill>
              </a:rPr>
              <a:t>false</a:t>
            </a:r>
            <a:endParaRPr lang="en-US" sz="1800" dirty="0">
              <a:solidFill>
                <a:srgbClr val="40404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697F6D-F3A4-44CB-8AF1-FAAC61EB0C28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31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1206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Archetypes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697F6D-F3A4-44CB-8AF1-FAAC61EB0C28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32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253736"/>
              </p:ext>
            </p:extLst>
          </p:nvPr>
        </p:nvGraphicFramePr>
        <p:xfrm>
          <a:off x="1676400" y="1676400"/>
          <a:ext cx="5754018" cy="4520142"/>
        </p:xfrm>
        <a:graphic>
          <a:graphicData uri="http://schemas.openxmlformats.org/drawingml/2006/table">
            <a:tbl>
              <a:tblPr/>
              <a:tblGrid>
                <a:gridCol w="2877009"/>
                <a:gridCol w="2877009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dirty="0">
                          <a:effectLst/>
                        </a:rPr>
                        <a:t>Archetype ArtifactIds</a:t>
                      </a:r>
                    </a:p>
                  </a:txBody>
                  <a:tcPr marL="45441" marR="45441" marT="45441" marB="4544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dirty="0">
                          <a:effectLst/>
                        </a:rPr>
                        <a:t>Description</a:t>
                      </a:r>
                    </a:p>
                  </a:txBody>
                  <a:tcPr marL="45441" marR="45441" marT="45441" marB="4544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4472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solidFill>
                            <a:srgbClr val="0088CC"/>
                          </a:solidFill>
                          <a:effectLst/>
                          <a:hlinkClick r:id="rId2"/>
                        </a:rPr>
                        <a:t>maven-archetype-archetype</a:t>
                      </a:r>
                      <a:endParaRPr lang="en-US" sz="1100" dirty="0">
                        <a:effectLst/>
                      </a:endParaRPr>
                    </a:p>
                  </a:txBody>
                  <a:tcPr marL="45441" marR="45441" marT="45441" marB="4544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An archetype to generate a sample archetype.</a:t>
                      </a:r>
                    </a:p>
                  </a:txBody>
                  <a:tcPr marL="45441" marR="45441" marT="45441" marB="4544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806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solidFill>
                            <a:srgbClr val="0088CC"/>
                          </a:solidFill>
                          <a:effectLst/>
                          <a:hlinkClick r:id="rId3"/>
                        </a:rPr>
                        <a:t>maven-archetype-j2ee-simple</a:t>
                      </a:r>
                      <a:endParaRPr lang="en-US" sz="1100" dirty="0">
                        <a:effectLst/>
                      </a:endParaRPr>
                    </a:p>
                  </a:txBody>
                  <a:tcPr marL="45441" marR="45441" marT="45441" marB="4544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An archetype to generate a </a:t>
                      </a:r>
                      <a:r>
                        <a:rPr lang="en-US" sz="1100" dirty="0" err="1">
                          <a:effectLst/>
                        </a:rPr>
                        <a:t>simplifed</a:t>
                      </a:r>
                      <a:r>
                        <a:rPr lang="en-US" sz="1100" dirty="0">
                          <a:effectLst/>
                        </a:rPr>
                        <a:t> sample J2EE application.</a:t>
                      </a:r>
                    </a:p>
                  </a:txBody>
                  <a:tcPr marL="45441" marR="45441" marT="45441" marB="4544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4472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solidFill>
                            <a:srgbClr val="0088CC"/>
                          </a:solidFill>
                          <a:effectLst/>
                          <a:hlinkClick r:id="rId4"/>
                        </a:rPr>
                        <a:t>maven-archetype-plugin</a:t>
                      </a:r>
                      <a:endParaRPr lang="en-US" sz="1100" dirty="0">
                        <a:effectLst/>
                      </a:endParaRPr>
                    </a:p>
                  </a:txBody>
                  <a:tcPr marL="45441" marR="45441" marT="45441" marB="4544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An archetype to generate a sample Maven plugin.</a:t>
                      </a:r>
                    </a:p>
                  </a:txBody>
                  <a:tcPr marL="45441" marR="45441" marT="45441" marB="4544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1806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solidFill>
                            <a:srgbClr val="0088CC"/>
                          </a:solidFill>
                          <a:effectLst/>
                          <a:hlinkClick r:id="rId5"/>
                        </a:rPr>
                        <a:t>maven-archetype-plugin-site</a:t>
                      </a:r>
                      <a:endParaRPr lang="en-US" sz="1100">
                        <a:effectLst/>
                      </a:endParaRPr>
                    </a:p>
                  </a:txBody>
                  <a:tcPr marL="45441" marR="45441" marT="45441" marB="4544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An archetype to generate a sample Maven plugin site.</a:t>
                      </a:r>
                    </a:p>
                  </a:txBody>
                  <a:tcPr marL="45441" marR="45441" marT="45441" marB="4544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806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solidFill>
                            <a:srgbClr val="0088CC"/>
                          </a:solidFill>
                          <a:effectLst/>
                          <a:hlinkClick r:id="rId6"/>
                        </a:rPr>
                        <a:t>maven-archetype-portlet</a:t>
                      </a:r>
                      <a:endParaRPr lang="en-US" sz="1100" dirty="0">
                        <a:effectLst/>
                      </a:endParaRPr>
                    </a:p>
                  </a:txBody>
                  <a:tcPr marL="45441" marR="45441" marT="45441" marB="4544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An archetype to generate a sample JSR-268 Portlet.</a:t>
                      </a:r>
                    </a:p>
                  </a:txBody>
                  <a:tcPr marL="45441" marR="45441" marT="45441" marB="4544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1806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solidFill>
                            <a:srgbClr val="0088CC"/>
                          </a:solidFill>
                          <a:effectLst/>
                          <a:hlinkClick r:id="rId7"/>
                        </a:rPr>
                        <a:t>maven-archetype-</a:t>
                      </a:r>
                      <a:r>
                        <a:rPr lang="en-US" sz="1100" u="none" strike="noStrike" dirty="0" err="1">
                          <a:solidFill>
                            <a:srgbClr val="0088CC"/>
                          </a:solidFill>
                          <a:effectLst/>
                          <a:hlinkClick r:id="rId7"/>
                        </a:rPr>
                        <a:t>quickstart</a:t>
                      </a:r>
                      <a:endParaRPr lang="en-US" sz="1100" dirty="0">
                        <a:effectLst/>
                      </a:endParaRPr>
                    </a:p>
                  </a:txBody>
                  <a:tcPr marL="45441" marR="45441" marT="45441" marB="4544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An archetype to generate a sample Maven project.</a:t>
                      </a:r>
                    </a:p>
                  </a:txBody>
                  <a:tcPr marL="45441" marR="45441" marT="45441" marB="4544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472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solidFill>
                            <a:srgbClr val="0088CC"/>
                          </a:solidFill>
                          <a:effectLst/>
                          <a:hlinkClick r:id="rId8"/>
                        </a:rPr>
                        <a:t>maven-archetype-simple</a:t>
                      </a:r>
                      <a:endParaRPr lang="en-US" sz="1100">
                        <a:effectLst/>
                      </a:endParaRPr>
                    </a:p>
                  </a:txBody>
                  <a:tcPr marL="45441" marR="45441" marT="45441" marB="4544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An archetype to generate a simple Maven project.</a:t>
                      </a:r>
                    </a:p>
                  </a:txBody>
                  <a:tcPr marL="45441" marR="45441" marT="45441" marB="4544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74523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solidFill>
                            <a:srgbClr val="0088CC"/>
                          </a:solidFill>
                          <a:effectLst/>
                          <a:hlinkClick r:id="rId9"/>
                        </a:rPr>
                        <a:t>maven-archetype-site</a:t>
                      </a:r>
                      <a:endParaRPr lang="en-US" sz="1100">
                        <a:effectLst/>
                      </a:endParaRPr>
                    </a:p>
                  </a:txBody>
                  <a:tcPr marL="45441" marR="45441" marT="45441" marB="4544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An archetype to generate a sample Maven site which demonstrates some of the supported document types like APT, </a:t>
                      </a:r>
                      <a:r>
                        <a:rPr lang="en-US" sz="1100" dirty="0" err="1">
                          <a:effectLst/>
                        </a:rPr>
                        <a:t>XDoc</a:t>
                      </a:r>
                      <a:r>
                        <a:rPr lang="en-US" sz="1100" dirty="0">
                          <a:effectLst/>
                        </a:rPr>
                        <a:t>, and FML and demonstrates how to i18n your site.</a:t>
                      </a:r>
                    </a:p>
                  </a:txBody>
                  <a:tcPr marL="45441" marR="45441" marT="45441" marB="4544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472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solidFill>
                            <a:srgbClr val="0088CC"/>
                          </a:solidFill>
                          <a:effectLst/>
                          <a:hlinkClick r:id="rId10"/>
                        </a:rPr>
                        <a:t>maven-archetype-site-simple</a:t>
                      </a:r>
                      <a:endParaRPr lang="en-US" sz="1100">
                        <a:effectLst/>
                      </a:endParaRPr>
                    </a:p>
                  </a:txBody>
                  <a:tcPr marL="45441" marR="45441" marT="45441" marB="4544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An archetype to generate a sample Maven site.</a:t>
                      </a:r>
                    </a:p>
                  </a:txBody>
                  <a:tcPr marL="45441" marR="45441" marT="45441" marB="4544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1806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solidFill>
                            <a:srgbClr val="0088CC"/>
                          </a:solidFill>
                          <a:effectLst/>
                          <a:hlinkClick r:id="rId11"/>
                        </a:rPr>
                        <a:t>maven-archetype-webapp</a:t>
                      </a:r>
                      <a:endParaRPr lang="en-US" sz="1100">
                        <a:effectLst/>
                      </a:endParaRPr>
                    </a:p>
                  </a:txBody>
                  <a:tcPr marL="45441" marR="45441" marT="45441" marB="4544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An archetype to generate a sample Maven Webapp project.</a:t>
                      </a:r>
                    </a:p>
                  </a:txBody>
                  <a:tcPr marL="45441" marR="45441" marT="45441" marB="4544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64543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Microsoft Sans Serif"/>
              </a:rPr>
              <a:t>Transitive Dependency Resolution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304800" y="1721802"/>
            <a:ext cx="8610600" cy="475519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</a:rPr>
              <a:t>Transitive dependencies are one of the features that make maven extremely powerful. As an example of a transitive dependency, suppose one project, called “A", is dependent on B, Now, suppose a second project, “C", is dependent on “A". This means that “C" is also dependent on the B. Maven can help us handle this situation automatically.</a:t>
            </a:r>
          </a:p>
          <a:p>
            <a:pPr marL="0" indent="0"/>
            <a:r>
              <a:rPr lang="en-US" sz="1800" dirty="0">
                <a:solidFill>
                  <a:schemeClr val="tx1"/>
                </a:solidFill>
              </a:rPr>
              <a:t>  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</a:rPr>
              <a:t>   We only need to define direct dependency in each project pom. Maven handles the rest automatically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697F6D-F3A4-44CB-8AF1-FAAC61EB0C28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33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348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Microsoft Sans Serif"/>
              </a:rPr>
              <a:t>Transitive Dependency Resolution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304800" y="1721802"/>
            <a:ext cx="8610600" cy="4374197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</a:rPr>
              <a:t>• Transitive dependencies are controlled using: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–Exclusions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–Optional declarations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–Dependency management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–Dependency mediation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697F6D-F3A4-44CB-8AF1-FAAC61EB0C28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34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3352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Inheritance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52400" y="1721802"/>
            <a:ext cx="8763000" cy="4297997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• Pom files can inherit </a:t>
            </a:r>
            <a:r>
              <a:rPr lang="en-US" sz="1800" dirty="0" smtClean="0">
                <a:solidFill>
                  <a:schemeClr val="tx1"/>
                </a:solidFill>
              </a:rPr>
              <a:t>configuration 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– </a:t>
            </a:r>
            <a:r>
              <a:rPr lang="en-US" sz="1800" dirty="0" err="1">
                <a:solidFill>
                  <a:schemeClr val="tx1"/>
                </a:solidFill>
              </a:rPr>
              <a:t>GroupId</a:t>
            </a:r>
            <a:r>
              <a:rPr lang="en-US" sz="1800" dirty="0">
                <a:solidFill>
                  <a:schemeClr val="tx1"/>
                </a:solidFill>
              </a:rPr>
              <a:t>, version</a:t>
            </a:r>
          </a:p>
          <a:p>
            <a:r>
              <a:rPr lang="en-US" sz="1800" dirty="0">
                <a:solidFill>
                  <a:schemeClr val="tx1"/>
                </a:solidFill>
              </a:rPr>
              <a:t>– Project </a:t>
            </a:r>
            <a:r>
              <a:rPr lang="en-US" sz="1800" dirty="0" err="1">
                <a:solidFill>
                  <a:schemeClr val="tx1"/>
                </a:solidFill>
              </a:rPr>
              <a:t>config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– Dependencies</a:t>
            </a:r>
          </a:p>
          <a:p>
            <a:r>
              <a:rPr lang="en-US" sz="1800" dirty="0">
                <a:solidFill>
                  <a:schemeClr val="tx1"/>
                </a:solidFill>
              </a:rPr>
              <a:t>– Plugin configuration</a:t>
            </a:r>
          </a:p>
          <a:p>
            <a:r>
              <a:rPr lang="en-US" sz="1800" dirty="0">
                <a:solidFill>
                  <a:schemeClr val="tx1"/>
                </a:solidFill>
              </a:rPr>
              <a:t>–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697F6D-F3A4-44CB-8AF1-FAAC61EB0C28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35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667000"/>
            <a:ext cx="481965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71320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Microsoft Sans Serif"/>
              </a:rPr>
              <a:t>Multi-Module Projects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228600" y="1721802"/>
            <a:ext cx="8686800" cy="4602797"/>
          </a:xfrm>
        </p:spPr>
        <p:txBody>
          <a:bodyPr/>
          <a:lstStyle/>
          <a:p>
            <a:r>
              <a:rPr lang="en-US" dirty="0"/>
              <a:t>• </a:t>
            </a:r>
            <a:r>
              <a:rPr lang="en-US" sz="1800" dirty="0">
                <a:solidFill>
                  <a:schemeClr val="tx1"/>
                </a:solidFill>
              </a:rPr>
              <a:t>Maven has 1st class multi-module support.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697F6D-F3A4-44CB-8AF1-FAAC61EB0C28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36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22" y="2516080"/>
            <a:ext cx="6427433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04746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Microsoft Sans Serif"/>
              </a:rPr>
              <a:t>Maven Best Practices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228600" y="1600200"/>
            <a:ext cx="8686800" cy="4038600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sz="1800" dirty="0">
                <a:solidFill>
                  <a:schemeClr val="tx1"/>
                </a:solidFill>
              </a:rPr>
              <a:t>Always specify a version for Maven2 plugins</a:t>
            </a:r>
          </a:p>
          <a:p>
            <a:pPr marL="342900" indent="-342900">
              <a:buFontTx/>
              <a:buChar char="-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1800" dirty="0">
                <a:solidFill>
                  <a:schemeClr val="tx1"/>
                </a:solidFill>
              </a:rPr>
              <a:t>Minimize number of SNASPHOT dependencies</a:t>
            </a:r>
          </a:p>
          <a:p>
            <a:pPr marL="342900" indent="-342900">
              <a:buFontTx/>
              <a:buChar char="-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1800" dirty="0">
                <a:solidFill>
                  <a:schemeClr val="tx1"/>
                </a:solidFill>
              </a:rPr>
              <a:t>Use dependency management section</a:t>
            </a:r>
          </a:p>
          <a:p>
            <a:pPr marL="342900" indent="-342900">
              <a:buFontTx/>
              <a:buChar char="-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800" dirty="0">
                <a:solidFill>
                  <a:schemeClr val="tx1"/>
                </a:solidFill>
              </a:rPr>
              <a:t>Beware of relocation in maven repo</a:t>
            </a:r>
          </a:p>
          <a:p>
            <a:pPr marL="285750" indent="-285750">
              <a:buFontTx/>
              <a:buChar char="-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800" dirty="0">
                <a:solidFill>
                  <a:schemeClr val="tx1"/>
                </a:solidFill>
              </a:rPr>
              <a:t>Minimize the number of Profiles</a:t>
            </a:r>
          </a:p>
          <a:p>
            <a:pPr marL="285750" indent="-285750">
              <a:buFontTx/>
              <a:buChar char="-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800" dirty="0">
                <a:solidFill>
                  <a:schemeClr val="tx1"/>
                </a:solidFill>
              </a:rPr>
              <a:t>Use Properties Liberally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697F6D-F3A4-44CB-8AF1-FAAC61EB0C28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37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0039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- Environment Setup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52400" y="1721802"/>
            <a:ext cx="8763000" cy="467899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www.tutorialspoint.com/maven/maven_environment_setup.htm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697F6D-F3A4-44CB-8AF1-FAAC61EB0C28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38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8336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- Environment Setup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6200" y="1524000"/>
            <a:ext cx="8839200" cy="4114800"/>
          </a:xfrm>
        </p:spPr>
        <p:txBody>
          <a:bodyPr/>
          <a:lstStyle/>
          <a:p>
            <a:pPr marL="0" indent="0"/>
            <a:r>
              <a:rPr lang="en-US" sz="1800" dirty="0">
                <a:solidFill>
                  <a:schemeClr val="tx1"/>
                </a:solidFill>
                <a:latin typeface="+mj-lt"/>
              </a:rPr>
              <a:t>Maven is Java based tool, so the very first requirement is to have JDK installed on your machine</a:t>
            </a: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endParaRPr lang="en-US" sz="1800" dirty="0">
              <a:solidFill>
                <a:schemeClr val="tx1"/>
              </a:solidFill>
              <a:latin typeface="+mj-lt"/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      System Requirement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5B8853-7797-4797-BDCD-2EB5A6813783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39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087777"/>
              </p:ext>
            </p:extLst>
          </p:nvPr>
        </p:nvGraphicFramePr>
        <p:xfrm>
          <a:off x="533400" y="2971800"/>
          <a:ext cx="4777740" cy="2529840"/>
        </p:xfrm>
        <a:graphic>
          <a:graphicData uri="http://schemas.openxmlformats.org/drawingml/2006/table">
            <a:tbl>
              <a:tblPr/>
              <a:tblGrid>
                <a:gridCol w="2388870"/>
                <a:gridCol w="238887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JDK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1.5 or above.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Memory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no minimum requirement.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Disk Space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no minimum requirement.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Operating System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no minimum requirement.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27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Build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ACE486-24AC-4E4C-A240-8C2BAA02D9E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22532" name="Picture 2" descr="C:\Users\manjuls\Desktop\an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09" y="1905000"/>
            <a:ext cx="2527300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2" descr="maven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954212"/>
            <a:ext cx="2505075" cy="1342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3" descr="C:\Users\manjuls\Desktop\gradl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919461"/>
            <a:ext cx="2209800" cy="137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0100"/>
            <a:ext cx="216402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14245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1600" y="4419600"/>
            <a:ext cx="53528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242729"/>
                </a:solidFill>
                <a:latin typeface="Arial" pitchFamily="34" charset="0"/>
                <a:cs typeface="Arial" pitchFamily="34" charset="0"/>
              </a:rPr>
              <a:t>Various build tools available(Naming only few):</a:t>
            </a: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For java - Ant,Maven,Gradle.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For .NET framework - NAnt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c# - MsBuild.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43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 bwMode="auto">
          <a:xfrm>
            <a:off x="1628775" y="779463"/>
            <a:ext cx="7258050" cy="5651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References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66094A-FC1A-43F1-9C1F-A61DE8F15B13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24000" y="1752600"/>
            <a:ext cx="751998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000" dirty="0">
                <a:latin typeface="Calibri" pitchFamily="34" charset="0"/>
                <a:hlinkClick r:id="rId3"/>
              </a:rPr>
              <a:t>https://maven.apache.org</a:t>
            </a:r>
            <a:r>
              <a:rPr lang="en-US" altLang="en-US" sz="2000" dirty="0" smtClean="0">
                <a:latin typeface="Calibri" pitchFamily="34" charset="0"/>
                <a:hlinkClick r:id="rId3"/>
              </a:rPr>
              <a:t>/</a:t>
            </a:r>
            <a:endParaRPr lang="en-US" altLang="en-US" sz="2000" dirty="0" smtClean="0">
              <a:latin typeface="Calibri" pitchFamily="34" charset="0"/>
            </a:endParaRP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000" dirty="0">
                <a:latin typeface="Calibri" pitchFamily="34" charset="0"/>
                <a:hlinkClick r:id="rId4"/>
              </a:rPr>
              <a:t>http://mvnrepository.com/</a:t>
            </a:r>
            <a:r>
              <a:rPr lang="en-US" altLang="en-US" sz="2000" dirty="0">
                <a:latin typeface="Calibri" pitchFamily="34" charset="0"/>
              </a:rPr>
              <a:t> </a:t>
            </a:r>
            <a:endParaRPr lang="en-US" altLang="en-US" sz="2000" dirty="0" smtClean="0">
              <a:latin typeface="Calibri" pitchFamily="34" charset="0"/>
            </a:endParaRP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000" dirty="0">
                <a:latin typeface="Calibri" pitchFamily="34" charset="0"/>
                <a:hlinkClick r:id="rId5"/>
              </a:rPr>
              <a:t>http://www.tutorialspoint.com/maven</a:t>
            </a:r>
            <a:r>
              <a:rPr lang="en-US" altLang="en-US" sz="2000" dirty="0" smtClean="0">
                <a:latin typeface="Calibri" pitchFamily="34" charset="0"/>
                <a:hlinkClick r:id="rId5"/>
              </a:rPr>
              <a:t>/</a:t>
            </a:r>
            <a:endParaRPr lang="en-US" altLang="en-US" sz="2000" dirty="0" smtClean="0">
              <a:latin typeface="Calibri" pitchFamily="34" charset="0"/>
            </a:endParaRP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endParaRPr lang="en-US" altLang="en-US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31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4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Questions?</a:t>
            </a:r>
          </a:p>
        </p:txBody>
      </p:sp>
      <p:sp>
        <p:nvSpPr>
          <p:cNvPr id="102403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83277A4-CEFF-4D39-AB1F-BC83F64AC1BF}" type="slidenum">
              <a:rPr lang="en-US" altLang="en-US" smtClean="0">
                <a:solidFill>
                  <a:srgbClr val="262626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pic>
        <p:nvPicPr>
          <p:cNvPr id="102404" name="Picture 2" descr="http://1.bp.blogspot.com/-qEdqe2mHxnQ/UcXDgQ4Mx1I/AAAAAAAAI_8/ArB7hXsA3OE/s1600/Questionin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294" y="1485900"/>
            <a:ext cx="5713413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97606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/>
          </p:nvPr>
        </p:nvSpPr>
        <p:spPr bwMode="auto">
          <a:xfrm>
            <a:off x="1657350" y="5087938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Thank you!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392863"/>
            <a:ext cx="493713" cy="365125"/>
          </a:xfrm>
        </p:spPr>
        <p:txBody>
          <a:bodyPr/>
          <a:lstStyle/>
          <a:p>
            <a:pPr>
              <a:defRPr/>
            </a:pPr>
            <a:fld id="{78DD81BC-2B8B-44B9-B084-0F4B4536236F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66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Maven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838200" y="1752599"/>
            <a:ext cx="8077200" cy="358127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j-lt"/>
                <a:cs typeface="Microsoft Sans Serif" panose="020B0604020202020204" pitchFamily="34" charset="0"/>
              </a:rPr>
              <a:t>Maven is a software project management 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Microsoft Sans Serif" panose="020B0604020202020204" pitchFamily="34" charset="0"/>
              </a:rPr>
              <a:t>tool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Microsoft Sans Serif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+mj-lt"/>
              <a:cs typeface="Microsoft Sans Serif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+mj-lt"/>
              <a:cs typeface="Microsoft Sans Serif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+mj-lt"/>
              <a:cs typeface="Microsoft Sans Serif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+mj-lt"/>
              <a:cs typeface="Microsoft Sans Serif" panose="020B0604020202020204" pitchFamily="34" charset="0"/>
            </a:endParaRPr>
          </a:p>
          <a:p>
            <a:endParaRPr lang="en-US" sz="2000" dirty="0">
              <a:solidFill>
                <a:schemeClr val="tx1"/>
              </a:solidFill>
              <a:latin typeface="+mj-lt"/>
              <a:cs typeface="Microsoft Sans Serif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+mj-lt"/>
              <a:cs typeface="Microsoft Sans Serif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j-lt"/>
                <a:cs typeface="Microsoft Sans Serif" panose="020B0604020202020204" pitchFamily="34" charset="0"/>
              </a:rPr>
              <a:t>It is a build tool or we can say it is more than just a “build tool” (used to build deployable artifacts from source code)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697F6D-F3A4-44CB-8AF1-FAAC61EB0C28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013" y="3071813"/>
            <a:ext cx="3608387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9092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Goal Of Maven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228600" y="1721802"/>
            <a:ext cx="8686800" cy="4374197"/>
          </a:xfrm>
        </p:spPr>
        <p:txBody>
          <a:bodyPr/>
          <a:lstStyle/>
          <a:p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endParaRPr lang="en-US" sz="2000" dirty="0">
              <a:solidFill>
                <a:schemeClr val="tx1"/>
              </a:solidFill>
              <a:latin typeface="+mn-lt"/>
            </a:endParaRPr>
          </a:p>
          <a:p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n-lt"/>
              </a:rPr>
              <a:t>Allow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a developer to </a:t>
            </a:r>
            <a:r>
              <a:rPr lang="en-US" sz="2000" b="1" i="1" u="sng" dirty="0">
                <a:solidFill>
                  <a:schemeClr val="tx1"/>
                </a:solidFill>
                <a:latin typeface="+mn-lt"/>
              </a:rPr>
              <a:t>comprehend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the            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n-lt"/>
              </a:rPr>
              <a:t>complete state of a development effort</a:t>
            </a:r>
          </a:p>
          <a:p>
            <a:r>
              <a:rPr lang="en-US" sz="2000" dirty="0">
                <a:solidFill>
                  <a:schemeClr val="tx1"/>
                </a:solidFill>
                <a:latin typeface="+mn-lt"/>
              </a:rPr>
              <a:t>in the </a:t>
            </a:r>
            <a:r>
              <a:rPr lang="en-US" sz="2000" b="1" i="1" u="sng" dirty="0">
                <a:solidFill>
                  <a:schemeClr val="tx1"/>
                </a:solidFill>
                <a:latin typeface="+mn-lt"/>
              </a:rPr>
              <a:t>shortest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period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of time possible.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697F6D-F3A4-44CB-8AF1-FAAC61EB0C28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514600"/>
            <a:ext cx="2667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0359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Why Apache Maven?</a:t>
            </a:r>
          </a:p>
        </p:txBody>
      </p:sp>
      <p:sp>
        <p:nvSpPr>
          <p:cNvPr id="27651" name="Text Placeholder 1"/>
          <p:cNvSpPr>
            <a:spLocks noGrp="1"/>
          </p:cNvSpPr>
          <p:nvPr>
            <p:ph type="body" sz="half" idx="2"/>
          </p:nvPr>
        </p:nvSpPr>
        <p:spPr bwMode="auto">
          <a:xfrm>
            <a:off x="228601" y="1600200"/>
            <a:ext cx="8305800" cy="464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en-US" sz="2000" dirty="0">
                <a:solidFill>
                  <a:prstClr val="black"/>
                </a:solidFill>
                <a:latin typeface="Calibri" pitchFamily="34" charset="0"/>
              </a:rPr>
              <a:t>Maven follows </a:t>
            </a:r>
            <a:r>
              <a:rPr lang="en-US" altLang="en-US" sz="2000" b="1" dirty="0" smtClean="0">
                <a:solidFill>
                  <a:prstClr val="black"/>
                </a:solidFill>
                <a:latin typeface="Calibri" pitchFamily="34" charset="0"/>
              </a:rPr>
              <a:t>Convention </a:t>
            </a:r>
            <a:r>
              <a:rPr lang="en-US" altLang="en-US" sz="2000" b="1" dirty="0">
                <a:solidFill>
                  <a:prstClr val="black"/>
                </a:solidFill>
                <a:latin typeface="Calibri" pitchFamily="34" charset="0"/>
              </a:rPr>
              <a:t>over configuration </a:t>
            </a:r>
            <a:r>
              <a:rPr lang="en-US" altLang="en-US" sz="2000" dirty="0" smtClean="0">
                <a:solidFill>
                  <a:prstClr val="black"/>
                </a:solidFill>
                <a:latin typeface="Calibri" pitchFamily="34" charset="0"/>
              </a:rPr>
              <a:t>principle.</a:t>
            </a:r>
            <a:endParaRPr lang="en-US" altLang="en-US" sz="2000" dirty="0" smtClean="0">
              <a:solidFill>
                <a:prstClr val="black"/>
              </a:solidFill>
              <a:latin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Maven is </a:t>
            </a: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declarative </a:t>
            </a:r>
            <a:endParaRPr lang="en-US" altLang="en-US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Maven has </a:t>
            </a:r>
            <a:r>
              <a:rPr lang="en-US" altLang="en-US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standard build </a:t>
            </a:r>
            <a:r>
              <a:rPr lang="en-US" altLang="en-US" sz="2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lifecycle</a:t>
            </a:r>
            <a:endParaRPr lang="en-US" altLang="en-US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Maven has Large existing repository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  <a:latin typeface="+mj-lt"/>
                <a:cs typeface="Calibri" pitchFamily="34" charset="0"/>
              </a:rPr>
              <a:t>Plugins enhance functionality and reusability</a:t>
            </a:r>
          </a:p>
          <a:p>
            <a:pPr marL="285750" lvl="1" indent="-285750">
              <a:buFont typeface="Arial" charset="0"/>
              <a:buChar char="•"/>
            </a:pPr>
            <a:r>
              <a:rPr lang="en-US" sz="2000" dirty="0">
                <a:latin typeface="+mj-lt"/>
                <a:cs typeface="Arial" panose="020B0604020202020204" pitchFamily="34" charset="0"/>
              </a:rPr>
              <a:t>Integrating all the different tools -sonar,coverage,testcase</a:t>
            </a:r>
          </a:p>
          <a:p>
            <a:pPr marL="285750" lvl="1" indent="-285750">
              <a:buFont typeface="Arial" charset="0"/>
              <a:buChar char="•"/>
            </a:pPr>
            <a:r>
              <a:rPr lang="en-US" altLang="en-US" sz="2000" dirty="0">
                <a:latin typeface="+mj-lt"/>
                <a:cs typeface="Arial" panose="020B0604020202020204" pitchFamily="34" charset="0"/>
              </a:rPr>
              <a:t>Automate build process which reduces manual risks</a:t>
            </a:r>
          </a:p>
          <a:p>
            <a:pPr marL="285750" lvl="1" indent="-285750">
              <a:buFont typeface="Arial" charset="0"/>
              <a:buChar char="•"/>
            </a:pPr>
            <a:r>
              <a:rPr lang="en-US" sz="2000" dirty="0">
                <a:latin typeface="+mj-lt"/>
                <a:cs typeface="Arial" panose="020B0604020202020204" pitchFamily="34" charset="0"/>
              </a:rPr>
              <a:t>Maven forces you to have a standard directory </a:t>
            </a:r>
            <a:r>
              <a:rPr lang="en-US" sz="2000" dirty="0" smtClean="0">
                <a:latin typeface="+mj-lt"/>
                <a:cs typeface="Arial" panose="020B0604020202020204" pitchFamily="34" charset="0"/>
              </a:rPr>
              <a:t>structure</a:t>
            </a:r>
            <a:endParaRPr lang="en-US" altLang="en-US" sz="2000" dirty="0" smtClean="0">
              <a:solidFill>
                <a:schemeClr val="tx1"/>
              </a:solidFill>
              <a:latin typeface="+mj-lt"/>
              <a:cs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Maven helps for better</a:t>
            </a:r>
          </a:p>
          <a:p>
            <a:pPr marL="514350" lvl="1" indent="-285750"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Dependency management</a:t>
            </a:r>
          </a:p>
          <a:p>
            <a:pPr marL="514350" lvl="1" indent="-285750"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Release management </a:t>
            </a:r>
          </a:p>
          <a:p>
            <a:pPr marL="514350" lvl="1" indent="-285750"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Scalability</a:t>
            </a:r>
          </a:p>
          <a:p>
            <a:pPr marL="514350" lvl="1" indent="-285750"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Documentation and release notes</a:t>
            </a:r>
          </a:p>
          <a:p>
            <a:pPr marL="285750" indent="-285750">
              <a:buFont typeface="Arial" charset="0"/>
              <a:buChar char="•"/>
            </a:pPr>
            <a:endParaRPr lang="en-US" altLang="en-US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4A2A18-98E7-449F-BDE5-2AB593ADFD9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4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ea typeface="Microsoft YaHei" panose="020B0503020204020204" pitchFamily="34" charset="-122"/>
              </a:rPr>
              <a:t>Maven Vs Ant</a:t>
            </a:r>
            <a:endParaRPr lang="en-US" sz="2400" dirty="0">
              <a:ea typeface="Microsoft YaHei" panose="020B0503020204020204" pitchFamily="34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F91C6-2816-4F96-AF57-A22A0682044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42643"/>
              </p:ext>
            </p:extLst>
          </p:nvPr>
        </p:nvGraphicFramePr>
        <p:xfrm>
          <a:off x="1819164" y="1600200"/>
          <a:ext cx="5773126" cy="4628183"/>
        </p:xfrm>
        <a:graphic>
          <a:graphicData uri="http://schemas.openxmlformats.org/drawingml/2006/table">
            <a:tbl>
              <a:tblPr/>
              <a:tblGrid>
                <a:gridCol w="2886563"/>
                <a:gridCol w="2886563"/>
              </a:tblGrid>
              <a:tr h="28612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Ant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4497" marR="34497" marT="34497" marB="34497">
                    <a:lnL w="9525" cap="flat" cmpd="sng" algn="ctr">
                      <a:solidFill>
                        <a:srgbClr val="709E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9E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9E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Maven</a:t>
                      </a:r>
                    </a:p>
                  </a:txBody>
                  <a:tcPr marL="34497" marR="34497" marT="34497" marB="34497">
                    <a:lnL w="9525" cap="flat" cmpd="sng" algn="ctr">
                      <a:solidFill>
                        <a:srgbClr val="709E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9E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9E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1175606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Ant </a:t>
                      </a:r>
                      <a:r>
                        <a:rPr lang="en-US" sz="1300" b="1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doesn't has formal conventions</a:t>
                      </a:r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, so we need to provide information of the project structure in build.xml file.</a:t>
                      </a:r>
                    </a:p>
                  </a:txBody>
                  <a:tcPr marL="34497" marR="34497" marT="34497" marB="34497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Maven </a:t>
                      </a:r>
                      <a:r>
                        <a:rPr lang="en-US" sz="1300" b="1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has a convention</a:t>
                      </a:r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 to place source code, compiled code etc. So we don't need to provide information about the project structure in pom.xml file.</a:t>
                      </a:r>
                    </a:p>
                  </a:txBody>
                  <a:tcPr marL="34497" marR="34497" marT="34497" marB="34497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35643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Ant is </a:t>
                      </a:r>
                      <a:r>
                        <a:rPr lang="en-US" sz="1300" b="1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procedural</a:t>
                      </a:r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, you need to provide information about what to do and when to do through code. You need to provide order.</a:t>
                      </a:r>
                    </a:p>
                  </a:txBody>
                  <a:tcPr marL="34497" marR="34497" marT="34497" marB="34497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Maven is </a:t>
                      </a:r>
                      <a:r>
                        <a:rPr lang="en-US" sz="1300" b="1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declarative</a:t>
                      </a:r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, everything you define in the pom.xml file.</a:t>
                      </a:r>
                    </a:p>
                  </a:txBody>
                  <a:tcPr marL="34497" marR="34497" marT="34497" marB="34497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286123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There is </a:t>
                      </a:r>
                      <a:r>
                        <a:rPr lang="en-US" sz="1300" b="1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no life cycle</a:t>
                      </a:r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 in Ant.</a:t>
                      </a:r>
                    </a:p>
                  </a:txBody>
                  <a:tcPr marL="34497" marR="34497" marT="34497" marB="34497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There is </a:t>
                      </a:r>
                      <a:r>
                        <a:rPr lang="en-US" sz="1300" b="1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life cycle</a:t>
                      </a:r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 in Maven.</a:t>
                      </a:r>
                    </a:p>
                  </a:txBody>
                  <a:tcPr marL="34497" marR="34497" marT="34497" marB="34497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6123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 </a:t>
                      </a:r>
                      <a:r>
                        <a:rPr lang="en-US" sz="1300" b="1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 tool</a:t>
                      </a:r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 box.</a:t>
                      </a:r>
                    </a:p>
                  </a:txBody>
                  <a:tcPr marL="34497" marR="34497" marT="34497" marB="34497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 </a:t>
                      </a:r>
                      <a:r>
                        <a:rPr lang="en-US" sz="1300" b="1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 framework</a:t>
                      </a:r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.</a:t>
                      </a:r>
                    </a:p>
                  </a:txBody>
                  <a:tcPr marL="34497" marR="34497" marT="34497" marB="34497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498503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 </a:t>
                      </a:r>
                      <a:r>
                        <a:rPr lang="en-US" sz="1300" b="1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mainly a build tool</a:t>
                      </a:r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.</a:t>
                      </a:r>
                    </a:p>
                  </a:txBody>
                  <a:tcPr marL="34497" marR="34497" marT="34497" marB="34497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 </a:t>
                      </a:r>
                      <a:r>
                        <a:rPr lang="en-US" sz="1300" b="1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mainly a project management tool</a:t>
                      </a:r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.</a:t>
                      </a:r>
                    </a:p>
                  </a:txBody>
                  <a:tcPr marL="34497" marR="34497" marT="34497" marB="34497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8503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The ant scripts are </a:t>
                      </a:r>
                      <a:r>
                        <a:rPr lang="en-US" sz="1300" b="1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not reusable</a:t>
                      </a:r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.</a:t>
                      </a:r>
                    </a:p>
                  </a:txBody>
                  <a:tcPr marL="34497" marR="34497" marT="34497" marB="34497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The maven plugins are </a:t>
                      </a:r>
                      <a:r>
                        <a:rPr lang="en-US" sz="1300" b="1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reusable</a:t>
                      </a:r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.</a:t>
                      </a:r>
                    </a:p>
                  </a:txBody>
                  <a:tcPr marL="34497" marR="34497" marT="34497" marB="34497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373888"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 </a:t>
                      </a:r>
                      <a:r>
                        <a:rPr lang="en-US" sz="1300" b="1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less preferred</a:t>
                      </a:r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 than Maven.</a:t>
                      </a:r>
                    </a:p>
                  </a:txBody>
                  <a:tcPr marL="34497" marR="34497" marT="34497" marB="34497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 </a:t>
                      </a:r>
                      <a:r>
                        <a:rPr lang="en-US" sz="1300" b="1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more preferred</a:t>
                      </a:r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 than Ant.</a:t>
                      </a:r>
                    </a:p>
                  </a:txBody>
                  <a:tcPr marL="34497" marR="34497" marT="34497" marB="34497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49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444" y="2068030"/>
            <a:ext cx="5724525" cy="4046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Maven Vs </a:t>
            </a:r>
            <a:r>
              <a:rPr lang="en-US" sz="2400" dirty="0" smtClean="0"/>
              <a:t>Ant</a:t>
            </a:r>
            <a:endParaRPr lang="en-US" altLang="en-US" sz="2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76F861-74CE-49FA-9AD8-C9ED7874D5E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49" y="2068030"/>
            <a:ext cx="2955203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46" y="3848389"/>
            <a:ext cx="19812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69" y="5900593"/>
            <a:ext cx="2162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51" y="4712855"/>
            <a:ext cx="295520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207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5D1B18D8090143AD0CE3822D887F30" ma:contentTypeVersion="0" ma:contentTypeDescription="Create a new document." ma:contentTypeScope="" ma:versionID="112fd6e2c9d8cc84f0aca1c16b39f26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B2DD07-9473-4CA8-8494-229D39EA61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88C9F0B-969B-4B99-BBCE-C7D9DBE27D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48A984-156B-4FBD-9032-03B90E74014F}">
  <ds:schemaRefs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2017</TotalTime>
  <Words>1377</Words>
  <Application>Microsoft Office PowerPoint</Application>
  <PresentationFormat>On-screen Show (4:3)</PresentationFormat>
  <Paragraphs>336</Paragraphs>
  <Slides>42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1_Office Theme</vt:lpstr>
      <vt:lpstr>2_Office Theme</vt:lpstr>
      <vt:lpstr>Build Tools : Apache Maven </vt:lpstr>
      <vt:lpstr>Agenda</vt:lpstr>
      <vt:lpstr>Basics of build Tool </vt:lpstr>
      <vt:lpstr>Build Tools</vt:lpstr>
      <vt:lpstr>What is Maven</vt:lpstr>
      <vt:lpstr>Primary Goal Of Maven</vt:lpstr>
      <vt:lpstr>Why Apache Maven?</vt:lpstr>
      <vt:lpstr>Maven Vs Ant</vt:lpstr>
      <vt:lpstr>Maven Vs Ant</vt:lpstr>
      <vt:lpstr>The Project Object Model (POM)</vt:lpstr>
      <vt:lpstr>Basic pom.xml</vt:lpstr>
      <vt:lpstr>Maven Conventions </vt:lpstr>
      <vt:lpstr>Maven Build Lifecycle</vt:lpstr>
      <vt:lpstr>Build Phases for Default Lifecycle</vt:lpstr>
      <vt:lpstr>Plugins </vt:lpstr>
      <vt:lpstr>Plugins</vt:lpstr>
      <vt:lpstr>Phase Goal Relationship</vt:lpstr>
      <vt:lpstr>Maven repositories and workflow</vt:lpstr>
      <vt:lpstr>Repositories</vt:lpstr>
      <vt:lpstr>Other Maven Features</vt:lpstr>
      <vt:lpstr>Properties tag</vt:lpstr>
      <vt:lpstr>Build Profiles</vt:lpstr>
      <vt:lpstr>Build Profiles</vt:lpstr>
      <vt:lpstr>Types of Build Profile</vt:lpstr>
      <vt:lpstr>Build Profile Activation</vt:lpstr>
      <vt:lpstr>Build Profile Activation</vt:lpstr>
      <vt:lpstr>Build Profile Activation</vt:lpstr>
      <vt:lpstr>Build Profile Activation</vt:lpstr>
      <vt:lpstr>Build Profile Activation</vt:lpstr>
      <vt:lpstr>Build Profile Activation</vt:lpstr>
      <vt:lpstr>Archetypes</vt:lpstr>
      <vt:lpstr>Archetypes</vt:lpstr>
      <vt:lpstr>Transitive Dependency Resolution</vt:lpstr>
      <vt:lpstr>Transitive Dependency Resolution</vt:lpstr>
      <vt:lpstr>Project Inheritance</vt:lpstr>
      <vt:lpstr>Multi-Module Projects</vt:lpstr>
      <vt:lpstr>Maven Best Practices</vt:lpstr>
      <vt:lpstr>Maven - Environment Setup</vt:lpstr>
      <vt:lpstr>Maven - Environment Setup</vt:lpstr>
      <vt:lpstr>References </vt:lpstr>
      <vt:lpstr>Any Questions?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Tools : Apache Maven</dc:title>
  <dc:creator>Rucha Kulkarni</dc:creator>
  <cp:lastModifiedBy>Neha Saini</cp:lastModifiedBy>
  <cp:revision>102</cp:revision>
  <dcterms:created xsi:type="dcterms:W3CDTF">2016-04-20T10:05:58Z</dcterms:created>
  <dcterms:modified xsi:type="dcterms:W3CDTF">2016-11-14T07:41:31Z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0x010100B25D1B18D8090143AD0CE3822D887F30</vt:lpwstr>
  </property>
</Properties>
</file>