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66" d="100"/>
          <a:sy n="66" d="100"/>
        </p:scale>
        <p:origin x="1238"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8677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68101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3827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4255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48863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C24A9-CCB6-4F8D-B8DB-C2F3692CFA5A}" type="datetimeFigureOut">
              <a:rPr lang="en-US" smtClean="0"/>
              <a:t>5/29/2020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28752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C24A9-CCB6-4F8D-B8DB-C2F3692CFA5A}" type="datetimeFigureOut">
              <a:rPr lang="en-US" smtClean="0"/>
              <a:t>5/29/2020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624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48626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5277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2AC24A9-CCB6-4F8D-B8DB-C2F3692CFA5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896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1863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8516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5/29/2020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456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2AC24A9-CCB6-4F8D-B8DB-C2F3692CFA5A}" type="datetimeFigureOut">
              <a:rPr lang="en-US" smtClean="0"/>
              <a:t>5/29/2020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47423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AC24A9-CCB6-4F8D-B8DB-C2F3692CFA5A}" type="datetimeFigureOut">
              <a:rPr lang="en-US" smtClean="0"/>
              <a:t>5/29/2020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6658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2AC24A9-CCB6-4F8D-B8DB-C2F3692CFA5A}" type="datetimeFigureOut">
              <a:rPr lang="en-US" smtClean="0"/>
              <a:t>5/29/2020</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1756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005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AC24A9-CCB6-4F8D-B8DB-C2F3692CFA5A}" type="datetimeFigureOut">
              <a:rPr lang="en-US" smtClean="0"/>
              <a:t>5/29/2020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4471848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2AA3-66E3-4528-ACD2-920D09752D9B}"/>
              </a:ext>
            </a:extLst>
          </p:cNvPr>
          <p:cNvSpPr>
            <a:spLocks noGrp="1"/>
          </p:cNvSpPr>
          <p:nvPr>
            <p:ph type="ctrTitle"/>
          </p:nvPr>
        </p:nvSpPr>
        <p:spPr>
          <a:xfrm>
            <a:off x="757084" y="1447800"/>
            <a:ext cx="10884310" cy="1639529"/>
          </a:xfrm>
        </p:spPr>
        <p:txBody>
          <a:bodyPr>
            <a:normAutofit/>
          </a:bodyPr>
          <a:lstStyle/>
          <a:p>
            <a:pPr>
              <a:lnSpc>
                <a:spcPct val="90000"/>
              </a:lnSpc>
            </a:pPr>
            <a:r>
              <a:rPr lang="en-IN" sz="4700" dirty="0">
                <a:latin typeface="Arial Black" panose="020B0A04020102020204" pitchFamily="34" charset="0"/>
              </a:rPr>
              <a:t>STAFF ATTRITION USING DATA ANALYSIS</a:t>
            </a:r>
          </a:p>
        </p:txBody>
      </p:sp>
      <p:sp>
        <p:nvSpPr>
          <p:cNvPr id="3" name="Subtitle 2">
            <a:extLst>
              <a:ext uri="{FF2B5EF4-FFF2-40B4-BE49-F238E27FC236}">
                <a16:creationId xmlns:a16="http://schemas.microsoft.com/office/drawing/2014/main" id="{8D449B17-1486-4084-958E-30BD26A72A61}"/>
              </a:ext>
            </a:extLst>
          </p:cNvPr>
          <p:cNvSpPr>
            <a:spLocks noGrp="1"/>
          </p:cNvSpPr>
          <p:nvPr>
            <p:ph type="subTitle" idx="1"/>
          </p:nvPr>
        </p:nvSpPr>
        <p:spPr>
          <a:xfrm>
            <a:off x="6499123" y="4226774"/>
            <a:ext cx="5221631" cy="532039"/>
          </a:xfrm>
        </p:spPr>
        <p:txBody>
          <a:bodyPr>
            <a:normAutofit/>
          </a:bodyPr>
          <a:lstStyle/>
          <a:p>
            <a:r>
              <a:rPr lang="en-IN" dirty="0">
                <a:latin typeface="Arial Black" panose="020B0A04020102020204" pitchFamily="34" charset="0"/>
              </a:rPr>
              <a:t>Prepared by- Sonali Pandey</a:t>
            </a:r>
          </a:p>
        </p:txBody>
      </p:sp>
    </p:spTree>
    <p:extLst>
      <p:ext uri="{BB962C8B-B14F-4D97-AF65-F5344CB8AC3E}">
        <p14:creationId xmlns:p14="http://schemas.microsoft.com/office/powerpoint/2010/main" val="363853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1BC5-5616-492B-A977-F9456CCDBF25}"/>
              </a:ext>
            </a:extLst>
          </p:cNvPr>
          <p:cNvSpPr>
            <a:spLocks noGrp="1"/>
          </p:cNvSpPr>
          <p:nvPr>
            <p:ph type="title"/>
          </p:nvPr>
        </p:nvSpPr>
        <p:spPr>
          <a:xfrm>
            <a:off x="646111" y="452718"/>
            <a:ext cx="9404723" cy="1387657"/>
          </a:xfrm>
        </p:spPr>
        <p:txBody>
          <a:bodyPr/>
          <a:lstStyle/>
          <a:p>
            <a:r>
              <a:rPr lang="en-IN" sz="1800" dirty="0"/>
              <a:t>The analysis below is a heatmap suggesting how the company should focus on different parameters for reducing the churn rate of its employees. The parameters having odd ratio less than one are likely to stay. Those above 1, need to be investigated.</a:t>
            </a:r>
          </a:p>
        </p:txBody>
      </p:sp>
      <p:graphicFrame>
        <p:nvGraphicFramePr>
          <p:cNvPr id="14" name="Content Placeholder 13">
            <a:extLst>
              <a:ext uri="{FF2B5EF4-FFF2-40B4-BE49-F238E27FC236}">
                <a16:creationId xmlns:a16="http://schemas.microsoft.com/office/drawing/2014/main" id="{40DB1350-FC35-4DE4-98D9-8F1266601C68}"/>
              </a:ext>
            </a:extLst>
          </p:cNvPr>
          <p:cNvGraphicFramePr>
            <a:graphicFrameLocks noGrp="1"/>
          </p:cNvGraphicFramePr>
          <p:nvPr>
            <p:ph idx="1"/>
            <p:extLst>
              <p:ext uri="{D42A27DB-BD31-4B8C-83A1-F6EECF244321}">
                <p14:modId xmlns:p14="http://schemas.microsoft.com/office/powerpoint/2010/main" val="3080580556"/>
              </p:ext>
            </p:extLst>
          </p:nvPr>
        </p:nvGraphicFramePr>
        <p:xfrm>
          <a:off x="2268638" y="2326512"/>
          <a:ext cx="6597570" cy="3402960"/>
        </p:xfrm>
        <a:graphic>
          <a:graphicData uri="http://schemas.openxmlformats.org/drawingml/2006/table">
            <a:tbl>
              <a:tblPr/>
              <a:tblGrid>
                <a:gridCol w="1890767">
                  <a:extLst>
                    <a:ext uri="{9D8B030D-6E8A-4147-A177-3AD203B41FA5}">
                      <a16:colId xmlns:a16="http://schemas.microsoft.com/office/drawing/2014/main" val="3785764026"/>
                    </a:ext>
                  </a:extLst>
                </a:gridCol>
                <a:gridCol w="1367790">
                  <a:extLst>
                    <a:ext uri="{9D8B030D-6E8A-4147-A177-3AD203B41FA5}">
                      <a16:colId xmlns:a16="http://schemas.microsoft.com/office/drawing/2014/main" val="4114471907"/>
                    </a:ext>
                  </a:extLst>
                </a:gridCol>
                <a:gridCol w="1408018">
                  <a:extLst>
                    <a:ext uri="{9D8B030D-6E8A-4147-A177-3AD203B41FA5}">
                      <a16:colId xmlns:a16="http://schemas.microsoft.com/office/drawing/2014/main" val="2698003375"/>
                    </a:ext>
                  </a:extLst>
                </a:gridCol>
                <a:gridCol w="1930995">
                  <a:extLst>
                    <a:ext uri="{9D8B030D-6E8A-4147-A177-3AD203B41FA5}">
                      <a16:colId xmlns:a16="http://schemas.microsoft.com/office/drawing/2014/main" val="4006443603"/>
                    </a:ext>
                  </a:extLst>
                </a:gridCol>
              </a:tblGrid>
              <a:tr h="30936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coefficient</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p-value</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Odds-ratio</a:t>
                      </a:r>
                    </a:p>
                  </a:txBody>
                  <a:tcPr marL="7620" marR="7620" marT="7620" marB="0" anchor="b">
                    <a:lnL>
                      <a:noFill/>
                    </a:lnL>
                    <a:lnR>
                      <a:noFill/>
                    </a:lnR>
                    <a:lnT>
                      <a:noFill/>
                    </a:lnT>
                    <a:lnB>
                      <a:noFill/>
                    </a:lnB>
                  </a:tcPr>
                </a:tc>
                <a:extLst>
                  <a:ext uri="{0D108BD9-81ED-4DB2-BD59-A6C34878D82A}">
                    <a16:rowId xmlns:a16="http://schemas.microsoft.com/office/drawing/2014/main" val="693024512"/>
                  </a:ext>
                </a:extLst>
              </a:tr>
              <a:tr h="309360">
                <a:tc>
                  <a:txBody>
                    <a:bodyPr/>
                    <a:lstStyle/>
                    <a:p>
                      <a:pPr algn="l" fontAlgn="b"/>
                      <a:r>
                        <a:rPr lang="en-IN" sz="1100" b="0" i="0" u="none" strike="noStrike">
                          <a:solidFill>
                            <a:srgbClr val="000000"/>
                          </a:solidFill>
                          <a:effectLst/>
                          <a:latin typeface="Calibri" panose="020F0502020204030204" pitchFamily="34" charset="0"/>
                        </a:rPr>
                        <a:t>const</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-2.635999925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2.32E-26</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162409313"/>
                  </a:ext>
                </a:extLst>
              </a:tr>
              <a:tr h="309360">
                <a:tc>
                  <a:txBody>
                    <a:bodyPr/>
                    <a:lstStyle/>
                    <a:p>
                      <a:pPr algn="l" fontAlgn="b"/>
                      <a:r>
                        <a:rPr lang="en-IN" sz="1100" b="0" i="0" u="none" strike="noStrike">
                          <a:solidFill>
                            <a:srgbClr val="000000"/>
                          </a:solidFill>
                          <a:effectLst/>
                          <a:latin typeface="Calibri" panose="020F0502020204030204" pitchFamily="34" charset="0"/>
                        </a:rPr>
                        <a:t>CreditScore</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-0.000676707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0.015778333</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0.9993</a:t>
                      </a:r>
                    </a:p>
                  </a:txBody>
                  <a:tcPr marL="7620" marR="7620" marT="7620" marB="0" anchor="b">
                    <a:lnL>
                      <a:noFill/>
                    </a:lnL>
                    <a:lnR>
                      <a:noFill/>
                    </a:lnR>
                    <a:lnT>
                      <a:noFill/>
                    </a:lnT>
                    <a:lnB>
                      <a:noFill/>
                    </a:lnB>
                    <a:solidFill>
                      <a:srgbClr val="FCA577"/>
                    </a:solidFill>
                  </a:tcPr>
                </a:tc>
                <a:extLst>
                  <a:ext uri="{0D108BD9-81ED-4DB2-BD59-A6C34878D82A}">
                    <a16:rowId xmlns:a16="http://schemas.microsoft.com/office/drawing/2014/main" val="1522186424"/>
                  </a:ext>
                </a:extLst>
              </a:tr>
              <a:tr h="309360">
                <a:tc>
                  <a:txBody>
                    <a:bodyPr/>
                    <a:lstStyle/>
                    <a:p>
                      <a:pPr algn="l" fontAlgn="b"/>
                      <a:r>
                        <a:rPr lang="en-IN" sz="1100" b="0" i="0" u="none" strike="noStrike">
                          <a:solidFill>
                            <a:srgbClr val="000000"/>
                          </a:solidFill>
                          <a:effectLst/>
                          <a:latin typeface="Calibri" panose="020F0502020204030204" pitchFamily="34" charset="0"/>
                        </a:rPr>
                        <a:t>Age</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0.072637953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4.07E-175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1.0753</a:t>
                      </a:r>
                    </a:p>
                  </a:txBody>
                  <a:tcPr marL="7620" marR="7620" marT="7620" marB="0" anchor="b">
                    <a:lnL>
                      <a:noFill/>
                    </a:lnL>
                    <a:lnR>
                      <a:noFill/>
                    </a:lnR>
                    <a:lnT>
                      <a:noFill/>
                    </a:lnT>
                    <a:lnB>
                      <a:noFill/>
                    </a:lnB>
                    <a:solidFill>
                      <a:srgbClr val="F8696B"/>
                    </a:solidFill>
                  </a:tcPr>
                </a:tc>
                <a:extLst>
                  <a:ext uri="{0D108BD9-81ED-4DB2-BD59-A6C34878D82A}">
                    <a16:rowId xmlns:a16="http://schemas.microsoft.com/office/drawing/2014/main" val="2195912219"/>
                  </a:ext>
                </a:extLst>
              </a:tr>
              <a:tr h="309360">
                <a:tc>
                  <a:txBody>
                    <a:bodyPr/>
                    <a:lstStyle/>
                    <a:p>
                      <a:pPr algn="l" fontAlgn="b"/>
                      <a:r>
                        <a:rPr lang="en-IN" sz="1100" b="0" i="0" u="none" strike="noStrike">
                          <a:solidFill>
                            <a:srgbClr val="000000"/>
                          </a:solidFill>
                          <a:effectLst/>
                          <a:latin typeface="Calibri" panose="020F0502020204030204" pitchFamily="34" charset="0"/>
                        </a:rPr>
                        <a:t>NumOfProducts</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-0.095246477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0.045143726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0.9091</a:t>
                      </a:r>
                    </a:p>
                  </a:txBody>
                  <a:tcPr marL="7620" marR="7620" marT="7620" marB="0" anchor="b">
                    <a:lnL>
                      <a:noFill/>
                    </a:lnL>
                    <a:lnR>
                      <a:noFill/>
                    </a:lnR>
                    <a:lnT>
                      <a:noFill/>
                    </a:lnT>
                    <a:lnB>
                      <a:noFill/>
                    </a:lnB>
                    <a:solidFill>
                      <a:srgbClr val="FFEB84"/>
                    </a:solidFill>
                  </a:tcPr>
                </a:tc>
                <a:extLst>
                  <a:ext uri="{0D108BD9-81ED-4DB2-BD59-A6C34878D82A}">
                    <a16:rowId xmlns:a16="http://schemas.microsoft.com/office/drawing/2014/main" val="2038270752"/>
                  </a:ext>
                </a:extLst>
              </a:tr>
              <a:tr h="309360">
                <a:tc>
                  <a:txBody>
                    <a:bodyPr/>
                    <a:lstStyle/>
                    <a:p>
                      <a:pPr algn="l" fontAlgn="b"/>
                      <a:r>
                        <a:rPr lang="en-IN" sz="1100" b="0" i="0" u="none" strike="noStrike">
                          <a:solidFill>
                            <a:srgbClr val="000000"/>
                          </a:solidFill>
                          <a:effectLst/>
                          <a:latin typeface="Calibri" panose="020F0502020204030204" pitchFamily="34" charset="0"/>
                        </a:rPr>
                        <a:t>Spain</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-0.723407992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1.83E-19</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0.4851</a:t>
                      </a:r>
                    </a:p>
                  </a:txBody>
                  <a:tcPr marL="7620" marR="7620" marT="7620" marB="0" anchor="b">
                    <a:lnL>
                      <a:noFill/>
                    </a:lnL>
                    <a:lnR>
                      <a:noFill/>
                    </a:lnR>
                    <a:lnT>
                      <a:noFill/>
                    </a:lnT>
                    <a:lnB>
                      <a:noFill/>
                    </a:lnB>
                    <a:solidFill>
                      <a:srgbClr val="8AC97D"/>
                    </a:solidFill>
                  </a:tcPr>
                </a:tc>
                <a:extLst>
                  <a:ext uri="{0D108BD9-81ED-4DB2-BD59-A6C34878D82A}">
                    <a16:rowId xmlns:a16="http://schemas.microsoft.com/office/drawing/2014/main" val="25909442"/>
                  </a:ext>
                </a:extLst>
              </a:tr>
              <a:tr h="309360">
                <a:tc>
                  <a:txBody>
                    <a:bodyPr/>
                    <a:lstStyle/>
                    <a:p>
                      <a:pPr algn="l" fontAlgn="b"/>
                      <a:r>
                        <a:rPr lang="en-IN" sz="1100" b="0" i="0" u="none" strike="noStrike">
                          <a:solidFill>
                            <a:srgbClr val="000000"/>
                          </a:solidFill>
                          <a:effectLst/>
                          <a:latin typeface="Calibri" panose="020F0502020204030204" pitchFamily="34" charset="0"/>
                        </a:rPr>
                        <a:t>France</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-0.759740875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5.30E-28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0.4678</a:t>
                      </a:r>
                    </a:p>
                  </a:txBody>
                  <a:tcPr marL="7620" marR="7620" marT="7620" marB="0" anchor="b">
                    <a:lnL>
                      <a:noFill/>
                    </a:lnL>
                    <a:lnR>
                      <a:noFill/>
                    </a:lnR>
                    <a:lnT>
                      <a:noFill/>
                    </a:lnT>
                    <a:lnB>
                      <a:noFill/>
                    </a:lnB>
                    <a:solidFill>
                      <a:srgbClr val="85C87D"/>
                    </a:solidFill>
                  </a:tcPr>
                </a:tc>
                <a:extLst>
                  <a:ext uri="{0D108BD9-81ED-4DB2-BD59-A6C34878D82A}">
                    <a16:rowId xmlns:a16="http://schemas.microsoft.com/office/drawing/2014/main" val="2516717266"/>
                  </a:ext>
                </a:extLst>
              </a:tr>
              <a:tr h="309360">
                <a:tc>
                  <a:txBody>
                    <a:bodyPr/>
                    <a:lstStyle/>
                    <a:p>
                      <a:pPr algn="l" fontAlgn="b"/>
                      <a:r>
                        <a:rPr lang="en-IN" sz="1100" b="0" i="0" u="none" strike="noStrike">
                          <a:solidFill>
                            <a:srgbClr val="000000"/>
                          </a:solidFill>
                          <a:effectLst/>
                          <a:latin typeface="Calibri" panose="020F0502020204030204" pitchFamily="34" charset="0"/>
                        </a:rPr>
                        <a:t>Male</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-0.526864039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3.88E-22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0.5905</a:t>
                      </a:r>
                    </a:p>
                  </a:txBody>
                  <a:tcPr marL="7620" marR="7620" marT="7620" marB="0" anchor="b">
                    <a:lnL>
                      <a:noFill/>
                    </a:lnL>
                    <a:lnR>
                      <a:noFill/>
                    </a:lnR>
                    <a:lnT>
                      <a:noFill/>
                    </a:lnT>
                    <a:lnB>
                      <a:noFill/>
                    </a:lnB>
                    <a:solidFill>
                      <a:srgbClr val="A7D17E"/>
                    </a:solidFill>
                  </a:tcPr>
                </a:tc>
                <a:extLst>
                  <a:ext uri="{0D108BD9-81ED-4DB2-BD59-A6C34878D82A}">
                    <a16:rowId xmlns:a16="http://schemas.microsoft.com/office/drawing/2014/main" val="326909048"/>
                  </a:ext>
                </a:extLst>
              </a:tr>
              <a:tr h="309360">
                <a:tc>
                  <a:txBody>
                    <a:bodyPr/>
                    <a:lstStyle/>
                    <a:p>
                      <a:pPr algn="l" fontAlgn="b"/>
                      <a:r>
                        <a:rPr lang="en-IN" sz="1100" b="0" i="0" u="none" strike="noStrike">
                          <a:solidFill>
                            <a:srgbClr val="000000"/>
                          </a:solidFill>
                          <a:effectLst/>
                          <a:latin typeface="Calibri" panose="020F0502020204030204" pitchFamily="34" charset="0"/>
                        </a:rPr>
                        <a:t>IsActiveMember</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-1.076035936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9.46E-78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0.3409</a:t>
                      </a:r>
                    </a:p>
                  </a:txBody>
                  <a:tcPr marL="7620" marR="7620" marT="7620" marB="0" anchor="b">
                    <a:lnL>
                      <a:noFill/>
                    </a:lnL>
                    <a:lnR>
                      <a:noFill/>
                    </a:lnR>
                    <a:lnT>
                      <a:noFill/>
                    </a:lnT>
                    <a:lnB>
                      <a:noFill/>
                    </a:lnB>
                    <a:solidFill>
                      <a:srgbClr val="63BE7B"/>
                    </a:solidFill>
                  </a:tcPr>
                </a:tc>
                <a:extLst>
                  <a:ext uri="{0D108BD9-81ED-4DB2-BD59-A6C34878D82A}">
                    <a16:rowId xmlns:a16="http://schemas.microsoft.com/office/drawing/2014/main" val="1578529984"/>
                  </a:ext>
                </a:extLst>
              </a:tr>
              <a:tr h="309360">
                <a:tc>
                  <a:txBody>
                    <a:bodyPr/>
                    <a:lstStyle/>
                    <a:p>
                      <a:pPr algn="l" fontAlgn="b"/>
                      <a:r>
                        <a:rPr lang="en-IN" sz="1100" b="0" i="0" u="none" strike="noStrike">
                          <a:solidFill>
                            <a:srgbClr val="000000"/>
                          </a:solidFill>
                          <a:effectLst/>
                          <a:latin typeface="Calibri" panose="020F0502020204030204" pitchFamily="34" charset="0"/>
                        </a:rPr>
                        <a:t>Tenure</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-0.015849159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0.089950961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0.9843</a:t>
                      </a:r>
                    </a:p>
                  </a:txBody>
                  <a:tcPr marL="7620" marR="7620" marT="7620" marB="0" anchor="b">
                    <a:lnL>
                      <a:noFill/>
                    </a:lnL>
                    <a:lnR>
                      <a:noFill/>
                    </a:lnR>
                    <a:lnT>
                      <a:noFill/>
                    </a:lnT>
                    <a:lnB>
                      <a:noFill/>
                    </a:lnB>
                    <a:solidFill>
                      <a:srgbClr val="FCB179"/>
                    </a:solidFill>
                  </a:tcPr>
                </a:tc>
                <a:extLst>
                  <a:ext uri="{0D108BD9-81ED-4DB2-BD59-A6C34878D82A}">
                    <a16:rowId xmlns:a16="http://schemas.microsoft.com/office/drawing/2014/main" val="959619433"/>
                  </a:ext>
                </a:extLst>
              </a:tr>
              <a:tr h="309360">
                <a:tc>
                  <a:txBody>
                    <a:bodyPr/>
                    <a:lstStyle/>
                    <a:p>
                      <a:pPr algn="l" fontAlgn="b"/>
                      <a:r>
                        <a:rPr lang="en-IN" sz="1100" b="0" i="0" u="none" strike="noStrike">
                          <a:solidFill>
                            <a:srgbClr val="000000"/>
                          </a:solidFill>
                          <a:effectLst/>
                          <a:latin typeface="Calibri" panose="020F0502020204030204" pitchFamily="34" charset="0"/>
                        </a:rPr>
                        <a:t>Log_Balance</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0.069027861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7.62E-07</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1.0715</a:t>
                      </a:r>
                    </a:p>
                  </a:txBody>
                  <a:tcPr marL="7620" marR="7620" marT="7620" marB="0" anchor="b">
                    <a:lnL>
                      <a:noFill/>
                    </a:lnL>
                    <a:lnR>
                      <a:noFill/>
                    </a:lnR>
                    <a:lnT>
                      <a:noFill/>
                    </a:lnT>
                    <a:lnB>
                      <a:noFill/>
                    </a:lnB>
                    <a:solidFill>
                      <a:srgbClr val="F96C6C"/>
                    </a:solidFill>
                  </a:tcPr>
                </a:tc>
                <a:extLst>
                  <a:ext uri="{0D108BD9-81ED-4DB2-BD59-A6C34878D82A}">
                    <a16:rowId xmlns:a16="http://schemas.microsoft.com/office/drawing/2014/main" val="485329591"/>
                  </a:ext>
                </a:extLst>
              </a:tr>
            </a:tbl>
          </a:graphicData>
        </a:graphic>
      </p:graphicFrame>
    </p:spTree>
    <p:extLst>
      <p:ext uri="{BB962C8B-B14F-4D97-AF65-F5344CB8AC3E}">
        <p14:creationId xmlns:p14="http://schemas.microsoft.com/office/powerpoint/2010/main" val="3218860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16</TotalTime>
  <Words>107</Words>
  <Application>Microsoft Office PowerPoint</Application>
  <PresentationFormat>Widescreen</PresentationFormat>
  <Paragraphs>45</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Black</vt:lpstr>
      <vt:lpstr>Calibri</vt:lpstr>
      <vt:lpstr>Century Gothic</vt:lpstr>
      <vt:lpstr>Wingdings 3</vt:lpstr>
      <vt:lpstr>Ion</vt:lpstr>
      <vt:lpstr>STAFF ATTRITION USING DATA ANALYSIS</vt:lpstr>
      <vt:lpstr>The analysis below is a heatmap suggesting how the company should focus on different parameters for reducing the churn rate of its employees. The parameters having odd ratio less than one are likely to stay. Those above 1, need to be investigated.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STAFF ATTRITION USING DATA ANALYSIS</dc:title>
  <dc:creator>sonali pandey</dc:creator>
  <cp:lastModifiedBy>sonali pandey</cp:lastModifiedBy>
  <cp:revision>3</cp:revision>
  <dcterms:created xsi:type="dcterms:W3CDTF">2020-05-29T09:10:29Z</dcterms:created>
  <dcterms:modified xsi:type="dcterms:W3CDTF">2020-05-29T09:26:40Z</dcterms:modified>
</cp:coreProperties>
</file>