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8/19/2019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059E-5CA1-43D5-9996-4833D186F8C1}"/>
              </a:ext>
            </a:extLst>
          </p:cNvPr>
          <p:cNvSpPr>
            <a:spLocks noGrp="1"/>
          </p:cNvSpPr>
          <p:nvPr>
            <p:ph type="ctrTitle"/>
          </p:nvPr>
        </p:nvSpPr>
        <p:spPr/>
        <p:txBody>
          <a:bodyPr>
            <a:normAutofit/>
          </a:bodyPr>
          <a:lstStyle/>
          <a:p>
            <a:r>
              <a:rPr lang="en-IN" sz="4800" dirty="0"/>
              <a:t>Project on data analysis and visualisation</a:t>
            </a:r>
          </a:p>
        </p:txBody>
      </p:sp>
      <p:sp>
        <p:nvSpPr>
          <p:cNvPr id="3" name="Subtitle 2">
            <a:extLst>
              <a:ext uri="{FF2B5EF4-FFF2-40B4-BE49-F238E27FC236}">
                <a16:creationId xmlns:a16="http://schemas.microsoft.com/office/drawing/2014/main" id="{E40341E4-EA29-4A13-9502-7F10C18D1C12}"/>
              </a:ext>
            </a:extLst>
          </p:cNvPr>
          <p:cNvSpPr>
            <a:spLocks noGrp="1"/>
          </p:cNvSpPr>
          <p:nvPr>
            <p:ph type="subTitle" idx="1"/>
          </p:nvPr>
        </p:nvSpPr>
        <p:spPr>
          <a:xfrm>
            <a:off x="2417618" y="5198979"/>
            <a:ext cx="9144000" cy="754025"/>
          </a:xfrm>
        </p:spPr>
        <p:txBody>
          <a:bodyPr/>
          <a:lstStyle/>
          <a:p>
            <a:r>
              <a:rPr lang="en-IN" dirty="0"/>
              <a:t>(Proof of concept)</a:t>
            </a:r>
          </a:p>
        </p:txBody>
      </p:sp>
    </p:spTree>
    <p:extLst>
      <p:ext uri="{BB962C8B-B14F-4D97-AF65-F5344CB8AC3E}">
        <p14:creationId xmlns:p14="http://schemas.microsoft.com/office/powerpoint/2010/main" val="348968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D13C-10BF-4DCF-A21C-5EC21761B556}"/>
              </a:ext>
            </a:extLst>
          </p:cNvPr>
          <p:cNvSpPr>
            <a:spLocks noGrp="1"/>
          </p:cNvSpPr>
          <p:nvPr>
            <p:ph type="title"/>
          </p:nvPr>
        </p:nvSpPr>
        <p:spPr/>
        <p:txBody>
          <a:bodyPr>
            <a:normAutofit fontScale="90000"/>
          </a:bodyPr>
          <a:lstStyle/>
          <a:p>
            <a:r>
              <a:rPr lang="en-IN" sz="2400" b="1" dirty="0"/>
              <a:t>Description of the data- </a:t>
            </a:r>
            <a:r>
              <a:rPr lang="en-IN" sz="2400" dirty="0"/>
              <a:t>We were given two separate sheets in an excel file that consisted information about the people who left the company and the existing employees. The goal was to perform an analysis on the data to determine:</a:t>
            </a:r>
            <a:br>
              <a:rPr lang="en-IN" sz="2400" dirty="0"/>
            </a:br>
            <a:r>
              <a:rPr lang="en-IN" sz="2400" dirty="0"/>
              <a:t>1. What type of employees are leaving</a:t>
            </a:r>
            <a:br>
              <a:rPr lang="en-IN" sz="2400" dirty="0"/>
            </a:br>
            <a:r>
              <a:rPr lang="en-IN" sz="2400" dirty="0"/>
              <a:t>2. What type of employees are prone to leave next</a:t>
            </a:r>
            <a:br>
              <a:rPr lang="en-IN" sz="2400" dirty="0"/>
            </a:br>
            <a:endParaRPr lang="en-IN" sz="2400" dirty="0"/>
          </a:p>
        </p:txBody>
      </p:sp>
      <p:sp>
        <p:nvSpPr>
          <p:cNvPr id="3" name="Content Placeholder 2">
            <a:extLst>
              <a:ext uri="{FF2B5EF4-FFF2-40B4-BE49-F238E27FC236}">
                <a16:creationId xmlns:a16="http://schemas.microsoft.com/office/drawing/2014/main" id="{7CB14C56-ECBB-430B-9375-899534FD7092}"/>
              </a:ext>
            </a:extLst>
          </p:cNvPr>
          <p:cNvSpPr>
            <a:spLocks noGrp="1"/>
          </p:cNvSpPr>
          <p:nvPr>
            <p:ph idx="1"/>
          </p:nvPr>
        </p:nvSpPr>
        <p:spPr>
          <a:xfrm>
            <a:off x="1120000" y="1825625"/>
            <a:ext cx="10233800" cy="4924310"/>
          </a:xfrm>
        </p:spPr>
        <p:txBody>
          <a:bodyPr>
            <a:normAutofit/>
          </a:bodyPr>
          <a:lstStyle/>
          <a:p>
            <a:r>
              <a:rPr lang="en-IN" sz="2400" dirty="0"/>
              <a:t>The existing employees data:</a:t>
            </a:r>
          </a:p>
          <a:p>
            <a:endParaRPr lang="en-IN" sz="2400" dirty="0"/>
          </a:p>
          <a:p>
            <a:endParaRPr lang="en-IN" sz="2400" dirty="0"/>
          </a:p>
          <a:p>
            <a:endParaRPr lang="en-IN" sz="2400" dirty="0"/>
          </a:p>
          <a:p>
            <a:endParaRPr lang="en-IN" sz="2400" dirty="0"/>
          </a:p>
          <a:p>
            <a:pPr marL="0" indent="0">
              <a:buNone/>
            </a:pPr>
            <a:r>
              <a:rPr lang="en-IN" sz="2400" dirty="0"/>
              <a:t>The people who have left:</a:t>
            </a:r>
          </a:p>
          <a:p>
            <a:endParaRPr lang="en-IN" sz="2400" dirty="0"/>
          </a:p>
        </p:txBody>
      </p:sp>
      <p:pic>
        <p:nvPicPr>
          <p:cNvPr id="5" name="Picture 4">
            <a:extLst>
              <a:ext uri="{FF2B5EF4-FFF2-40B4-BE49-F238E27FC236}">
                <a16:creationId xmlns:a16="http://schemas.microsoft.com/office/drawing/2014/main" id="{6A7B6910-A7A9-4B4D-BD79-54F4B6891BFD}"/>
              </a:ext>
            </a:extLst>
          </p:cNvPr>
          <p:cNvPicPr>
            <a:picLocks noChangeAspect="1"/>
          </p:cNvPicPr>
          <p:nvPr/>
        </p:nvPicPr>
        <p:blipFill>
          <a:blip r:embed="rId2"/>
          <a:stretch>
            <a:fillRect/>
          </a:stretch>
        </p:blipFill>
        <p:spPr>
          <a:xfrm>
            <a:off x="1249679" y="2156201"/>
            <a:ext cx="10131830" cy="1800657"/>
          </a:xfrm>
          <a:prstGeom prst="rect">
            <a:avLst/>
          </a:prstGeom>
        </p:spPr>
      </p:pic>
      <p:pic>
        <p:nvPicPr>
          <p:cNvPr id="7" name="Picture 6">
            <a:extLst>
              <a:ext uri="{FF2B5EF4-FFF2-40B4-BE49-F238E27FC236}">
                <a16:creationId xmlns:a16="http://schemas.microsoft.com/office/drawing/2014/main" id="{CAC94A51-29E7-4EFE-8AA3-D12A9ADC8FD6}"/>
              </a:ext>
            </a:extLst>
          </p:cNvPr>
          <p:cNvPicPr>
            <a:picLocks noChangeAspect="1"/>
          </p:cNvPicPr>
          <p:nvPr/>
        </p:nvPicPr>
        <p:blipFill>
          <a:blip r:embed="rId3"/>
          <a:stretch>
            <a:fillRect/>
          </a:stretch>
        </p:blipFill>
        <p:spPr>
          <a:xfrm>
            <a:off x="1325044" y="4505498"/>
            <a:ext cx="9823711" cy="1862052"/>
          </a:xfrm>
          <a:prstGeom prst="rect">
            <a:avLst/>
          </a:prstGeom>
        </p:spPr>
      </p:pic>
    </p:spTree>
    <p:extLst>
      <p:ext uri="{BB962C8B-B14F-4D97-AF65-F5344CB8AC3E}">
        <p14:creationId xmlns:p14="http://schemas.microsoft.com/office/powerpoint/2010/main" val="415637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0159-02A9-40D6-8C96-A7C349122441}"/>
              </a:ext>
            </a:extLst>
          </p:cNvPr>
          <p:cNvSpPr>
            <a:spLocks noGrp="1"/>
          </p:cNvSpPr>
          <p:nvPr>
            <p:ph type="title"/>
          </p:nvPr>
        </p:nvSpPr>
        <p:spPr/>
        <p:txBody>
          <a:bodyPr>
            <a:normAutofit fontScale="90000"/>
          </a:bodyPr>
          <a:lstStyle/>
          <a:p>
            <a:r>
              <a:rPr lang="en-IN" sz="2400" dirty="0"/>
              <a:t>In order to visualize the tendency of leaving we combined both the data , adding a new column  named left and marked it as zero for the existing employees and 1 as the employees who have left. After doing that , we plotted a correlation matrix(or heatmap) for the data. </a:t>
            </a:r>
          </a:p>
        </p:txBody>
      </p:sp>
      <p:pic>
        <p:nvPicPr>
          <p:cNvPr id="5" name="Content Placeholder 4">
            <a:extLst>
              <a:ext uri="{FF2B5EF4-FFF2-40B4-BE49-F238E27FC236}">
                <a16:creationId xmlns:a16="http://schemas.microsoft.com/office/drawing/2014/main" id="{711E6CC9-F059-4EA3-9DFD-4E57454F4B53}"/>
              </a:ext>
            </a:extLst>
          </p:cNvPr>
          <p:cNvPicPr>
            <a:picLocks noGrp="1" noChangeAspect="1"/>
          </p:cNvPicPr>
          <p:nvPr>
            <p:ph idx="1"/>
          </p:nvPr>
        </p:nvPicPr>
        <p:blipFill>
          <a:blip r:embed="rId2"/>
          <a:stretch>
            <a:fillRect/>
          </a:stretch>
        </p:blipFill>
        <p:spPr>
          <a:xfrm>
            <a:off x="1753985" y="1690688"/>
            <a:ext cx="8969433" cy="3330199"/>
          </a:xfrm>
        </p:spPr>
      </p:pic>
      <p:sp>
        <p:nvSpPr>
          <p:cNvPr id="6" name="TextBox 5">
            <a:extLst>
              <a:ext uri="{FF2B5EF4-FFF2-40B4-BE49-F238E27FC236}">
                <a16:creationId xmlns:a16="http://schemas.microsoft.com/office/drawing/2014/main" id="{33A80761-C74D-4697-90B3-AA63C124503F}"/>
              </a:ext>
            </a:extLst>
          </p:cNvPr>
          <p:cNvSpPr txBox="1"/>
          <p:nvPr/>
        </p:nvSpPr>
        <p:spPr>
          <a:xfrm>
            <a:off x="1130531" y="5536276"/>
            <a:ext cx="9651077" cy="1200329"/>
          </a:xfrm>
          <a:prstGeom prst="rect">
            <a:avLst/>
          </a:prstGeom>
          <a:noFill/>
        </p:spPr>
        <p:txBody>
          <a:bodyPr wrap="square" rtlCol="0">
            <a:spAutoFit/>
          </a:bodyPr>
          <a:lstStyle/>
          <a:p>
            <a:r>
              <a:rPr lang="en-IN" dirty="0"/>
              <a:t>We can see that the left column has a strong negative correlation with the satisfaction level, so we can say that as the satisfaction level decreases the tendency to leave the company increases. In order to be sure of the above fact, we further plotted a count plot of  the satisfaction level and categorised it on the basis of the “left” column.</a:t>
            </a:r>
          </a:p>
        </p:txBody>
      </p:sp>
    </p:spTree>
    <p:extLst>
      <p:ext uri="{BB962C8B-B14F-4D97-AF65-F5344CB8AC3E}">
        <p14:creationId xmlns:p14="http://schemas.microsoft.com/office/powerpoint/2010/main" val="298436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6E4D-4902-4316-8F54-69D20D15D123}"/>
              </a:ext>
            </a:extLst>
          </p:cNvPr>
          <p:cNvSpPr>
            <a:spLocks noGrp="1"/>
          </p:cNvSpPr>
          <p:nvPr>
            <p:ph type="title"/>
          </p:nvPr>
        </p:nvSpPr>
        <p:spPr>
          <a:xfrm>
            <a:off x="1120775" y="357104"/>
            <a:ext cx="9667542" cy="47446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BA9687D2-37A4-4A40-B5B4-32A4FB069F6B}"/>
              </a:ext>
            </a:extLst>
          </p:cNvPr>
          <p:cNvPicPr>
            <a:picLocks noGrp="1" noChangeAspect="1"/>
          </p:cNvPicPr>
          <p:nvPr>
            <p:ph idx="1"/>
          </p:nvPr>
        </p:nvPicPr>
        <p:blipFill>
          <a:blip r:embed="rId2"/>
          <a:stretch>
            <a:fillRect/>
          </a:stretch>
        </p:blipFill>
        <p:spPr>
          <a:xfrm>
            <a:off x="838200" y="248748"/>
            <a:ext cx="10233025" cy="2627456"/>
          </a:xfrm>
        </p:spPr>
      </p:pic>
      <p:sp>
        <p:nvSpPr>
          <p:cNvPr id="6" name="TextBox 5">
            <a:extLst>
              <a:ext uri="{FF2B5EF4-FFF2-40B4-BE49-F238E27FC236}">
                <a16:creationId xmlns:a16="http://schemas.microsoft.com/office/drawing/2014/main" id="{89C3CB9B-F7F9-4C95-AE16-AB9348AA5904}"/>
              </a:ext>
            </a:extLst>
          </p:cNvPr>
          <p:cNvSpPr txBox="1"/>
          <p:nvPr/>
        </p:nvSpPr>
        <p:spPr>
          <a:xfrm>
            <a:off x="838200" y="3021361"/>
            <a:ext cx="10060573" cy="1354217"/>
          </a:xfrm>
          <a:prstGeom prst="rect">
            <a:avLst/>
          </a:prstGeom>
          <a:noFill/>
        </p:spPr>
        <p:txBody>
          <a:bodyPr wrap="square" rtlCol="0">
            <a:spAutoFit/>
          </a:bodyPr>
          <a:lstStyle/>
          <a:p>
            <a:r>
              <a:rPr lang="en-IN" sz="1600" dirty="0"/>
              <a:t>If we observe the count plot we can see that there is a great tendency to leave as the satisfaction level decreases and hence we can conclude that our assumption on the basis of correlation was appropriate. Now , we needed to determine the factors that contributed to the job satisfaction. In order to do so, I made a correlation matrix with the features that led to the decrease in job satisfaction on their respective increments and visualized those features as number of projects , time spend in the company and average monthly hours</a:t>
            </a:r>
            <a:r>
              <a:rPr lang="en-IN" dirty="0"/>
              <a:t>.</a:t>
            </a:r>
          </a:p>
        </p:txBody>
      </p:sp>
      <p:pic>
        <p:nvPicPr>
          <p:cNvPr id="8" name="Picture 7">
            <a:extLst>
              <a:ext uri="{FF2B5EF4-FFF2-40B4-BE49-F238E27FC236}">
                <a16:creationId xmlns:a16="http://schemas.microsoft.com/office/drawing/2014/main" id="{AD62DF1D-1D56-496E-BD80-C5AD4A74E54E}"/>
              </a:ext>
            </a:extLst>
          </p:cNvPr>
          <p:cNvPicPr>
            <a:picLocks noChangeAspect="1"/>
          </p:cNvPicPr>
          <p:nvPr/>
        </p:nvPicPr>
        <p:blipFill>
          <a:blip r:embed="rId3"/>
          <a:stretch>
            <a:fillRect/>
          </a:stretch>
        </p:blipFill>
        <p:spPr>
          <a:xfrm>
            <a:off x="2369827" y="4287254"/>
            <a:ext cx="6355631" cy="2498558"/>
          </a:xfrm>
          <a:prstGeom prst="rect">
            <a:avLst/>
          </a:prstGeom>
        </p:spPr>
      </p:pic>
    </p:spTree>
    <p:extLst>
      <p:ext uri="{BB962C8B-B14F-4D97-AF65-F5344CB8AC3E}">
        <p14:creationId xmlns:p14="http://schemas.microsoft.com/office/powerpoint/2010/main" val="396247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F281-5AE8-42E1-A0AD-99CCF83FA333}"/>
              </a:ext>
            </a:extLst>
          </p:cNvPr>
          <p:cNvSpPr>
            <a:spLocks noGrp="1"/>
          </p:cNvSpPr>
          <p:nvPr>
            <p:ph type="title"/>
          </p:nvPr>
        </p:nvSpPr>
        <p:spPr>
          <a:xfrm>
            <a:off x="838200" y="365126"/>
            <a:ext cx="10515600" cy="677612"/>
          </a:xfrm>
        </p:spPr>
        <p:txBody>
          <a:bodyPr>
            <a:noAutofit/>
          </a:bodyPr>
          <a:lstStyle/>
          <a:p>
            <a:r>
              <a:rPr lang="en-IN" sz="1600" dirty="0"/>
              <a:t>The heatmap provides a very basic information about the relative change between the parameters . In order to have a better visualization , firstly we created a data frame with the features as job satisfaction, number of projects, average  monthly hours and the time spend in the company.</a:t>
            </a:r>
          </a:p>
        </p:txBody>
      </p:sp>
      <p:pic>
        <p:nvPicPr>
          <p:cNvPr id="5" name="Content Placeholder 4">
            <a:extLst>
              <a:ext uri="{FF2B5EF4-FFF2-40B4-BE49-F238E27FC236}">
                <a16:creationId xmlns:a16="http://schemas.microsoft.com/office/drawing/2014/main" id="{B1906530-0ED6-4343-A5B5-C38791044A0F}"/>
              </a:ext>
            </a:extLst>
          </p:cNvPr>
          <p:cNvPicPr>
            <a:picLocks noGrp="1" noChangeAspect="1"/>
          </p:cNvPicPr>
          <p:nvPr>
            <p:ph idx="1"/>
          </p:nvPr>
        </p:nvPicPr>
        <p:blipFill>
          <a:blip r:embed="rId2"/>
          <a:stretch>
            <a:fillRect/>
          </a:stretch>
        </p:blipFill>
        <p:spPr>
          <a:xfrm>
            <a:off x="923650" y="1042738"/>
            <a:ext cx="6729043" cy="1732546"/>
          </a:xfrm>
        </p:spPr>
      </p:pic>
      <p:sp>
        <p:nvSpPr>
          <p:cNvPr id="6" name="TextBox 5">
            <a:extLst>
              <a:ext uri="{FF2B5EF4-FFF2-40B4-BE49-F238E27FC236}">
                <a16:creationId xmlns:a16="http://schemas.microsoft.com/office/drawing/2014/main" id="{0618D339-0278-457D-8795-8DD480BAEE35}"/>
              </a:ext>
            </a:extLst>
          </p:cNvPr>
          <p:cNvSpPr txBox="1"/>
          <p:nvPr/>
        </p:nvSpPr>
        <p:spPr>
          <a:xfrm flipH="1">
            <a:off x="838200" y="2775284"/>
            <a:ext cx="10155831" cy="646331"/>
          </a:xfrm>
          <a:prstGeom prst="rect">
            <a:avLst/>
          </a:prstGeom>
          <a:noFill/>
        </p:spPr>
        <p:txBody>
          <a:bodyPr wrap="square" rtlCol="0">
            <a:spAutoFit/>
          </a:bodyPr>
          <a:lstStyle/>
          <a:p>
            <a:r>
              <a:rPr lang="en-IN" dirty="0"/>
              <a:t>Then we plotted a pair plot provided by the seaborn library to see the dependencies of the various features with job satisfaction.</a:t>
            </a:r>
          </a:p>
        </p:txBody>
      </p:sp>
      <p:pic>
        <p:nvPicPr>
          <p:cNvPr id="8" name="Picture 7">
            <a:extLst>
              <a:ext uri="{FF2B5EF4-FFF2-40B4-BE49-F238E27FC236}">
                <a16:creationId xmlns:a16="http://schemas.microsoft.com/office/drawing/2014/main" id="{7E761D7D-D795-4375-9311-23A79BCF06F7}"/>
              </a:ext>
            </a:extLst>
          </p:cNvPr>
          <p:cNvPicPr>
            <a:picLocks noChangeAspect="1"/>
          </p:cNvPicPr>
          <p:nvPr/>
        </p:nvPicPr>
        <p:blipFill>
          <a:blip r:embed="rId3"/>
          <a:stretch>
            <a:fillRect/>
          </a:stretch>
        </p:blipFill>
        <p:spPr>
          <a:xfrm>
            <a:off x="2060126" y="3452896"/>
            <a:ext cx="6515665" cy="3178997"/>
          </a:xfrm>
          <a:prstGeom prst="rect">
            <a:avLst/>
          </a:prstGeom>
        </p:spPr>
      </p:pic>
    </p:spTree>
    <p:extLst>
      <p:ext uri="{BB962C8B-B14F-4D97-AF65-F5344CB8AC3E}">
        <p14:creationId xmlns:p14="http://schemas.microsoft.com/office/powerpoint/2010/main" val="222429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BFF2-4046-43B0-9975-AB9EC0FAE5EB}"/>
              </a:ext>
            </a:extLst>
          </p:cNvPr>
          <p:cNvSpPr>
            <a:spLocks noGrp="1"/>
          </p:cNvSpPr>
          <p:nvPr>
            <p:ph type="title"/>
          </p:nvPr>
        </p:nvSpPr>
        <p:spPr>
          <a:xfrm>
            <a:off x="905847" y="673769"/>
            <a:ext cx="10515600" cy="2345322"/>
          </a:xfrm>
        </p:spPr>
        <p:txBody>
          <a:bodyPr>
            <a:noAutofit/>
          </a:bodyPr>
          <a:lstStyle/>
          <a:p>
            <a:r>
              <a:rPr lang="en-IN" sz="2400" b="1" dirty="0"/>
              <a:t>The average monthly hours has a correlation close to zero  with the satisfaction level and can be eliminated as the important factor for determining the job satisfaction. Now we are left with only two parameters that is the number of projects and job satisfaction . Hence , we can conclude that the tendency of an employee to leave the company is increasing with the decrease in job satisfaction and the primary reason for that is the increase in the number of projects that is being given to them.</a:t>
            </a:r>
          </a:p>
        </p:txBody>
      </p:sp>
      <p:sp>
        <p:nvSpPr>
          <p:cNvPr id="3" name="Content Placeholder 2">
            <a:extLst>
              <a:ext uri="{FF2B5EF4-FFF2-40B4-BE49-F238E27FC236}">
                <a16:creationId xmlns:a16="http://schemas.microsoft.com/office/drawing/2014/main" id="{6D4DFE4B-FC38-4DE5-92FB-8D791DA850C6}"/>
              </a:ext>
            </a:extLst>
          </p:cNvPr>
          <p:cNvSpPr>
            <a:spLocks noGrp="1"/>
          </p:cNvSpPr>
          <p:nvPr>
            <p:ph idx="1"/>
          </p:nvPr>
        </p:nvSpPr>
        <p:spPr>
          <a:xfrm>
            <a:off x="770553" y="136359"/>
            <a:ext cx="10233800" cy="537410"/>
          </a:xfrm>
        </p:spPr>
        <p:txBody>
          <a:bodyPr/>
          <a:lstStyle/>
          <a:p>
            <a:r>
              <a:rPr lang="en-IN" dirty="0"/>
              <a:t>CONCLUSION -1 :-</a:t>
            </a:r>
          </a:p>
        </p:txBody>
      </p:sp>
      <p:sp>
        <p:nvSpPr>
          <p:cNvPr id="4" name="TextBox 3">
            <a:extLst>
              <a:ext uri="{FF2B5EF4-FFF2-40B4-BE49-F238E27FC236}">
                <a16:creationId xmlns:a16="http://schemas.microsoft.com/office/drawing/2014/main" id="{F4C5FE00-A63D-44BE-89E7-8E68061BB9EC}"/>
              </a:ext>
            </a:extLst>
          </p:cNvPr>
          <p:cNvSpPr txBox="1"/>
          <p:nvPr/>
        </p:nvSpPr>
        <p:spPr>
          <a:xfrm>
            <a:off x="998089" y="4188788"/>
            <a:ext cx="10331115" cy="1938992"/>
          </a:xfrm>
          <a:prstGeom prst="rect">
            <a:avLst/>
          </a:prstGeom>
          <a:noFill/>
        </p:spPr>
        <p:txBody>
          <a:bodyPr wrap="square" rtlCol="0">
            <a:spAutoFit/>
          </a:bodyPr>
          <a:lstStyle/>
          <a:p>
            <a:r>
              <a:rPr lang="en-IN" sz="2400" b="1" dirty="0"/>
              <a:t>This conclusion was based on the important parameters as suggested by the visualisation in determining the type of employees that are leaving . Now, let us come to the second part as to what kind of employees will leave. </a:t>
            </a:r>
          </a:p>
          <a:p>
            <a:r>
              <a:rPr lang="en-IN" sz="2400" b="1" dirty="0"/>
              <a:t>In order to determine this, we did a further visualization on the remaining parameters in the data like the dept , salary and so on.</a:t>
            </a:r>
          </a:p>
        </p:txBody>
      </p:sp>
    </p:spTree>
    <p:extLst>
      <p:ext uri="{BB962C8B-B14F-4D97-AF65-F5344CB8AC3E}">
        <p14:creationId xmlns:p14="http://schemas.microsoft.com/office/powerpoint/2010/main" val="122914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1CCAFD-541C-446E-8850-7B80051C88E5}"/>
              </a:ext>
            </a:extLst>
          </p:cNvPr>
          <p:cNvPicPr>
            <a:picLocks noChangeAspect="1"/>
          </p:cNvPicPr>
          <p:nvPr/>
        </p:nvPicPr>
        <p:blipFill>
          <a:blip r:embed="rId2"/>
          <a:stretch>
            <a:fillRect/>
          </a:stretch>
        </p:blipFill>
        <p:spPr>
          <a:xfrm>
            <a:off x="6326713" y="186077"/>
            <a:ext cx="4948237" cy="2621507"/>
          </a:xfrm>
          <a:prstGeom prst="rect">
            <a:avLst/>
          </a:prstGeom>
        </p:spPr>
      </p:pic>
      <p:pic>
        <p:nvPicPr>
          <p:cNvPr id="5" name="Picture 4">
            <a:extLst>
              <a:ext uri="{FF2B5EF4-FFF2-40B4-BE49-F238E27FC236}">
                <a16:creationId xmlns:a16="http://schemas.microsoft.com/office/drawing/2014/main" id="{B56FB26C-F1ED-4457-BC5D-E7596259123B}"/>
              </a:ext>
            </a:extLst>
          </p:cNvPr>
          <p:cNvPicPr>
            <a:picLocks noChangeAspect="1"/>
          </p:cNvPicPr>
          <p:nvPr/>
        </p:nvPicPr>
        <p:blipFill>
          <a:blip r:embed="rId3"/>
          <a:stretch>
            <a:fillRect/>
          </a:stretch>
        </p:blipFill>
        <p:spPr>
          <a:xfrm>
            <a:off x="657308" y="186077"/>
            <a:ext cx="4661990" cy="2621507"/>
          </a:xfrm>
          <a:prstGeom prst="rect">
            <a:avLst/>
          </a:prstGeom>
        </p:spPr>
      </p:pic>
      <p:pic>
        <p:nvPicPr>
          <p:cNvPr id="7" name="Picture 6">
            <a:extLst>
              <a:ext uri="{FF2B5EF4-FFF2-40B4-BE49-F238E27FC236}">
                <a16:creationId xmlns:a16="http://schemas.microsoft.com/office/drawing/2014/main" id="{72363F5A-7EF7-4DBB-8A6A-C1EDA74168C9}"/>
              </a:ext>
            </a:extLst>
          </p:cNvPr>
          <p:cNvPicPr>
            <a:picLocks noChangeAspect="1"/>
          </p:cNvPicPr>
          <p:nvPr/>
        </p:nvPicPr>
        <p:blipFill>
          <a:blip r:embed="rId4"/>
          <a:stretch>
            <a:fillRect/>
          </a:stretch>
        </p:blipFill>
        <p:spPr>
          <a:xfrm>
            <a:off x="2728747" y="3350698"/>
            <a:ext cx="4860773" cy="2621507"/>
          </a:xfrm>
          <a:prstGeom prst="rect">
            <a:avLst/>
          </a:prstGeom>
        </p:spPr>
      </p:pic>
    </p:spTree>
    <p:extLst>
      <p:ext uri="{BB962C8B-B14F-4D97-AF65-F5344CB8AC3E}">
        <p14:creationId xmlns:p14="http://schemas.microsoft.com/office/powerpoint/2010/main" val="183966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C716AC-0248-4F66-9210-680927BAE43E}"/>
              </a:ext>
            </a:extLst>
          </p:cNvPr>
          <p:cNvPicPr>
            <a:picLocks noChangeAspect="1"/>
          </p:cNvPicPr>
          <p:nvPr/>
        </p:nvPicPr>
        <p:blipFill>
          <a:blip r:embed="rId2"/>
          <a:stretch>
            <a:fillRect/>
          </a:stretch>
        </p:blipFill>
        <p:spPr>
          <a:xfrm>
            <a:off x="0" y="115862"/>
            <a:ext cx="12192000" cy="2427985"/>
          </a:xfrm>
          <a:prstGeom prst="rect">
            <a:avLst/>
          </a:prstGeom>
        </p:spPr>
      </p:pic>
      <p:sp>
        <p:nvSpPr>
          <p:cNvPr id="3" name="TextBox 2">
            <a:extLst>
              <a:ext uri="{FF2B5EF4-FFF2-40B4-BE49-F238E27FC236}">
                <a16:creationId xmlns:a16="http://schemas.microsoft.com/office/drawing/2014/main" id="{E6447A0F-368C-41DB-A1DC-B6F70A85D610}"/>
              </a:ext>
            </a:extLst>
          </p:cNvPr>
          <p:cNvSpPr txBox="1"/>
          <p:nvPr/>
        </p:nvSpPr>
        <p:spPr>
          <a:xfrm>
            <a:off x="351183" y="3296624"/>
            <a:ext cx="11489634" cy="2862322"/>
          </a:xfrm>
          <a:prstGeom prst="rect">
            <a:avLst/>
          </a:prstGeom>
          <a:noFill/>
        </p:spPr>
        <p:txBody>
          <a:bodyPr wrap="square" rtlCol="0">
            <a:spAutoFit/>
          </a:bodyPr>
          <a:lstStyle/>
          <a:p>
            <a:r>
              <a:rPr lang="en-IN" sz="2000" dirty="0"/>
              <a:t>So, looking at these plots we can make a second conclusion about the people who will leave the company next. The first chart in the previous slides helps us predict that people who belong to the sales department have a higher tendency to leave as compared to the other departments. We can conclude by looking at the second chart that people who have a low or medium salary are more inclined to leave the company. Very few high salary people have left the company. The third chart shows that the people who left had been burdened with 2 or more projects . Lastly , we made use of the satisfaction level of the employee on the basis of time spent in the company and saw that a person had a really low satisfaction level if the time spent was around 4 hours. The other parameters also contribute to the decision of leaving the company but these are the few major ones that we must note.</a:t>
            </a:r>
          </a:p>
        </p:txBody>
      </p:sp>
      <p:sp>
        <p:nvSpPr>
          <p:cNvPr id="4" name="TextBox 3">
            <a:extLst>
              <a:ext uri="{FF2B5EF4-FFF2-40B4-BE49-F238E27FC236}">
                <a16:creationId xmlns:a16="http://schemas.microsoft.com/office/drawing/2014/main" id="{D1F55C0B-0337-4122-BFCF-704657AA159E}"/>
              </a:ext>
            </a:extLst>
          </p:cNvPr>
          <p:cNvSpPr txBox="1"/>
          <p:nvPr/>
        </p:nvSpPr>
        <p:spPr>
          <a:xfrm>
            <a:off x="351183" y="2822713"/>
            <a:ext cx="4077030" cy="369332"/>
          </a:xfrm>
          <a:prstGeom prst="rect">
            <a:avLst/>
          </a:prstGeom>
          <a:noFill/>
        </p:spPr>
        <p:txBody>
          <a:bodyPr wrap="square" rtlCol="0">
            <a:spAutoFit/>
          </a:bodyPr>
          <a:lstStyle/>
          <a:p>
            <a:r>
              <a:rPr lang="en-IN" b="1" dirty="0"/>
              <a:t>CONCLUSION 2:-</a:t>
            </a:r>
          </a:p>
        </p:txBody>
      </p:sp>
    </p:spTree>
    <p:extLst>
      <p:ext uri="{BB962C8B-B14F-4D97-AF65-F5344CB8AC3E}">
        <p14:creationId xmlns:p14="http://schemas.microsoft.com/office/powerpoint/2010/main" val="425852871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107</TotalTime>
  <Words>696</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Depth</vt:lpstr>
      <vt:lpstr>Project on data analysis and visualisation</vt:lpstr>
      <vt:lpstr>Description of the data- We were given two separate sheets in an excel file that consisted information about the people who left the company and the existing employees. The goal was to perform an analysis on the data to determine: 1. What type of employees are leaving 2. What type of employees are prone to leave next </vt:lpstr>
      <vt:lpstr>In order to visualize the tendency of leaving we combined both the data , adding a new column  named left and marked it as zero for the existing employees and 1 as the employees who have left. After doing that , we plotted a correlation matrix(or heatmap) for the data. </vt:lpstr>
      <vt:lpstr>PowerPoint Presentation</vt:lpstr>
      <vt:lpstr>The heatmap provides a very basic information about the relative change between the parameters . In order to have a better visualization , firstly we created a data frame with the features as job satisfaction, number of projects, average  monthly hours and the time spend in the company.</vt:lpstr>
      <vt:lpstr>The average monthly hours has a correlation close to zero  with the satisfaction level and can be eliminated as the important factor for determining the job satisfaction. Now we are left with only two parameters that is the number of projects and job satisfaction . Hence , we can conclude that the tendency of an employee to leave the company is increasing with the decrease in job satisfaction and the primary reason for that is the increase in the number of projects that is being given to them.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data analysis and visualisation</dc:title>
  <dc:creator>sonali pandey</dc:creator>
  <cp:lastModifiedBy>sonali pandey</cp:lastModifiedBy>
  <cp:revision>12</cp:revision>
  <dcterms:created xsi:type="dcterms:W3CDTF">2019-08-19T06:53:18Z</dcterms:created>
  <dcterms:modified xsi:type="dcterms:W3CDTF">2019-08-19T08:40:37Z</dcterms:modified>
</cp:coreProperties>
</file>