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0" r:id="rId1"/>
  </p:sldMasterIdLst>
  <p:notesMasterIdLst>
    <p:notesMasterId r:id="rId11"/>
  </p:notesMasterIdLst>
  <p:handoutMasterIdLst>
    <p:handoutMasterId r:id="rId12"/>
  </p:handout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56" autoAdjust="0"/>
    <p:restoredTop sz="94660" autoAdjust="0"/>
  </p:normalViewPr>
  <p:slideViewPr>
    <p:cSldViewPr>
      <p:cViewPr varScale="1">
        <p:scale>
          <a:sx n="69" d="100"/>
          <a:sy n="69" d="100"/>
        </p:scale>
        <p:origin x="-139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5" d="100"/>
          <a:sy n="65" d="100"/>
        </p:scale>
        <p:origin x="3154" y="4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6EF433-D7D8-45A5-8624-392964F25463}" type="doc">
      <dgm:prSet loTypeId="urn:microsoft.com/office/officeart/2008/layout/LinedList" loCatId="list" qsTypeId="urn:microsoft.com/office/officeart/2005/8/quickstyle/simple1" qsCatId="simple" csTypeId="urn:microsoft.com/office/officeart/2005/8/colors/colorful1#1" csCatId="colorful"/>
      <dgm:spPr/>
      <dgm:t>
        <a:bodyPr/>
        <a:lstStyle/>
        <a:p>
          <a:endParaRPr lang="en-US"/>
        </a:p>
      </dgm:t>
    </dgm:pt>
    <dgm:pt modelId="{68D91B7B-8336-4FE4-B7DB-06DE62CACF6E}">
      <dgm:prSet/>
      <dgm:spPr/>
      <dgm:t>
        <a:bodyPr/>
        <a:lstStyle/>
        <a:p>
          <a:r>
            <a:rPr lang="en-US" dirty="0"/>
            <a:t>Women occupy almost half the globe. But their survival has always been Women are the subject of exploitation inside and outside the home say whether on roads, trains, cabs, schools etc.  a question, when it comes to existence with </a:t>
          </a:r>
          <a:r>
            <a:rPr lang="en-US" dirty="0" err="1"/>
            <a:t>honour</a:t>
          </a:r>
          <a:r>
            <a:rPr lang="en-US" dirty="0"/>
            <a:t> and dignity.  Women’s empowerment in the country can be brought once their safety and security is ensure, either it may be at home, alone places or during travelling.</a:t>
          </a:r>
        </a:p>
      </dgm:t>
    </dgm:pt>
    <dgm:pt modelId="{4E29925A-86C5-416E-B5AC-F603EC70E6B9}" type="parTrans" cxnId="{28EBF923-4F0F-4784-BE7C-E02A089431BB}">
      <dgm:prSet/>
      <dgm:spPr/>
      <dgm:t>
        <a:bodyPr/>
        <a:lstStyle/>
        <a:p>
          <a:endParaRPr lang="en-US"/>
        </a:p>
      </dgm:t>
    </dgm:pt>
    <dgm:pt modelId="{65014F9A-6018-4E58-A2A0-655A7E2F52BC}" type="sibTrans" cxnId="{28EBF923-4F0F-4784-BE7C-E02A089431BB}">
      <dgm:prSet/>
      <dgm:spPr/>
      <dgm:t>
        <a:bodyPr/>
        <a:lstStyle/>
        <a:p>
          <a:endParaRPr lang="en-US"/>
        </a:p>
      </dgm:t>
    </dgm:pt>
    <dgm:pt modelId="{5A3650E6-E445-41F9-9BA1-5D3C3547D69C}">
      <dgm:prSet/>
      <dgm:spPr/>
      <dgm:t>
        <a:bodyPr/>
        <a:lstStyle/>
        <a:p>
          <a:r>
            <a:rPr lang="en-US"/>
            <a:t>Solution to the problem: The level of security can be increased more by safety robot, which can track the area , and ensure she has completed journey without any problems, this will not only make them safe but their parents, kids or husbands will also feel stress free.</a:t>
          </a:r>
        </a:p>
      </dgm:t>
    </dgm:pt>
    <dgm:pt modelId="{C69C628F-1130-4F30-A029-07153969612B}" type="parTrans" cxnId="{301090C1-2B57-4B8E-B7E8-BE5C3DDC653D}">
      <dgm:prSet/>
      <dgm:spPr/>
      <dgm:t>
        <a:bodyPr/>
        <a:lstStyle/>
        <a:p>
          <a:endParaRPr lang="en-US"/>
        </a:p>
      </dgm:t>
    </dgm:pt>
    <dgm:pt modelId="{534EB957-0408-470D-B934-EBB5A9DE4C01}" type="sibTrans" cxnId="{301090C1-2B57-4B8E-B7E8-BE5C3DDC653D}">
      <dgm:prSet/>
      <dgm:spPr/>
      <dgm:t>
        <a:bodyPr/>
        <a:lstStyle/>
        <a:p>
          <a:endParaRPr lang="en-US"/>
        </a:p>
      </dgm:t>
    </dgm:pt>
    <dgm:pt modelId="{CB4BE3BB-F31D-4816-9564-A467671D9A83}" type="pres">
      <dgm:prSet presAssocID="{0E6EF433-D7D8-45A5-8624-392964F25463}" presName="vert0" presStyleCnt="0">
        <dgm:presLayoutVars>
          <dgm:dir/>
          <dgm:animOne val="branch"/>
          <dgm:animLvl val="lvl"/>
        </dgm:presLayoutVars>
      </dgm:prSet>
      <dgm:spPr/>
      <dgm:t>
        <a:bodyPr/>
        <a:lstStyle/>
        <a:p>
          <a:endParaRPr lang="en-US"/>
        </a:p>
      </dgm:t>
    </dgm:pt>
    <dgm:pt modelId="{F08C4613-7A83-4CE3-BB9A-82E7FB2CD16A}" type="pres">
      <dgm:prSet presAssocID="{68D91B7B-8336-4FE4-B7DB-06DE62CACF6E}" presName="thickLine" presStyleLbl="alignNode1" presStyleIdx="0" presStyleCnt="2"/>
      <dgm:spPr/>
    </dgm:pt>
    <dgm:pt modelId="{33FBB924-C03A-407B-B292-5ACB697C4433}" type="pres">
      <dgm:prSet presAssocID="{68D91B7B-8336-4FE4-B7DB-06DE62CACF6E}" presName="horz1" presStyleCnt="0"/>
      <dgm:spPr/>
    </dgm:pt>
    <dgm:pt modelId="{CB8F2CDB-99E9-49D2-90B0-5B1E8D66E2E2}" type="pres">
      <dgm:prSet presAssocID="{68D91B7B-8336-4FE4-B7DB-06DE62CACF6E}" presName="tx1" presStyleLbl="revTx" presStyleIdx="0" presStyleCnt="2"/>
      <dgm:spPr/>
      <dgm:t>
        <a:bodyPr/>
        <a:lstStyle/>
        <a:p>
          <a:endParaRPr lang="en-US"/>
        </a:p>
      </dgm:t>
    </dgm:pt>
    <dgm:pt modelId="{C7BDA213-180B-4229-81DB-5FE537EA67AB}" type="pres">
      <dgm:prSet presAssocID="{68D91B7B-8336-4FE4-B7DB-06DE62CACF6E}" presName="vert1" presStyleCnt="0"/>
      <dgm:spPr/>
    </dgm:pt>
    <dgm:pt modelId="{EA5A0288-8E21-420E-99FD-E7313192DC99}" type="pres">
      <dgm:prSet presAssocID="{5A3650E6-E445-41F9-9BA1-5D3C3547D69C}" presName="thickLine" presStyleLbl="alignNode1" presStyleIdx="1" presStyleCnt="2"/>
      <dgm:spPr/>
    </dgm:pt>
    <dgm:pt modelId="{A3712040-1E9F-449C-AC18-2C55A83B8EED}" type="pres">
      <dgm:prSet presAssocID="{5A3650E6-E445-41F9-9BA1-5D3C3547D69C}" presName="horz1" presStyleCnt="0"/>
      <dgm:spPr/>
    </dgm:pt>
    <dgm:pt modelId="{FE405C02-DA06-4AE5-B03A-DD2183354A77}" type="pres">
      <dgm:prSet presAssocID="{5A3650E6-E445-41F9-9BA1-5D3C3547D69C}" presName="tx1" presStyleLbl="revTx" presStyleIdx="1" presStyleCnt="2"/>
      <dgm:spPr/>
      <dgm:t>
        <a:bodyPr/>
        <a:lstStyle/>
        <a:p>
          <a:endParaRPr lang="en-US"/>
        </a:p>
      </dgm:t>
    </dgm:pt>
    <dgm:pt modelId="{CF76AABE-5BA2-4B3A-890E-CD2FE2BDB264}" type="pres">
      <dgm:prSet presAssocID="{5A3650E6-E445-41F9-9BA1-5D3C3547D69C}" presName="vert1" presStyleCnt="0"/>
      <dgm:spPr/>
    </dgm:pt>
  </dgm:ptLst>
  <dgm:cxnLst>
    <dgm:cxn modelId="{8EC60AF2-2F2B-4648-829C-7E1CD1FC969F}" type="presOf" srcId="{5A3650E6-E445-41F9-9BA1-5D3C3547D69C}" destId="{FE405C02-DA06-4AE5-B03A-DD2183354A77}" srcOrd="0" destOrd="0" presId="urn:microsoft.com/office/officeart/2008/layout/LinedList"/>
    <dgm:cxn modelId="{BF91C82D-FCDC-47E2-9F73-A734BF9FBC39}" type="presOf" srcId="{68D91B7B-8336-4FE4-B7DB-06DE62CACF6E}" destId="{CB8F2CDB-99E9-49D2-90B0-5B1E8D66E2E2}" srcOrd="0" destOrd="0" presId="urn:microsoft.com/office/officeart/2008/layout/LinedList"/>
    <dgm:cxn modelId="{301090C1-2B57-4B8E-B7E8-BE5C3DDC653D}" srcId="{0E6EF433-D7D8-45A5-8624-392964F25463}" destId="{5A3650E6-E445-41F9-9BA1-5D3C3547D69C}" srcOrd="1" destOrd="0" parTransId="{C69C628F-1130-4F30-A029-07153969612B}" sibTransId="{534EB957-0408-470D-B934-EBB5A9DE4C01}"/>
    <dgm:cxn modelId="{AB4F2FE8-6581-47FF-B874-BC0A10163B8E}" type="presOf" srcId="{0E6EF433-D7D8-45A5-8624-392964F25463}" destId="{CB4BE3BB-F31D-4816-9564-A467671D9A83}" srcOrd="0" destOrd="0" presId="urn:microsoft.com/office/officeart/2008/layout/LinedList"/>
    <dgm:cxn modelId="{28EBF923-4F0F-4784-BE7C-E02A089431BB}" srcId="{0E6EF433-D7D8-45A5-8624-392964F25463}" destId="{68D91B7B-8336-4FE4-B7DB-06DE62CACF6E}" srcOrd="0" destOrd="0" parTransId="{4E29925A-86C5-416E-B5AC-F603EC70E6B9}" sibTransId="{65014F9A-6018-4E58-A2A0-655A7E2F52BC}"/>
    <dgm:cxn modelId="{326298A6-BCE8-4698-90D2-33813A2B4DD1}" type="presParOf" srcId="{CB4BE3BB-F31D-4816-9564-A467671D9A83}" destId="{F08C4613-7A83-4CE3-BB9A-82E7FB2CD16A}" srcOrd="0" destOrd="0" presId="urn:microsoft.com/office/officeart/2008/layout/LinedList"/>
    <dgm:cxn modelId="{7061AECB-630B-492F-8ED4-2A16216639F8}" type="presParOf" srcId="{CB4BE3BB-F31D-4816-9564-A467671D9A83}" destId="{33FBB924-C03A-407B-B292-5ACB697C4433}" srcOrd="1" destOrd="0" presId="urn:microsoft.com/office/officeart/2008/layout/LinedList"/>
    <dgm:cxn modelId="{C024FA84-1DE3-4DA6-A443-B095F12E6031}" type="presParOf" srcId="{33FBB924-C03A-407B-B292-5ACB697C4433}" destId="{CB8F2CDB-99E9-49D2-90B0-5B1E8D66E2E2}" srcOrd="0" destOrd="0" presId="urn:microsoft.com/office/officeart/2008/layout/LinedList"/>
    <dgm:cxn modelId="{2292D6E0-45EF-405E-B8D8-8B92B1D50642}" type="presParOf" srcId="{33FBB924-C03A-407B-B292-5ACB697C4433}" destId="{C7BDA213-180B-4229-81DB-5FE537EA67AB}" srcOrd="1" destOrd="0" presId="urn:microsoft.com/office/officeart/2008/layout/LinedList"/>
    <dgm:cxn modelId="{2DF485F2-0676-4BF2-AC8F-72B76474C829}" type="presParOf" srcId="{CB4BE3BB-F31D-4816-9564-A467671D9A83}" destId="{EA5A0288-8E21-420E-99FD-E7313192DC99}" srcOrd="2" destOrd="0" presId="urn:microsoft.com/office/officeart/2008/layout/LinedList"/>
    <dgm:cxn modelId="{84DA3C7E-56A5-4CD4-9266-9EC0F952C2E3}" type="presParOf" srcId="{CB4BE3BB-F31D-4816-9564-A467671D9A83}" destId="{A3712040-1E9F-449C-AC18-2C55A83B8EED}" srcOrd="3" destOrd="0" presId="urn:microsoft.com/office/officeart/2008/layout/LinedList"/>
    <dgm:cxn modelId="{50575744-74BA-4583-B554-340D7BAFDB2E}" type="presParOf" srcId="{A3712040-1E9F-449C-AC18-2C55A83B8EED}" destId="{FE405C02-DA06-4AE5-B03A-DD2183354A77}" srcOrd="0" destOrd="0" presId="urn:microsoft.com/office/officeart/2008/layout/LinedList"/>
    <dgm:cxn modelId="{FE61C01B-CBAF-4AC9-8196-B8E666449ED7}" type="presParOf" srcId="{A3712040-1E9F-449C-AC18-2C55A83B8EED}" destId="{CF76AABE-5BA2-4B3A-890E-CD2FE2BDB264}" srcOrd="1"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8C4613-7A83-4CE3-BB9A-82E7FB2CD16A}">
      <dsp:nvSpPr>
        <dsp:cNvPr id="0" name=""/>
        <dsp:cNvSpPr/>
      </dsp:nvSpPr>
      <dsp:spPr>
        <a:xfrm>
          <a:off x="0" y="0"/>
          <a:ext cx="7306740"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8F2CDB-99E9-49D2-90B0-5B1E8D66E2E2}">
      <dsp:nvSpPr>
        <dsp:cNvPr id="0" name=""/>
        <dsp:cNvSpPr/>
      </dsp:nvSpPr>
      <dsp:spPr>
        <a:xfrm>
          <a:off x="0" y="0"/>
          <a:ext cx="7306740" cy="1548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Women occupy almost half the globe. But their survival has always been Women are the subject of exploitation inside and outside the home say whether on roads, trains, cabs, schools etc.  a question, when it comes to existence with </a:t>
          </a:r>
          <a:r>
            <a:rPr lang="en-US" sz="1600" kern="1200" dirty="0" err="1"/>
            <a:t>honour</a:t>
          </a:r>
          <a:r>
            <a:rPr lang="en-US" sz="1600" kern="1200" dirty="0"/>
            <a:t> and dignity.  Women’s empowerment in the country can be brought once their safety and security is ensure, either it may be at home, alone places or during travelling.</a:t>
          </a:r>
        </a:p>
      </dsp:txBody>
      <dsp:txXfrm>
        <a:off x="0" y="0"/>
        <a:ext cx="7306740" cy="1548318"/>
      </dsp:txXfrm>
    </dsp:sp>
    <dsp:sp modelId="{EA5A0288-8E21-420E-99FD-E7313192DC99}">
      <dsp:nvSpPr>
        <dsp:cNvPr id="0" name=""/>
        <dsp:cNvSpPr/>
      </dsp:nvSpPr>
      <dsp:spPr>
        <a:xfrm>
          <a:off x="0" y="1548318"/>
          <a:ext cx="7306740" cy="0"/>
        </a:xfrm>
        <a:prstGeom prst="lin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405C02-DA06-4AE5-B03A-DD2183354A77}">
      <dsp:nvSpPr>
        <dsp:cNvPr id="0" name=""/>
        <dsp:cNvSpPr/>
      </dsp:nvSpPr>
      <dsp:spPr>
        <a:xfrm>
          <a:off x="0" y="1548318"/>
          <a:ext cx="7306740" cy="1548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Solution to the problem: The level of security can be increased more by safety robot, which can track the area , and ensure she has completed journey without any problems, this will not only make them safe but their parents, kids or husbands will also feel stress free.</a:t>
          </a:r>
        </a:p>
      </dsp:txBody>
      <dsp:txXfrm>
        <a:off x="0" y="1548318"/>
        <a:ext cx="7306740" cy="154831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6D3C54B-258D-4AA0-971D-3279E01CF6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C2E680D1-37BA-4603-8E60-CBA662E5136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162099A-2074-41D6-9D60-8102FF118174}" type="datetimeFigureOut">
              <a:rPr lang="en-IN" smtClean="0"/>
              <a:pPr/>
              <a:t>26-11-2021</a:t>
            </a:fld>
            <a:endParaRPr lang="en-IN"/>
          </a:p>
        </p:txBody>
      </p:sp>
      <p:sp>
        <p:nvSpPr>
          <p:cNvPr id="4" name="Footer Placeholder 3">
            <a:extLst>
              <a:ext uri="{FF2B5EF4-FFF2-40B4-BE49-F238E27FC236}">
                <a16:creationId xmlns:a16="http://schemas.microsoft.com/office/drawing/2014/main" xmlns="" id="{A4FDF292-9BC5-4A9A-BD0D-E02FE026FD0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801AF723-0190-4358-987D-475DA015ED8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F36F47-03F2-4A00-9890-94BB4A3BBDC7}" type="slidenum">
              <a:rPr lang="en-IN" smtClean="0"/>
              <a:pPr/>
              <a:t>‹#›</a:t>
            </a:fld>
            <a:endParaRPr lang="en-IN"/>
          </a:p>
        </p:txBody>
      </p:sp>
    </p:spTree>
    <p:extLst>
      <p:ext uri="{BB962C8B-B14F-4D97-AF65-F5344CB8AC3E}">
        <p14:creationId xmlns:p14="http://schemas.microsoft.com/office/powerpoint/2010/main" xmlns="" val="42844483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36D4DA-6711-4A24-B31A-1F375D29611C}" type="datetimeFigureOut">
              <a:rPr lang="en-US" smtClean="0"/>
              <a:pPr/>
              <a:t>11/26/2021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C59F76-7875-444F-A8F9-058C758C348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AC59F76-7875-444F-A8F9-058C758C348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91B4DE1D-B58B-4B74-A004-D144B6B317BD}" type="datetimeFigureOut">
              <a:rPr lang="en-US" smtClean="0"/>
              <a:pPr/>
              <a:t>11/26/2021</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BF965478-D035-4A70-86FB-0D754C7B4D63}"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xmlns="" val="2578255071"/>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B4DE1D-B58B-4B74-A004-D144B6B317BD}" type="datetimeFigureOut">
              <a:rPr lang="en-US" smtClean="0"/>
              <a:pPr/>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965478-D035-4A70-86FB-0D754C7B4D63}" type="slidenum">
              <a:rPr lang="en-US" smtClean="0"/>
              <a:pPr/>
              <a:t>‹#›</a:t>
            </a:fld>
            <a:endParaRPr lang="en-US"/>
          </a:p>
        </p:txBody>
      </p:sp>
    </p:spTree>
    <p:extLst>
      <p:ext uri="{BB962C8B-B14F-4D97-AF65-F5344CB8AC3E}">
        <p14:creationId xmlns:p14="http://schemas.microsoft.com/office/powerpoint/2010/main" xmlns="" val="3251450302"/>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B4DE1D-B58B-4B74-A004-D144B6B317BD}" type="datetimeFigureOut">
              <a:rPr lang="en-US" smtClean="0"/>
              <a:pPr/>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65478-D035-4A70-86FB-0D754C7B4D63}" type="slidenum">
              <a:rPr lang="en-US" smtClean="0"/>
              <a:pPr/>
              <a:t>‹#›</a:t>
            </a:fld>
            <a:endParaRPr lang="en-US"/>
          </a:p>
        </p:txBody>
      </p:sp>
    </p:spTree>
    <p:extLst>
      <p:ext uri="{BB962C8B-B14F-4D97-AF65-F5344CB8AC3E}">
        <p14:creationId xmlns:p14="http://schemas.microsoft.com/office/powerpoint/2010/main" xmlns="" val="879792633"/>
      </p:ext>
    </p:extLst>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B4DE1D-B58B-4B74-A004-D144B6B317BD}" type="datetimeFigureOut">
              <a:rPr lang="en-US" smtClean="0"/>
              <a:pPr/>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65478-D035-4A70-86FB-0D754C7B4D63}" type="slidenum">
              <a:rPr lang="en-US" smtClean="0"/>
              <a:pPr/>
              <a:t>‹#›</a:t>
            </a:fld>
            <a:endParaRPr lang="en-US"/>
          </a:p>
        </p:txBody>
      </p:sp>
    </p:spTree>
    <p:extLst>
      <p:ext uri="{BB962C8B-B14F-4D97-AF65-F5344CB8AC3E}">
        <p14:creationId xmlns:p14="http://schemas.microsoft.com/office/powerpoint/2010/main" xmlns="" val="1562828368"/>
      </p:ext>
    </p:extLst>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B4DE1D-B58B-4B74-A004-D144B6B317BD}" type="datetimeFigureOut">
              <a:rPr lang="en-US" smtClean="0"/>
              <a:pPr/>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65478-D035-4A70-86FB-0D754C7B4D63}" type="slidenum">
              <a:rPr lang="en-US" smtClean="0"/>
              <a:pPr/>
              <a:t>‹#›</a:t>
            </a:fld>
            <a:endParaRPr lang="en-US"/>
          </a:p>
        </p:txBody>
      </p:sp>
    </p:spTree>
    <p:extLst>
      <p:ext uri="{BB962C8B-B14F-4D97-AF65-F5344CB8AC3E}">
        <p14:creationId xmlns:p14="http://schemas.microsoft.com/office/powerpoint/2010/main" xmlns="" val="2280025746"/>
      </p:ext>
    </p:extLst>
  </p:cSld>
  <p:clrMapOvr>
    <a:masterClrMapping/>
  </p:clrMapOvr>
  <p:transition spd="med">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B4DE1D-B58B-4B74-A004-D144B6B317BD}" type="datetimeFigureOut">
              <a:rPr lang="en-US" smtClean="0"/>
              <a:pPr/>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65478-D035-4A70-86FB-0D754C7B4D63}" type="slidenum">
              <a:rPr lang="en-US" smtClean="0"/>
              <a:pPr/>
              <a:t>‹#›</a:t>
            </a:fld>
            <a:endParaRPr lang="en-US"/>
          </a:p>
        </p:txBody>
      </p:sp>
    </p:spTree>
    <p:extLst>
      <p:ext uri="{BB962C8B-B14F-4D97-AF65-F5344CB8AC3E}">
        <p14:creationId xmlns:p14="http://schemas.microsoft.com/office/powerpoint/2010/main" xmlns="" val="4026089555"/>
      </p:ext>
    </p:extLst>
  </p:cSld>
  <p:clrMapOvr>
    <a:masterClrMapping/>
  </p:clrMapOvr>
  <p:transition spd="med">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B4DE1D-B58B-4B74-A004-D144B6B317BD}" type="datetimeFigureOut">
              <a:rPr lang="en-US" smtClean="0"/>
              <a:pPr/>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65478-D035-4A70-86FB-0D754C7B4D63}" type="slidenum">
              <a:rPr lang="en-US" smtClean="0"/>
              <a:pPr/>
              <a:t>‹#›</a:t>
            </a:fld>
            <a:endParaRPr lang="en-US"/>
          </a:p>
        </p:txBody>
      </p:sp>
    </p:spTree>
    <p:extLst>
      <p:ext uri="{BB962C8B-B14F-4D97-AF65-F5344CB8AC3E}">
        <p14:creationId xmlns:p14="http://schemas.microsoft.com/office/powerpoint/2010/main" xmlns="" val="3902344591"/>
      </p:ext>
    </p:extLst>
  </p:cSld>
  <p:clrMapOvr>
    <a:masterClrMapping/>
  </p:clrMapOvr>
  <p:transition spd="med">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B4DE1D-B58B-4B74-A004-D144B6B317BD}" type="datetimeFigureOut">
              <a:rPr lang="en-US" smtClean="0"/>
              <a:pPr/>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65478-D035-4A70-86FB-0D754C7B4D63}" type="slidenum">
              <a:rPr lang="en-US" smtClean="0"/>
              <a:pPr/>
              <a:t>‹#›</a:t>
            </a:fld>
            <a:endParaRPr lang="en-US"/>
          </a:p>
        </p:txBody>
      </p:sp>
    </p:spTree>
    <p:extLst>
      <p:ext uri="{BB962C8B-B14F-4D97-AF65-F5344CB8AC3E}">
        <p14:creationId xmlns:p14="http://schemas.microsoft.com/office/powerpoint/2010/main" xmlns="" val="1191787613"/>
      </p:ext>
    </p:extLst>
  </p:cSld>
  <p:clrMapOvr>
    <a:masterClrMapping/>
  </p:clrMapOvr>
  <p:transition spd="med">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B4DE1D-B58B-4B74-A004-D144B6B317BD}" type="datetimeFigureOut">
              <a:rPr lang="en-US" smtClean="0"/>
              <a:pPr/>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65478-D035-4A70-86FB-0D754C7B4D63}" type="slidenum">
              <a:rPr lang="en-US" smtClean="0"/>
              <a:pPr/>
              <a:t>‹#›</a:t>
            </a:fld>
            <a:endParaRPr lang="en-US"/>
          </a:p>
        </p:txBody>
      </p:sp>
    </p:spTree>
    <p:extLst>
      <p:ext uri="{BB962C8B-B14F-4D97-AF65-F5344CB8AC3E}">
        <p14:creationId xmlns:p14="http://schemas.microsoft.com/office/powerpoint/2010/main" xmlns="" val="3228977510"/>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91B4DE1D-B58B-4B74-A004-D144B6B317BD}" type="datetimeFigureOut">
              <a:rPr lang="en-US" smtClean="0"/>
              <a:pPr/>
              <a:t>11/26/2021</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BF965478-D035-4A70-86FB-0D754C7B4D63}" type="slidenum">
              <a:rPr lang="en-US" smtClean="0"/>
              <a:pPr/>
              <a:t>‹#›</a:t>
            </a:fld>
            <a:endParaRPr lang="en-US"/>
          </a:p>
        </p:txBody>
      </p:sp>
    </p:spTree>
    <p:extLst>
      <p:ext uri="{BB962C8B-B14F-4D97-AF65-F5344CB8AC3E}">
        <p14:creationId xmlns:p14="http://schemas.microsoft.com/office/powerpoint/2010/main" xmlns="" val="2395114652"/>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B4DE1D-B58B-4B74-A004-D144B6B317BD}" type="datetimeFigureOut">
              <a:rPr lang="en-US" smtClean="0"/>
              <a:pPr/>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BF965478-D035-4A70-86FB-0D754C7B4D63}" type="slidenum">
              <a:rPr lang="en-US" smtClean="0"/>
              <a:pPr/>
              <a:t>‹#›</a:t>
            </a:fld>
            <a:endParaRPr lang="en-US"/>
          </a:p>
        </p:txBody>
      </p:sp>
    </p:spTree>
    <p:extLst>
      <p:ext uri="{BB962C8B-B14F-4D97-AF65-F5344CB8AC3E}">
        <p14:creationId xmlns:p14="http://schemas.microsoft.com/office/powerpoint/2010/main" xmlns="" val="280939463"/>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B4DE1D-B58B-4B74-A004-D144B6B317BD}" type="datetimeFigureOut">
              <a:rPr lang="en-US" smtClean="0"/>
              <a:pPr/>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965478-D035-4A70-86FB-0D754C7B4D63}" type="slidenum">
              <a:rPr lang="en-US" smtClean="0"/>
              <a:pPr/>
              <a:t>‹#›</a:t>
            </a:fld>
            <a:endParaRPr lang="en-US"/>
          </a:p>
        </p:txBody>
      </p:sp>
    </p:spTree>
    <p:extLst>
      <p:ext uri="{BB962C8B-B14F-4D97-AF65-F5344CB8AC3E}">
        <p14:creationId xmlns:p14="http://schemas.microsoft.com/office/powerpoint/2010/main" xmlns="" val="2650364494"/>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B4DE1D-B58B-4B74-A004-D144B6B317BD}" type="datetimeFigureOut">
              <a:rPr lang="en-US" smtClean="0"/>
              <a:pPr/>
              <a:t>11/26/2021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965478-D035-4A70-86FB-0D754C7B4D63}" type="slidenum">
              <a:rPr lang="en-US" smtClean="0"/>
              <a:pPr/>
              <a:t>‹#›</a:t>
            </a:fld>
            <a:endParaRPr lang="en-US"/>
          </a:p>
        </p:txBody>
      </p:sp>
    </p:spTree>
    <p:extLst>
      <p:ext uri="{BB962C8B-B14F-4D97-AF65-F5344CB8AC3E}">
        <p14:creationId xmlns:p14="http://schemas.microsoft.com/office/powerpoint/2010/main" xmlns="" val="3418668605"/>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B4DE1D-B58B-4B74-A004-D144B6B317BD}" type="datetimeFigureOut">
              <a:rPr lang="en-US" smtClean="0"/>
              <a:pPr/>
              <a:t>11/26/2021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965478-D035-4A70-86FB-0D754C7B4D63}" type="slidenum">
              <a:rPr lang="en-US" smtClean="0"/>
              <a:pPr/>
              <a:t>‹#›</a:t>
            </a:fld>
            <a:endParaRPr lang="en-US"/>
          </a:p>
        </p:txBody>
      </p:sp>
    </p:spTree>
    <p:extLst>
      <p:ext uri="{BB962C8B-B14F-4D97-AF65-F5344CB8AC3E}">
        <p14:creationId xmlns:p14="http://schemas.microsoft.com/office/powerpoint/2010/main" xmlns="" val="1184321760"/>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B4DE1D-B58B-4B74-A004-D144B6B317BD}" type="datetimeFigureOut">
              <a:rPr lang="en-US" smtClean="0"/>
              <a:pPr/>
              <a:t>11/26/2021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965478-D035-4A70-86FB-0D754C7B4D63}" type="slidenum">
              <a:rPr lang="en-US" smtClean="0"/>
              <a:pPr/>
              <a:t>‹#›</a:t>
            </a:fld>
            <a:endParaRPr lang="en-US"/>
          </a:p>
        </p:txBody>
      </p:sp>
    </p:spTree>
    <p:extLst>
      <p:ext uri="{BB962C8B-B14F-4D97-AF65-F5344CB8AC3E}">
        <p14:creationId xmlns:p14="http://schemas.microsoft.com/office/powerpoint/2010/main" xmlns="" val="1359737534"/>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B4DE1D-B58B-4B74-A004-D144B6B317BD}" type="datetimeFigureOut">
              <a:rPr lang="en-US" smtClean="0"/>
              <a:pPr/>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965478-D035-4A70-86FB-0D754C7B4D63}" type="slidenum">
              <a:rPr lang="en-US" smtClean="0"/>
              <a:pPr/>
              <a:t>‹#›</a:t>
            </a:fld>
            <a:endParaRPr lang="en-US"/>
          </a:p>
        </p:txBody>
      </p:sp>
    </p:spTree>
    <p:extLst>
      <p:ext uri="{BB962C8B-B14F-4D97-AF65-F5344CB8AC3E}">
        <p14:creationId xmlns:p14="http://schemas.microsoft.com/office/powerpoint/2010/main" xmlns="" val="3825494260"/>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B4DE1D-B58B-4B74-A004-D144B6B317BD}" type="datetimeFigureOut">
              <a:rPr lang="en-US" smtClean="0"/>
              <a:pPr/>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965478-D035-4A70-86FB-0D754C7B4D63}" type="slidenum">
              <a:rPr lang="en-US" smtClean="0"/>
              <a:pPr/>
              <a:t>‹#›</a:t>
            </a:fld>
            <a:endParaRPr lang="en-US"/>
          </a:p>
        </p:txBody>
      </p:sp>
    </p:spTree>
    <p:extLst>
      <p:ext uri="{BB962C8B-B14F-4D97-AF65-F5344CB8AC3E}">
        <p14:creationId xmlns:p14="http://schemas.microsoft.com/office/powerpoint/2010/main" xmlns="" val="3190929898"/>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1B4DE1D-B58B-4B74-A004-D144B6B317BD}" type="datetimeFigureOut">
              <a:rPr lang="en-US" smtClean="0"/>
              <a:pPr/>
              <a:t>11/26/2021</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F965478-D035-4A70-86FB-0D754C7B4D63}" type="slidenum">
              <a:rPr lang="en-US" smtClean="0"/>
              <a:pPr/>
              <a:t>‹#›</a:t>
            </a:fld>
            <a:endParaRPr lang="en-US"/>
          </a:p>
        </p:txBody>
      </p:sp>
    </p:spTree>
    <p:extLst>
      <p:ext uri="{BB962C8B-B14F-4D97-AF65-F5344CB8AC3E}">
        <p14:creationId xmlns:p14="http://schemas.microsoft.com/office/powerpoint/2010/main" xmlns="" val="2139194272"/>
      </p:ext>
    </p:extLst>
  </p:cSld>
  <p:clrMap bg1="lt1" tx1="dk1" bg2="lt2" tx2="dk2" accent1="accent1" accent2="accent2" accent3="accent3" accent4="accent4" accent5="accent5" accent6="accent6" hlink="hlink" folHlink="folHlink"/>
  <p:sldLayoutIdLst>
    <p:sldLayoutId id="2147484101" r:id="rId1"/>
    <p:sldLayoutId id="2147484102" r:id="rId2"/>
    <p:sldLayoutId id="2147484103" r:id="rId3"/>
    <p:sldLayoutId id="2147484104" r:id="rId4"/>
    <p:sldLayoutId id="2147484105" r:id="rId5"/>
    <p:sldLayoutId id="2147484106" r:id="rId6"/>
    <p:sldLayoutId id="2147484107" r:id="rId7"/>
    <p:sldLayoutId id="2147484108" r:id="rId8"/>
    <p:sldLayoutId id="2147484109" r:id="rId9"/>
    <p:sldLayoutId id="2147484110" r:id="rId10"/>
    <p:sldLayoutId id="2147484111" r:id="rId11"/>
    <p:sldLayoutId id="2147484112" r:id="rId12"/>
    <p:sldLayoutId id="2147484113" r:id="rId13"/>
    <p:sldLayoutId id="2147484114" r:id="rId14"/>
    <p:sldLayoutId id="2147484115" r:id="rId15"/>
    <p:sldLayoutId id="2147484116" r:id="rId16"/>
    <p:sldLayoutId id="2147484117" r:id="rId17"/>
  </p:sldLayoutIdLst>
  <p:transition spd="med">
    <p:pull/>
  </p:transition>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ieeexplore.ieee.org/xpl/mostRecentIssue.jsp?punumber=8292786"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5" name="Group 68">
            <a:extLst>
              <a:ext uri="{FF2B5EF4-FFF2-40B4-BE49-F238E27FC236}">
                <a16:creationId xmlns:a16="http://schemas.microsoft.com/office/drawing/2014/main" xmlns="" id="{260ACC13-B825-49F3-93DE-C8B8F2FA37A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109" y="0"/>
            <a:ext cx="1827609" cy="6858001"/>
            <a:chOff x="1320800" y="0"/>
            <a:chExt cx="2436813" cy="6858001"/>
          </a:xfrm>
        </p:grpSpPr>
        <p:sp>
          <p:nvSpPr>
            <p:cNvPr id="70" name="Freeform 6">
              <a:extLst>
                <a:ext uri="{FF2B5EF4-FFF2-40B4-BE49-F238E27FC236}">
                  <a16:creationId xmlns:a16="http://schemas.microsoft.com/office/drawing/2014/main" xmlns="" id="{F947B31F-CA03-4793-845D-FD86BABC1A1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1" name="Freeform 7">
              <a:extLst>
                <a:ext uri="{FF2B5EF4-FFF2-40B4-BE49-F238E27FC236}">
                  <a16:creationId xmlns:a16="http://schemas.microsoft.com/office/drawing/2014/main" xmlns="" id="{DCDDE94D-F78C-4A48-AEA6-E922FC99A1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72" name="Freeform 8">
              <a:extLst>
                <a:ext uri="{FF2B5EF4-FFF2-40B4-BE49-F238E27FC236}">
                  <a16:creationId xmlns:a16="http://schemas.microsoft.com/office/drawing/2014/main" xmlns="" id="{3445A886-F3CA-4DE4-90D7-535F9707B7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73" name="Freeform 9">
              <a:extLst>
                <a:ext uri="{FF2B5EF4-FFF2-40B4-BE49-F238E27FC236}">
                  <a16:creationId xmlns:a16="http://schemas.microsoft.com/office/drawing/2014/main" xmlns="" id="{A8999CB6-C053-418B-AE37-E470804D25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74" name="Freeform 10">
              <a:extLst>
                <a:ext uri="{FF2B5EF4-FFF2-40B4-BE49-F238E27FC236}">
                  <a16:creationId xmlns:a16="http://schemas.microsoft.com/office/drawing/2014/main" xmlns="" id="{81EA3E26-BFCD-4396-AE8A-2A9828BFFB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75" name="Freeform 11">
              <a:extLst>
                <a:ext uri="{FF2B5EF4-FFF2-40B4-BE49-F238E27FC236}">
                  <a16:creationId xmlns:a16="http://schemas.microsoft.com/office/drawing/2014/main" xmlns="" id="{5F9BC582-73A6-4D8A-8738-E3647648935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96" name="Rectangle 76">
            <a:extLst>
              <a:ext uri="{FF2B5EF4-FFF2-40B4-BE49-F238E27FC236}">
                <a16:creationId xmlns:a16="http://schemas.microsoft.com/office/drawing/2014/main" xmlns="" id="{6AD30037-67ED-4367-9BE0-45787510BF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transport, lawn mower, white&#10;&#10;Description automatically generated">
            <a:extLst>
              <a:ext uri="{FF2B5EF4-FFF2-40B4-BE49-F238E27FC236}">
                <a16:creationId xmlns:a16="http://schemas.microsoft.com/office/drawing/2014/main" xmlns="" id="{7CD92156-8459-4C6F-A252-E0101890534B}"/>
              </a:ext>
            </a:extLst>
          </p:cNvPr>
          <p:cNvPicPr>
            <a:picLocks noChangeAspect="1"/>
          </p:cNvPicPr>
          <p:nvPr/>
        </p:nvPicPr>
        <p:blipFill rotWithShape="1">
          <a:blip r:embed="rId4">
            <a:extLst>
              <a:ext uri="{28A0092B-C50C-407E-A947-70E740481C1C}">
                <a14:useLocalDpi xmlns:a14="http://schemas.microsoft.com/office/drawing/2010/main" xmlns="" val="0"/>
              </a:ext>
            </a:extLst>
          </a:blip>
          <a:srcRect l="18645" r="23403"/>
          <a:stretch/>
        </p:blipFill>
        <p:spPr>
          <a:xfrm>
            <a:off x="5169693" y="10"/>
            <a:ext cx="397430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97" name="Group 78">
            <a:extLst>
              <a:ext uri="{FF2B5EF4-FFF2-40B4-BE49-F238E27FC236}">
                <a16:creationId xmlns:a16="http://schemas.microsoft.com/office/drawing/2014/main" xmlns="" id="{50841A4E-5BC1-44B4-83CF-D524E8AEAD6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674570" y="0"/>
            <a:ext cx="1827609" cy="6858001"/>
            <a:chOff x="1320800" y="0"/>
            <a:chExt cx="2436813" cy="6858001"/>
          </a:xfrm>
        </p:grpSpPr>
        <p:sp>
          <p:nvSpPr>
            <p:cNvPr id="98" name="Freeform 6">
              <a:extLst>
                <a:ext uri="{FF2B5EF4-FFF2-40B4-BE49-F238E27FC236}">
                  <a16:creationId xmlns:a16="http://schemas.microsoft.com/office/drawing/2014/main" xmlns="" id="{BF371BCC-8954-44E2-8C4F-29DC188727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9" name="Freeform 7">
              <a:extLst>
                <a:ext uri="{FF2B5EF4-FFF2-40B4-BE49-F238E27FC236}">
                  <a16:creationId xmlns:a16="http://schemas.microsoft.com/office/drawing/2014/main" xmlns="" id="{CD3505BE-B420-41C5-BE34-3E7652D37A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2" name="Freeform 8">
              <a:extLst>
                <a:ext uri="{FF2B5EF4-FFF2-40B4-BE49-F238E27FC236}">
                  <a16:creationId xmlns:a16="http://schemas.microsoft.com/office/drawing/2014/main" xmlns="" id="{4B68A05B-A78B-4D59-8CF9-1900731A218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00" name="Freeform 9">
              <a:extLst>
                <a:ext uri="{FF2B5EF4-FFF2-40B4-BE49-F238E27FC236}">
                  <a16:creationId xmlns:a16="http://schemas.microsoft.com/office/drawing/2014/main" xmlns="" id="{84D57A01-C112-4FF2-B5ED-0B762AAD9CE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4" name="Freeform 10">
              <a:extLst>
                <a:ext uri="{FF2B5EF4-FFF2-40B4-BE49-F238E27FC236}">
                  <a16:creationId xmlns:a16="http://schemas.microsoft.com/office/drawing/2014/main" xmlns="" id="{6CCCCDF1-5D4F-4CA1-8400-DFBB96BB01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5" name="Freeform 11">
              <a:extLst>
                <a:ext uri="{FF2B5EF4-FFF2-40B4-BE49-F238E27FC236}">
                  <a16:creationId xmlns:a16="http://schemas.microsoft.com/office/drawing/2014/main" xmlns="" id="{20A090B2-5344-43CD-BC70-A6D44F15E8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729060" y="685800"/>
            <a:ext cx="3945510" cy="1752599"/>
          </a:xfrm>
        </p:spPr>
        <p:txBody>
          <a:bodyPr vert="horz" lIns="91440" tIns="45720" rIns="91440" bIns="45720" rtlCol="0" anchor="ctr">
            <a:normAutofit/>
          </a:bodyPr>
          <a:lstStyle/>
          <a:p>
            <a:pPr algn="l">
              <a:lnSpc>
                <a:spcPct val="90000"/>
              </a:lnSpc>
            </a:pPr>
            <a:r>
              <a:rPr lang="en-US" sz="2800" b="1"/>
              <a:t>Design and Implementation of </a:t>
            </a:r>
            <a:br>
              <a:rPr lang="en-US" sz="2800" b="1"/>
            </a:br>
            <a:r>
              <a:rPr lang="en-US" sz="2800" b="1"/>
              <a:t> Patrolling Robot for Women Safety</a:t>
            </a:r>
            <a:endParaRPr lang="en-US" sz="2800"/>
          </a:p>
        </p:txBody>
      </p:sp>
      <p:sp>
        <p:nvSpPr>
          <p:cNvPr id="3" name="Subtitle 2"/>
          <p:cNvSpPr>
            <a:spLocks noGrp="1"/>
          </p:cNvSpPr>
          <p:nvPr>
            <p:ph type="subTitle" idx="1"/>
          </p:nvPr>
        </p:nvSpPr>
        <p:spPr>
          <a:xfrm>
            <a:off x="482601" y="2666999"/>
            <a:ext cx="3945510" cy="3124201"/>
          </a:xfrm>
        </p:spPr>
        <p:txBody>
          <a:bodyPr vert="horz" lIns="91440" tIns="45720" rIns="91440" bIns="45720" rtlCol="0" anchor="ctr">
            <a:normAutofit/>
          </a:bodyPr>
          <a:lstStyle/>
          <a:p>
            <a:pPr algn="l"/>
            <a:r>
              <a:rPr lang="en-US" sz="1700" b="1" dirty="0"/>
              <a:t>Name of Students:	  Roll No</a:t>
            </a:r>
            <a:r>
              <a:rPr lang="en-US" sz="1700" b="1" dirty="0" smtClean="0"/>
              <a:t>:</a:t>
            </a:r>
          </a:p>
          <a:p>
            <a:pPr algn="l"/>
            <a:r>
              <a:rPr lang="en-US" sz="1700" dirty="0" err="1" smtClean="0"/>
              <a:t>Sonali</a:t>
            </a:r>
            <a:r>
              <a:rPr lang="en-US" sz="1700" dirty="0" smtClean="0"/>
              <a:t> </a:t>
            </a:r>
            <a:r>
              <a:rPr lang="en-US" sz="1700" dirty="0" err="1" smtClean="0"/>
              <a:t>Pangavhane</a:t>
            </a:r>
            <a:r>
              <a:rPr lang="en-US" sz="1700" dirty="0" smtClean="0"/>
              <a:t>            </a:t>
            </a:r>
            <a:r>
              <a:rPr lang="en-US" sz="1700" dirty="0" smtClean="0"/>
              <a:t>33</a:t>
            </a:r>
            <a:endParaRPr lang="en-US" sz="1700" b="1" dirty="0"/>
          </a:p>
          <a:p>
            <a:pPr algn="l"/>
            <a:r>
              <a:rPr lang="en-US" sz="1700" dirty="0"/>
              <a:t>Nikita Shinde                       44</a:t>
            </a:r>
          </a:p>
          <a:p>
            <a:pPr lvl="0" algn="l"/>
            <a:r>
              <a:rPr lang="en-US" sz="1700" dirty="0" err="1" smtClean="0"/>
              <a:t>Divya</a:t>
            </a:r>
            <a:r>
              <a:rPr lang="en-US" sz="1700" dirty="0" smtClean="0"/>
              <a:t> </a:t>
            </a:r>
            <a:r>
              <a:rPr lang="en-US" sz="1700" dirty="0" err="1"/>
              <a:t>Lahire</a:t>
            </a:r>
            <a:r>
              <a:rPr lang="en-US" sz="1700" dirty="0"/>
              <a:t>                         24</a:t>
            </a:r>
          </a:p>
          <a:p>
            <a:pPr algn="l">
              <a:buFont typeface="Arial"/>
              <a:buChar char="•"/>
            </a:pPr>
            <a:endParaRPr lang="en-US" sz="1700" dirty="0"/>
          </a:p>
        </p:txBody>
      </p:sp>
      <p:sp>
        <p:nvSpPr>
          <p:cNvPr id="4" name="AutoShape 2">
            <a:extLst>
              <a:ext uri="{FF2B5EF4-FFF2-40B4-BE49-F238E27FC236}">
                <a16:creationId xmlns:a16="http://schemas.microsoft.com/office/drawing/2014/main" xmlns="" id="{22134CC4-7560-4B39-80A9-F8E5E931FEBB}"/>
              </a:ext>
            </a:extLst>
          </p:cNvPr>
          <p:cNvSpPr>
            <a:spLocks noChangeAspect="1" noChangeArrowheads="1"/>
          </p:cNvSpPr>
          <p:nvPr/>
        </p:nvSpPr>
        <p:spPr bwMode="auto">
          <a:xfrm>
            <a:off x="4419600" y="2060848"/>
            <a:ext cx="1520552" cy="1520552"/>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20529" y="685800"/>
            <a:ext cx="7306739" cy="1752599"/>
          </a:xfrm>
        </p:spPr>
        <p:txBody>
          <a:bodyPr>
            <a:normAutofit/>
          </a:bodyPr>
          <a:lstStyle/>
          <a:p>
            <a:pPr>
              <a:lnSpc>
                <a:spcPct val="90000"/>
              </a:lnSpc>
            </a:pPr>
            <a:r>
              <a:rPr lang="en-IN" sz="2800" u="sng"/>
              <a:t>Problem Definition</a:t>
            </a:r>
            <a:br>
              <a:rPr lang="en-IN" sz="2800" u="sng"/>
            </a:br>
            <a:r>
              <a:rPr lang="en-IN" sz="2800"/>
              <a:t/>
            </a:r>
            <a:br>
              <a:rPr lang="en-IN" sz="2800"/>
            </a:br>
            <a:r>
              <a:rPr lang="en-IN" sz="2800"/>
              <a:t>why Patrolling Robot </a:t>
            </a:r>
            <a:br>
              <a:rPr lang="en-IN" sz="2800"/>
            </a:br>
            <a:r>
              <a:rPr lang="en-IN" sz="2800"/>
              <a:t>for women safety??</a:t>
            </a:r>
            <a:endParaRPr lang="en-US" sz="2800"/>
          </a:p>
        </p:txBody>
      </p:sp>
      <p:graphicFrame>
        <p:nvGraphicFramePr>
          <p:cNvPr id="5" name="Content Placeholder 2">
            <a:extLst>
              <a:ext uri="{FF2B5EF4-FFF2-40B4-BE49-F238E27FC236}">
                <a16:creationId xmlns:a16="http://schemas.microsoft.com/office/drawing/2014/main" xmlns="" id="{4450A0C9-D4D8-44FA-B4C3-9ECB3CAA0004}"/>
              </a:ext>
            </a:extLst>
          </p:cNvPr>
          <p:cNvGraphicFramePr>
            <a:graphicFrameLocks noGrp="1"/>
          </p:cNvGraphicFramePr>
          <p:nvPr>
            <p:ph idx="1"/>
            <p:extLst>
              <p:ext uri="{D42A27DB-BD31-4B8C-83A1-F6EECF244321}">
                <p14:modId xmlns:p14="http://schemas.microsoft.com/office/powerpoint/2010/main" xmlns="" val="4281515437"/>
              </p:ext>
            </p:extLst>
          </p:nvPr>
        </p:nvGraphicFramePr>
        <p:xfrm>
          <a:off x="1320528" y="2694562"/>
          <a:ext cx="7306740"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xmlns="" id="{C8643778-7F6C-4E8D-84D1-D5CDB99281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xmlns="" id="{1D22F88D-6907-48AF-B024-346E855E0D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372084" y="685801"/>
            <a:ext cx="2057400" cy="5105400"/>
          </a:xfrm>
        </p:spPr>
        <p:txBody>
          <a:bodyPr>
            <a:normAutofit/>
          </a:bodyPr>
          <a:lstStyle/>
          <a:p>
            <a:pPr algn="l"/>
            <a:r>
              <a:rPr lang="en-IN" sz="2800">
                <a:solidFill>
                  <a:srgbClr val="FFFFFF"/>
                </a:solidFill>
              </a:rPr>
              <a:t>Scope and Objectives </a:t>
            </a:r>
            <a:endParaRPr lang="en-US" sz="2800">
              <a:solidFill>
                <a:srgbClr val="FFFFFF"/>
              </a:solidFill>
            </a:endParaRPr>
          </a:p>
        </p:txBody>
      </p:sp>
      <p:grpSp>
        <p:nvGrpSpPr>
          <p:cNvPr id="34" name="Group 33">
            <a:extLst>
              <a:ext uri="{FF2B5EF4-FFF2-40B4-BE49-F238E27FC236}">
                <a16:creationId xmlns:a16="http://schemas.microsoft.com/office/drawing/2014/main" xmlns="" id="{F3842748-48B5-4DD0-A06A-A31C74024A9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486469" y="0"/>
            <a:ext cx="1827609" cy="6858001"/>
            <a:chOff x="1320800" y="0"/>
            <a:chExt cx="2436813" cy="6858001"/>
          </a:xfrm>
        </p:grpSpPr>
        <p:sp>
          <p:nvSpPr>
            <p:cNvPr id="35" name="Freeform 6">
              <a:extLst>
                <a:ext uri="{FF2B5EF4-FFF2-40B4-BE49-F238E27FC236}">
                  <a16:creationId xmlns:a16="http://schemas.microsoft.com/office/drawing/2014/main" xmlns="" id="{548E99BE-1071-4690-9B9C-07926CEE55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6" name="Freeform 7">
              <a:extLst>
                <a:ext uri="{FF2B5EF4-FFF2-40B4-BE49-F238E27FC236}">
                  <a16:creationId xmlns:a16="http://schemas.microsoft.com/office/drawing/2014/main" xmlns="" id="{9301F039-B467-413A-B25C-770E51069D4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7" name="Freeform 8">
              <a:extLst>
                <a:ext uri="{FF2B5EF4-FFF2-40B4-BE49-F238E27FC236}">
                  <a16:creationId xmlns:a16="http://schemas.microsoft.com/office/drawing/2014/main" xmlns="" id="{9F06AEC1-5558-49E8-8CAC-FEBD00DF00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8" name="Freeform 9">
              <a:extLst>
                <a:ext uri="{FF2B5EF4-FFF2-40B4-BE49-F238E27FC236}">
                  <a16:creationId xmlns:a16="http://schemas.microsoft.com/office/drawing/2014/main" xmlns="" id="{D10B76B9-BA68-471E-B58C-ED91198A9F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9" name="Freeform 10">
              <a:extLst>
                <a:ext uri="{FF2B5EF4-FFF2-40B4-BE49-F238E27FC236}">
                  <a16:creationId xmlns:a16="http://schemas.microsoft.com/office/drawing/2014/main" xmlns="" id="{FEB3913B-54A3-490E-BA4B-5D0330990F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0" name="Freeform 11">
              <a:extLst>
                <a:ext uri="{FF2B5EF4-FFF2-40B4-BE49-F238E27FC236}">
                  <a16:creationId xmlns:a16="http://schemas.microsoft.com/office/drawing/2014/main" xmlns="" id="{F75DC961-08A4-46F8-8A80-2E1FB977E1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p:cNvSpPr>
            <a:spLocks noGrp="1"/>
          </p:cNvSpPr>
          <p:nvPr>
            <p:ph idx="1"/>
          </p:nvPr>
        </p:nvSpPr>
        <p:spPr>
          <a:xfrm>
            <a:off x="3837829" y="685801"/>
            <a:ext cx="4789439" cy="5105400"/>
          </a:xfrm>
        </p:spPr>
        <p:txBody>
          <a:bodyPr>
            <a:normAutofit/>
          </a:bodyPr>
          <a:lstStyle/>
          <a:p>
            <a:pPr marL="0" indent="0">
              <a:lnSpc>
                <a:spcPct val="90000"/>
              </a:lnSpc>
              <a:buNone/>
            </a:pPr>
            <a:r>
              <a:rPr lang="en-US" sz="1200" b="1" dirty="0"/>
              <a:t>Objective</a:t>
            </a:r>
            <a:endParaRPr lang="en-US" sz="1200" dirty="0"/>
          </a:p>
          <a:p>
            <a:pPr>
              <a:lnSpc>
                <a:spcPct val="90000"/>
              </a:lnSpc>
              <a:buFont typeface="Wingdings" panose="05000000000000000000" pitchFamily="2" charset="2"/>
              <a:buChar char="ü"/>
            </a:pPr>
            <a:r>
              <a:rPr lang="en-IN" sz="1200" dirty="0"/>
              <a:t>This system for individuals to avoid crimes in alone or being in badly lit areas.</a:t>
            </a:r>
            <a:endParaRPr lang="en-US" sz="1200" dirty="0"/>
          </a:p>
          <a:p>
            <a:pPr>
              <a:lnSpc>
                <a:spcPct val="90000"/>
              </a:lnSpc>
              <a:buFont typeface="Wingdings" panose="05000000000000000000" pitchFamily="2" charset="2"/>
              <a:buChar char="ü"/>
            </a:pPr>
            <a:r>
              <a:rPr lang="en-IN" sz="1200" dirty="0"/>
              <a:t> Implementation of a real time monitoring device can solve the problem to an extent. </a:t>
            </a:r>
            <a:endParaRPr lang="en-US" sz="1200" dirty="0"/>
          </a:p>
          <a:p>
            <a:pPr>
              <a:lnSpc>
                <a:spcPct val="90000"/>
              </a:lnSpc>
              <a:buFont typeface="Wingdings" panose="05000000000000000000" pitchFamily="2" charset="2"/>
              <a:buChar char="ü"/>
            </a:pPr>
            <a:r>
              <a:rPr lang="en-IN" sz="1200" dirty="0"/>
              <a:t>The basic approach is to intimate instant location and a distress message to the cops and registered number like parents, friends, media, and women cell etc. so that unfortunate incidents would be averted and to provide real time evidence for swift action against the perpetrators of crime against women </a:t>
            </a:r>
            <a:endParaRPr lang="en-US" sz="1200" dirty="0"/>
          </a:p>
          <a:p>
            <a:pPr>
              <a:lnSpc>
                <a:spcPct val="90000"/>
              </a:lnSpc>
              <a:buNone/>
            </a:pPr>
            <a:r>
              <a:rPr lang="en-US" sz="1200" dirty="0"/>
              <a:t> </a:t>
            </a:r>
          </a:p>
          <a:p>
            <a:pPr marL="0" indent="0">
              <a:lnSpc>
                <a:spcPct val="90000"/>
              </a:lnSpc>
              <a:buNone/>
            </a:pPr>
            <a:r>
              <a:rPr lang="en-US" sz="1200" b="1" dirty="0"/>
              <a:t>Future scope</a:t>
            </a:r>
            <a:endParaRPr lang="en-US" sz="1200" dirty="0"/>
          </a:p>
          <a:p>
            <a:pPr>
              <a:lnSpc>
                <a:spcPct val="90000"/>
              </a:lnSpc>
              <a:buFont typeface="Wingdings" panose="05000000000000000000" pitchFamily="2" charset="2"/>
              <a:buChar char="ü"/>
            </a:pPr>
            <a:r>
              <a:rPr lang="en-US" sz="1200" dirty="0"/>
              <a:t>There  are  numerous  enhancements  to  the  current design  and  technology  that  can  be  made,  as  well  as    numerous    extra    features    that    may    be introduced.</a:t>
            </a:r>
          </a:p>
          <a:p>
            <a:pPr>
              <a:lnSpc>
                <a:spcPct val="90000"/>
              </a:lnSpc>
              <a:buFont typeface="Wingdings" panose="05000000000000000000" pitchFamily="2" charset="2"/>
              <a:buChar char="ü"/>
            </a:pPr>
            <a:r>
              <a:rPr lang="en-US" sz="1200" dirty="0"/>
              <a:t>Different  types  of  sensors,  such  as  temperature sensors,  pressure  sensors,  heat  sensors,  position sensors, and proximity sensors, can be used to use robots in many fields.</a:t>
            </a:r>
          </a:p>
          <a:p>
            <a:pPr>
              <a:lnSpc>
                <a:spcPct val="90000"/>
              </a:lnSpc>
              <a:buFont typeface="Wingdings" panose="05000000000000000000" pitchFamily="2" charset="2"/>
              <a:buChar char="ü"/>
            </a:pPr>
            <a:r>
              <a:rPr lang="en-US" sz="1200" dirty="0"/>
              <a:t>A   wireless   network   can   be   used   to   create   a multipurpose   robot,   with   applications   ranging from  surveillance  and  home  security  to  industrial applications  where  the  user  does  not  need  to  be.</a:t>
            </a:r>
          </a:p>
          <a:p>
            <a:pPr>
              <a:lnSpc>
                <a:spcPct val="90000"/>
              </a:lnSpc>
            </a:pPr>
            <a:endParaRPr lang="en-US" sz="1200" dirty="0"/>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8643778-7F6C-4E8D-84D1-D5CDB99281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1D22F88D-6907-48AF-B024-346E855E0D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372084" y="685801"/>
            <a:ext cx="2057400" cy="5105400"/>
          </a:xfrm>
        </p:spPr>
        <p:txBody>
          <a:bodyPr>
            <a:normAutofit/>
          </a:bodyPr>
          <a:lstStyle/>
          <a:p>
            <a:pPr algn="l"/>
            <a:r>
              <a:rPr lang="en-IN" sz="2800">
                <a:solidFill>
                  <a:srgbClr val="FFFFFF"/>
                </a:solidFill>
              </a:rPr>
              <a:t>Literature Review</a:t>
            </a:r>
            <a:endParaRPr lang="en-US" sz="2800">
              <a:solidFill>
                <a:srgbClr val="FFFFFF"/>
              </a:solidFill>
            </a:endParaRPr>
          </a:p>
        </p:txBody>
      </p:sp>
      <p:grpSp>
        <p:nvGrpSpPr>
          <p:cNvPr id="12" name="Group 11">
            <a:extLst>
              <a:ext uri="{FF2B5EF4-FFF2-40B4-BE49-F238E27FC236}">
                <a16:creationId xmlns:a16="http://schemas.microsoft.com/office/drawing/2014/main" xmlns="" id="{F3842748-48B5-4DD0-A06A-A31C74024A9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486469" y="0"/>
            <a:ext cx="1827609" cy="6858001"/>
            <a:chOff x="1320800" y="0"/>
            <a:chExt cx="2436813" cy="6858001"/>
          </a:xfrm>
        </p:grpSpPr>
        <p:sp>
          <p:nvSpPr>
            <p:cNvPr id="13" name="Freeform 6">
              <a:extLst>
                <a:ext uri="{FF2B5EF4-FFF2-40B4-BE49-F238E27FC236}">
                  <a16:creationId xmlns:a16="http://schemas.microsoft.com/office/drawing/2014/main" xmlns="" id="{548E99BE-1071-4690-9B9C-07926CEE55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xmlns="" id="{9301F039-B467-413A-B25C-770E51069D4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xmlns="" id="{9F06AEC1-5558-49E8-8CAC-FEBD00DF00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xmlns="" id="{D10B76B9-BA68-471E-B58C-ED91198A9F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xmlns="" id="{FEB3913B-54A3-490E-BA4B-5D0330990F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xmlns="" id="{F75DC961-08A4-46F8-8A80-2E1FB977E1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p:cNvSpPr>
            <a:spLocks noGrp="1"/>
          </p:cNvSpPr>
          <p:nvPr>
            <p:ph idx="1"/>
          </p:nvPr>
        </p:nvSpPr>
        <p:spPr>
          <a:xfrm>
            <a:off x="3837829" y="685801"/>
            <a:ext cx="4789439" cy="5105400"/>
          </a:xfrm>
        </p:spPr>
        <p:txBody>
          <a:bodyPr>
            <a:normAutofit/>
          </a:bodyPr>
          <a:lstStyle/>
          <a:p>
            <a:pPr>
              <a:lnSpc>
                <a:spcPct val="90000"/>
              </a:lnSpc>
            </a:pPr>
            <a:r>
              <a:rPr lang="en-US" sz="1200" dirty="0"/>
              <a:t>There is a need to develop a device that can detect the operation in this area and send the inspection device nearby a message. Within this framework, they render a spy robot using Raspbian operating system with remote monitoring and control algorithm. The spy robot system is connected to three types of equipment including a Arduino board, a camera and a night vision sensor. </a:t>
            </a:r>
          </a:p>
          <a:p>
            <a:pPr>
              <a:lnSpc>
                <a:spcPct val="90000"/>
              </a:lnSpc>
            </a:pPr>
            <a:r>
              <a:rPr lang="en-US" sz="1200" dirty="0"/>
              <a:t>The information collected about the activities that operate on the front of the camera is sent to users via the web server which can be posted simultaneously on the web page. It has given diverse road detection ideas and different monitoring concepts. </a:t>
            </a:r>
          </a:p>
          <a:p>
            <a:pPr>
              <a:lnSpc>
                <a:spcPct val="90000"/>
              </a:lnSpc>
            </a:pPr>
            <a:r>
              <a:rPr lang="en-US" sz="1200" dirty="0"/>
              <a:t>Road and street surveillance is also very important to conduct various activities such as identification of pedestrians, any suspicious </a:t>
            </a:r>
            <a:r>
              <a:rPr lang="en-US" sz="1200" dirty="0" err="1"/>
              <a:t>behaviour</a:t>
            </a:r>
            <a:r>
              <a:rPr lang="en-US" sz="1200" dirty="0"/>
              <a:t>, etc. This system grades the pixels of the route image. Various projects are planned for daytime activities so far but no such work is done for night. This technology centers the identification for any insufficient night-time practices. </a:t>
            </a:r>
          </a:p>
          <a:p>
            <a:pPr>
              <a:lnSpc>
                <a:spcPct val="90000"/>
              </a:lnSpc>
            </a:pPr>
            <a:r>
              <a:rPr lang="en-US" sz="1200" dirty="0"/>
              <a:t>As this device is based on vision and can discern the path according to the view, when some other thing, as for birds or car, get inside the photo it will face difficulty. Here a planar reflection model is practical with an infrared camera to distribution of the strength of the different pixels. </a:t>
            </a:r>
          </a:p>
          <a:p>
            <a:pPr>
              <a:lnSpc>
                <a:spcPct val="90000"/>
              </a:lnSpc>
            </a:pPr>
            <a:r>
              <a:rPr lang="en-US" sz="1200" dirty="0"/>
              <a:t>The scope of visibility, a complex source of light, speed highlights etc. are among these different challenges.</a:t>
            </a:r>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5728"/>
            <a:ext cx="8229600" cy="1066800"/>
          </a:xfrm>
        </p:spPr>
        <p:txBody>
          <a:bodyPr/>
          <a:lstStyle/>
          <a:p>
            <a:r>
              <a:rPr lang="en-IN" dirty="0"/>
              <a:t>Methodology</a:t>
            </a:r>
            <a:endParaRPr lang="en-US" dirty="0"/>
          </a:p>
        </p:txBody>
      </p:sp>
      <p:sp>
        <p:nvSpPr>
          <p:cNvPr id="3" name="Content Placeholder 2"/>
          <p:cNvSpPr>
            <a:spLocks noGrp="1"/>
          </p:cNvSpPr>
          <p:nvPr>
            <p:ph idx="1"/>
          </p:nvPr>
        </p:nvSpPr>
        <p:spPr>
          <a:xfrm>
            <a:off x="827584" y="1268760"/>
            <a:ext cx="8229600" cy="5143512"/>
          </a:xfrm>
        </p:spPr>
        <p:txBody>
          <a:bodyPr>
            <a:normAutofit/>
          </a:bodyPr>
          <a:lstStyle/>
          <a:p>
            <a:r>
              <a:rPr lang="en-US" sz="1600" dirty="0"/>
              <a:t>Node MCU is equipped with the night vision camera that helps the user to go for automation and helps to find the person or any problem detected using the sound sensor and automatically goes to that area and captures the image and sends it to the user using IOT technology according to the sound generated. The robot has a range of knowledge to protect the greater region. </a:t>
            </a:r>
          </a:p>
          <a:p>
            <a:r>
              <a:rPr lang="en-US" sz="1600" dirty="0"/>
              <a:t>Microphone is used to detect sounds in the real time and send them to the monitoring system. The live photos and videos are recorded by the vision system. Two generators are enough to power the module for robot movement. Because the number of gears in the motor is small, less power consumption will be received. This robot will be moving front and backwards using infrared sensors with the help of wheels with the use of Dc engine.</a:t>
            </a:r>
          </a:p>
          <a:p>
            <a:r>
              <a:rPr lang="en-US" sz="1600" dirty="0"/>
              <a:t>There is a sound sensor using in the robot. This sound sensor will sense the sound with the particular frequency and after sensing the sound the robot will move towards the sound recognized side and the camera will be switched on and the camera will record the video with the audio file.</a:t>
            </a:r>
          </a:p>
        </p:txBody>
      </p:sp>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xmlns="" id="{08F94D66-27EC-4CB8-8226-D7F41C16186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09576" y="-4763"/>
            <a:ext cx="3761187" cy="6862763"/>
            <a:chOff x="2928938" y="-4763"/>
            <a:chExt cx="5014912" cy="6862763"/>
          </a:xfrm>
        </p:grpSpPr>
        <p:sp>
          <p:nvSpPr>
            <p:cNvPr id="59" name="Freeform 6">
              <a:extLst>
                <a:ext uri="{FF2B5EF4-FFF2-40B4-BE49-F238E27FC236}">
                  <a16:creationId xmlns:a16="http://schemas.microsoft.com/office/drawing/2014/main" xmlns="" id="{1A53964C-7D93-4C48-A4A6-C4C2C393C5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60" name="Freeform 7">
              <a:extLst>
                <a:ext uri="{FF2B5EF4-FFF2-40B4-BE49-F238E27FC236}">
                  <a16:creationId xmlns:a16="http://schemas.microsoft.com/office/drawing/2014/main" xmlns="" id="{9C944EEC-539E-4389-8785-58E65D04E8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61" name="Freeform 9">
              <a:extLst>
                <a:ext uri="{FF2B5EF4-FFF2-40B4-BE49-F238E27FC236}">
                  <a16:creationId xmlns:a16="http://schemas.microsoft.com/office/drawing/2014/main" xmlns="" id="{7836EB7E-895C-4D68-B92E-312B371CBDB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62" name="Freeform 10">
              <a:extLst>
                <a:ext uri="{FF2B5EF4-FFF2-40B4-BE49-F238E27FC236}">
                  <a16:creationId xmlns:a16="http://schemas.microsoft.com/office/drawing/2014/main" xmlns="" id="{0F29242B-8CE7-4636-B326-4BEE42EB6D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63" name="Freeform 11">
              <a:extLst>
                <a:ext uri="{FF2B5EF4-FFF2-40B4-BE49-F238E27FC236}">
                  <a16:creationId xmlns:a16="http://schemas.microsoft.com/office/drawing/2014/main" xmlns="" id="{4D0B8E9A-7727-4AD9-974E-8815F0B20E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64" name="Freeform 12">
              <a:extLst>
                <a:ext uri="{FF2B5EF4-FFF2-40B4-BE49-F238E27FC236}">
                  <a16:creationId xmlns:a16="http://schemas.microsoft.com/office/drawing/2014/main" xmlns="" id="{1CD6C65C-71BE-4549-926A-1C1135FD06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title"/>
          </p:nvPr>
        </p:nvSpPr>
        <p:spPr>
          <a:xfrm>
            <a:off x="3067049" y="4625788"/>
            <a:ext cx="5560217" cy="835217"/>
          </a:xfrm>
        </p:spPr>
        <p:txBody>
          <a:bodyPr vert="horz" lIns="91440" tIns="45720" rIns="91440" bIns="45720" rtlCol="0" anchor="b">
            <a:normAutofit/>
          </a:bodyPr>
          <a:lstStyle/>
          <a:p>
            <a:pPr algn="r"/>
            <a:r>
              <a:rPr lang="en-US" sz="3500"/>
              <a:t>Block Diagram/Architecture</a:t>
            </a:r>
          </a:p>
        </p:txBody>
      </p:sp>
      <p:pic>
        <p:nvPicPr>
          <p:cNvPr id="5" name="Content Placeholder 4" descr="night_vision_patrolling_robot_with_sound_sensing.jpg"/>
          <p:cNvPicPr>
            <a:picLocks noGrp="1" noChangeAspect="1"/>
          </p:cNvPicPr>
          <p:nvPr>
            <p:ph idx="1"/>
          </p:nvPr>
        </p:nvPicPr>
        <p:blipFill rotWithShape="1">
          <a:blip r:embed="rId3"/>
          <a:srcRect r="-1" b="2001"/>
          <a:stretch/>
        </p:blipFill>
        <p:spPr>
          <a:xfrm>
            <a:off x="2975882" y="608014"/>
            <a:ext cx="5615666" cy="372843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811559"/>
          </a:xfrm>
        </p:spPr>
        <p:txBody>
          <a:bodyPr/>
          <a:lstStyle/>
          <a:p>
            <a:r>
              <a:rPr lang="en-IN" dirty="0"/>
              <a:t>Project Planning</a:t>
            </a:r>
            <a:endParaRPr lang="en-US" dirty="0"/>
          </a:p>
        </p:txBody>
      </p:sp>
      <p:sp>
        <p:nvSpPr>
          <p:cNvPr id="3" name="Content Placeholder 2"/>
          <p:cNvSpPr>
            <a:spLocks noGrp="1"/>
          </p:cNvSpPr>
          <p:nvPr>
            <p:ph idx="1"/>
          </p:nvPr>
        </p:nvSpPr>
        <p:spPr>
          <a:xfrm>
            <a:off x="982133" y="1268760"/>
            <a:ext cx="7704667" cy="4731056"/>
          </a:xfrm>
        </p:spPr>
        <p:txBody>
          <a:bodyPr/>
          <a:lstStyle/>
          <a:p>
            <a:pPr>
              <a:buFont typeface="Wingdings" panose="05000000000000000000" pitchFamily="2" charset="2"/>
              <a:buChar char="ü"/>
            </a:pPr>
            <a:r>
              <a:rPr lang="en-US" sz="1800" dirty="0">
                <a:latin typeface="+mj-lt"/>
              </a:rPr>
              <a:t>Installation of Raspberry PI with night vision camera.</a:t>
            </a:r>
          </a:p>
          <a:p>
            <a:pPr>
              <a:buFont typeface="Wingdings" panose="05000000000000000000" pitchFamily="2" charset="2"/>
              <a:buChar char="ü"/>
            </a:pPr>
            <a:r>
              <a:rPr lang="en-US" sz="1800" dirty="0">
                <a:latin typeface="+mj-lt"/>
              </a:rPr>
              <a:t>Installation of navigation system.</a:t>
            </a:r>
          </a:p>
          <a:p>
            <a:pPr>
              <a:buFont typeface="Wingdings" panose="05000000000000000000" pitchFamily="2" charset="2"/>
              <a:buChar char="ü"/>
            </a:pPr>
            <a:r>
              <a:rPr lang="en-US" sz="1800" dirty="0">
                <a:latin typeface="+mj-lt"/>
              </a:rPr>
              <a:t>Implementation of components.</a:t>
            </a:r>
          </a:p>
          <a:p>
            <a:pPr>
              <a:buFont typeface="Wingdings" panose="05000000000000000000" pitchFamily="2" charset="2"/>
              <a:buChar char="ü"/>
            </a:pPr>
            <a:r>
              <a:rPr lang="en-US" sz="1800" dirty="0">
                <a:latin typeface="+mj-lt"/>
              </a:rPr>
              <a:t>Designing of sound sensor and DC motor.</a:t>
            </a:r>
          </a:p>
          <a:p>
            <a:pPr>
              <a:buFont typeface="Wingdings" panose="05000000000000000000" pitchFamily="2" charset="2"/>
              <a:buChar char="ü"/>
            </a:pPr>
            <a:r>
              <a:rPr lang="en-US" sz="1800" dirty="0">
                <a:latin typeface="+mj-lt"/>
              </a:rPr>
              <a:t>Designing of Monitoring system.</a:t>
            </a:r>
          </a:p>
          <a:p>
            <a:pPr>
              <a:buFont typeface="Wingdings" panose="05000000000000000000" pitchFamily="2" charset="2"/>
              <a:buChar char="ü"/>
            </a:pPr>
            <a:endParaRPr lang="en-US" sz="1800" dirty="0"/>
          </a:p>
          <a:p>
            <a:endParaRPr lang="en-US" dirty="0"/>
          </a:p>
        </p:txBody>
      </p:sp>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endParaRPr lang="en-US" dirty="0"/>
          </a:p>
        </p:txBody>
      </p:sp>
      <p:sp>
        <p:nvSpPr>
          <p:cNvPr id="3" name="Content Placeholder 2"/>
          <p:cNvSpPr>
            <a:spLocks noGrp="1"/>
          </p:cNvSpPr>
          <p:nvPr>
            <p:ph idx="1"/>
          </p:nvPr>
        </p:nvSpPr>
        <p:spPr/>
        <p:txBody>
          <a:bodyPr>
            <a:normAutofit/>
          </a:bodyPr>
          <a:lstStyle/>
          <a:p>
            <a:r>
              <a:rPr lang="en-US" sz="2000" dirty="0"/>
              <a:t>“Review of human detection techniques in night vision” in </a:t>
            </a:r>
            <a:r>
              <a:rPr lang="en-US" sz="2000" dirty="0">
                <a:hlinkClick r:id="rId2"/>
              </a:rPr>
              <a:t>2017 International Conference on Wireless Communications, Signal Processing and Networking (</a:t>
            </a:r>
            <a:r>
              <a:rPr lang="en-US" sz="2000" dirty="0" err="1">
                <a:hlinkClick r:id="rId2"/>
              </a:rPr>
              <a:t>WiSPNET</a:t>
            </a:r>
            <a:r>
              <a:rPr lang="en-US" sz="2000" dirty="0">
                <a:hlinkClick r:id="rId2"/>
              </a:rPr>
              <a:t>)</a:t>
            </a:r>
            <a:endParaRPr lang="en-US" sz="2000" dirty="0"/>
          </a:p>
          <a:p>
            <a:r>
              <a:rPr lang="en-US" sz="2000" dirty="0"/>
              <a:t>[2] </a:t>
            </a:r>
            <a:r>
              <a:rPr lang="en-US" sz="2000" dirty="0" err="1"/>
              <a:t>Eun</a:t>
            </a:r>
            <a:r>
              <a:rPr lang="en-US" sz="2000" dirty="0"/>
              <a:t> </a:t>
            </a:r>
            <a:r>
              <a:rPr lang="en-US" sz="2000" dirty="0" err="1"/>
              <a:t>Som</a:t>
            </a:r>
            <a:r>
              <a:rPr lang="en-US" sz="2000" dirty="0"/>
              <a:t> </a:t>
            </a:r>
            <a:r>
              <a:rPr lang="en-US" sz="2000" dirty="0" err="1"/>
              <a:t>Jeon</a:t>
            </a:r>
            <a:r>
              <a:rPr lang="en-US" sz="2000" dirty="0"/>
              <a:t> et al., "Human detection based on the generation of a background image by using a far-infrared light camera", </a:t>
            </a:r>
            <a:r>
              <a:rPr lang="en-US" sz="2000" i="1" dirty="0"/>
              <a:t>Sensors</a:t>
            </a:r>
            <a:r>
              <a:rPr lang="en-US" sz="2000" dirty="0"/>
              <a:t>, vol. 15, no. 3, pp. 6763-6788, 2015.</a:t>
            </a:r>
          </a:p>
          <a:p>
            <a:endParaRPr lang="en-US" sz="2000" dirty="0"/>
          </a:p>
        </p:txBody>
      </p: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xmlns="" id="{089D35B1-0ED5-4358-8CAE-A9E49412AAA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109" y="0"/>
            <a:ext cx="1827609" cy="6858001"/>
            <a:chOff x="1320800" y="0"/>
            <a:chExt cx="2436813" cy="6858001"/>
          </a:xfrm>
        </p:grpSpPr>
        <p:sp>
          <p:nvSpPr>
            <p:cNvPr id="78" name="Freeform 6">
              <a:extLst>
                <a:ext uri="{FF2B5EF4-FFF2-40B4-BE49-F238E27FC236}">
                  <a16:creationId xmlns:a16="http://schemas.microsoft.com/office/drawing/2014/main" xmlns="" id="{DDEF6545-5A42-469E-8778-86CA01CD46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9" name="Freeform 7">
              <a:extLst>
                <a:ext uri="{FF2B5EF4-FFF2-40B4-BE49-F238E27FC236}">
                  <a16:creationId xmlns:a16="http://schemas.microsoft.com/office/drawing/2014/main" xmlns="" id="{3B08853F-842C-4D0A-9A89-D05CB399037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0" name="Freeform 8">
              <a:extLst>
                <a:ext uri="{FF2B5EF4-FFF2-40B4-BE49-F238E27FC236}">
                  <a16:creationId xmlns:a16="http://schemas.microsoft.com/office/drawing/2014/main" xmlns="" id="{A436FB18-2D01-4AAB-AD10-2D1208310F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1" name="Freeform 9">
              <a:extLst>
                <a:ext uri="{FF2B5EF4-FFF2-40B4-BE49-F238E27FC236}">
                  <a16:creationId xmlns:a16="http://schemas.microsoft.com/office/drawing/2014/main" xmlns="" id="{9EFB8341-7A7B-46E4-AF94-689147AD056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2" name="Freeform 10">
              <a:extLst>
                <a:ext uri="{FF2B5EF4-FFF2-40B4-BE49-F238E27FC236}">
                  <a16:creationId xmlns:a16="http://schemas.microsoft.com/office/drawing/2014/main" xmlns="" id="{C4D84136-7804-4605-AC9F-238A3665EE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3" name="Freeform 11">
              <a:extLst>
                <a:ext uri="{FF2B5EF4-FFF2-40B4-BE49-F238E27FC236}">
                  <a16:creationId xmlns:a16="http://schemas.microsoft.com/office/drawing/2014/main" xmlns="" id="{4EC6F81C-51C2-4A6F-8B94-562DA67362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85" name="Group 84">
            <a:extLst>
              <a:ext uri="{FF2B5EF4-FFF2-40B4-BE49-F238E27FC236}">
                <a16:creationId xmlns:a16="http://schemas.microsoft.com/office/drawing/2014/main" xmlns="" id="{DD65B30C-427F-449E-B039-E288E85D8AF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109" y="0"/>
            <a:ext cx="1827609" cy="6858001"/>
            <a:chOff x="1320800" y="0"/>
            <a:chExt cx="2436813" cy="6858001"/>
          </a:xfrm>
        </p:grpSpPr>
        <p:sp>
          <p:nvSpPr>
            <p:cNvPr id="86" name="Freeform 6">
              <a:extLst>
                <a:ext uri="{FF2B5EF4-FFF2-40B4-BE49-F238E27FC236}">
                  <a16:creationId xmlns:a16="http://schemas.microsoft.com/office/drawing/2014/main" xmlns="" id="{9F47D947-83F7-46E3-872B-0777122A0A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87" name="Freeform 7">
              <a:extLst>
                <a:ext uri="{FF2B5EF4-FFF2-40B4-BE49-F238E27FC236}">
                  <a16:creationId xmlns:a16="http://schemas.microsoft.com/office/drawing/2014/main" xmlns="" id="{60C7B45B-6634-46FA-862D-B86F1C3C50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8" name="Freeform 8">
              <a:extLst>
                <a:ext uri="{FF2B5EF4-FFF2-40B4-BE49-F238E27FC236}">
                  <a16:creationId xmlns:a16="http://schemas.microsoft.com/office/drawing/2014/main" xmlns="" id="{C7504CC0-DD94-4ED9-ADC9-6FE7AEA33F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9" name="Freeform 9">
              <a:extLst>
                <a:ext uri="{FF2B5EF4-FFF2-40B4-BE49-F238E27FC236}">
                  <a16:creationId xmlns:a16="http://schemas.microsoft.com/office/drawing/2014/main" xmlns="" id="{64268326-B6DD-4E00-9788-6C319279AC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90" name="Freeform 10">
              <a:extLst>
                <a:ext uri="{FF2B5EF4-FFF2-40B4-BE49-F238E27FC236}">
                  <a16:creationId xmlns:a16="http://schemas.microsoft.com/office/drawing/2014/main" xmlns="" id="{92C7B3DE-DB23-4AAC-B142-C803C0C0A1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91" name="Freeform 11">
              <a:extLst>
                <a:ext uri="{FF2B5EF4-FFF2-40B4-BE49-F238E27FC236}">
                  <a16:creationId xmlns:a16="http://schemas.microsoft.com/office/drawing/2014/main" xmlns="" id="{1EEF04DC-4E0D-4127-A98D-EA81C3B2DE3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93" name="Freeform: Shape 92">
            <a:extLst>
              <a:ext uri="{FF2B5EF4-FFF2-40B4-BE49-F238E27FC236}">
                <a16:creationId xmlns:a16="http://schemas.microsoft.com/office/drawing/2014/main" xmlns="" id="{084966D2-3C9B-4F47-8231-1DEC33D3BD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97049" y="321734"/>
            <a:ext cx="830565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252-2520000_thankyou-powerpoint-presentation-thank-you.png"/>
          <p:cNvPicPr>
            <a:picLocks noGrp="1" noChangeAspect="1"/>
          </p:cNvPicPr>
          <p:nvPr>
            <p:ph idx="1"/>
          </p:nvPr>
        </p:nvPicPr>
        <p:blipFill>
          <a:blip r:embed="rId3"/>
          <a:stretch>
            <a:fillRect/>
          </a:stretch>
        </p:blipFill>
        <p:spPr>
          <a:xfrm>
            <a:off x="1709946" y="1511843"/>
            <a:ext cx="6710154" cy="3824787"/>
          </a:xfrm>
          <a:prstGeom prst="rect">
            <a:avLst/>
          </a:prstGeom>
        </p:spPr>
      </p:pic>
      <p:sp>
        <p:nvSpPr>
          <p:cNvPr id="1026" name="AutoShape 2" descr="Thankyou - Powerpoint Presentation Thank You Transparent PNG - 418x394 -  Free Download on Nic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Thankyou - Powerpoint Presentation Thank You Transparent PNG - 418x394 -  Free Download on Nic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Thankyou - Powerpoint Presentation Thank You Transparent PNG - 418x394 -  Free Download on Nic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Thankyou - Powerpoint Presentation Thank You Transparent PNG - 418x394 -  Free Download on Nic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196</TotalTime>
  <Words>742</Words>
  <Application>Microsoft Office PowerPoint</Application>
  <PresentationFormat>On-screen Show (4:3)</PresentationFormat>
  <Paragraphs>39</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Parallax</vt:lpstr>
      <vt:lpstr>Design and Implementation of   Patrolling Robot for Women Safety</vt:lpstr>
      <vt:lpstr>Problem Definition  why Patrolling Robot  for women safety??</vt:lpstr>
      <vt:lpstr>Scope and Objectives </vt:lpstr>
      <vt:lpstr>Literature Review</vt:lpstr>
      <vt:lpstr>Methodology</vt:lpstr>
      <vt:lpstr>Block Diagram/Architecture</vt:lpstr>
      <vt:lpstr>Project Planning</vt:lpstr>
      <vt:lpstr>References</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Patrolling Robot for Women Safety</dc:title>
  <dc:creator>Shree</dc:creator>
  <cp:lastModifiedBy>Shree</cp:lastModifiedBy>
  <cp:revision>15</cp:revision>
  <dcterms:created xsi:type="dcterms:W3CDTF">2021-09-28T10:37:04Z</dcterms:created>
  <dcterms:modified xsi:type="dcterms:W3CDTF">2021-11-26T11:57:29Z</dcterms:modified>
</cp:coreProperties>
</file>