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7" r:id="rId2"/>
    <p:sldId id="258" r:id="rId3"/>
    <p:sldId id="26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99"/>
    <a:srgbClr val="0000CC"/>
    <a:srgbClr val="66FFFF"/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jit Pat" userId="10c68003-06e1-44b4-a7cb-668ebe39273d" providerId="ADAL" clId="{D0C854A3-623D-4474-A288-2ADEFAF1361C}"/>
    <pc:docChg chg="undo custSel modSld">
      <pc:chgData name="Biswajit Pat" userId="10c68003-06e1-44b4-a7cb-668ebe39273d" providerId="ADAL" clId="{D0C854A3-623D-4474-A288-2ADEFAF1361C}" dt="2024-05-22T19:30:30.476" v="35" actId="20577"/>
      <pc:docMkLst>
        <pc:docMk/>
      </pc:docMkLst>
      <pc:sldChg chg="modSp mod">
        <pc:chgData name="Biswajit Pat" userId="10c68003-06e1-44b4-a7cb-668ebe39273d" providerId="ADAL" clId="{D0C854A3-623D-4474-A288-2ADEFAF1361C}" dt="2024-05-22T19:30:30.476" v="35" actId="20577"/>
        <pc:sldMkLst>
          <pc:docMk/>
          <pc:sldMk cId="0" sldId="257"/>
        </pc:sldMkLst>
        <pc:spChg chg="mod">
          <ac:chgData name="Biswajit Pat" userId="10c68003-06e1-44b4-a7cb-668ebe39273d" providerId="ADAL" clId="{D0C854A3-623D-4474-A288-2ADEFAF1361C}" dt="2024-05-22T19:30:30.476" v="3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Biswajit Pat" userId="10c68003-06e1-44b4-a7cb-668ebe39273d" providerId="ADAL" clId="{D0C854A3-623D-4474-A288-2ADEFAF1361C}" dt="2024-05-22T19:29:58.300" v="3" actId="1076"/>
          <ac:spMkLst>
            <pc:docMk/>
            <pc:sldMk cId="0" sldId="25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5A9B-001E-4998-ACF7-CAE2A0D1A36A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3F872-59BE-4669-8472-57AE7DFC12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3F872-59BE-4669-8472-57AE7DFC12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A204EA-A861-4620-B895-733C6DD90767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D570-4B14-4D8B-B44C-FE21CC1A775F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90A9-394F-4772-A7AE-E9BDEB4FF23D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E45744-AFE2-445E-A0E2-AB11C67E2C0B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A7AADDD-F94D-4DFB-ACDA-BE82BD684A91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7E07-FFCA-4312-9C5D-14378039444E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1579-46F8-4E5B-AFB5-2A884804F88A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8C41B6-CB1E-4330-9224-C2FC9AEBBB10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2DB-285D-4B95-9A98-5390BAA871BE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Institute of Technology, Bhubaneswar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053DED-A45B-4E8B-AE13-2DA4EFAC2D4F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5F07D1-A69F-4BDE-BFF5-8BB8F5AD8CDC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Silicon Institute of Technology, Bhubaneswar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6C5562-23E3-4E1A-8E31-8B9311AFF2EF}" type="datetime1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Silicon Institute of Technology, Bhubaneswar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ap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200400"/>
            <a:ext cx="5562600" cy="10668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CC"/>
                </a:solidFill>
                <a:latin typeface="Verdana" pitchFamily="34" charset="0"/>
                <a:ea typeface="Verdana" pitchFamily="34" charset="0"/>
              </a:rPr>
              <a:t>Submitted </a:t>
            </a:r>
            <a:r>
              <a:rPr lang="en-US">
                <a:solidFill>
                  <a:srgbClr val="0000CC"/>
                </a:solidFill>
                <a:latin typeface="Verdana" pitchFamily="34" charset="0"/>
                <a:ea typeface="Verdana" pitchFamily="34" charset="0"/>
              </a:rPr>
              <a:t>By  </a:t>
            </a:r>
            <a:endParaRPr lang="en-US" dirty="0">
              <a:solidFill>
                <a:srgbClr val="0000CC"/>
              </a:solidFill>
              <a:latin typeface="Verdana" pitchFamily="34" charset="0"/>
              <a:ea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Sonali Pradhan	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(Regd. No. 2001209193)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Verdana" pitchFamily="34" charset="0"/>
                <a:ea typeface="Verdana" pitchFamily="34" charset="0"/>
              </a:rPr>
              <a:t>Branch : Department of CSE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40112" t="46783" r="25526" b="45668"/>
          <a:stretch>
            <a:fillRect/>
          </a:stretch>
        </p:blipFill>
        <p:spPr bwMode="auto">
          <a:xfrm>
            <a:off x="4953000" y="762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</a:rPr>
              <a:t>Department of 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</a:rPr>
              <a:t>Computer Sc. &amp; Engineering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99610" y="4495800"/>
            <a:ext cx="5196590" cy="914400"/>
          </a:xfrm>
          <a:prstGeom prst="rect">
            <a:avLst/>
          </a:prstGeom>
          <a:ln>
            <a:noFill/>
          </a:ln>
        </p:spPr>
        <p:txBody>
          <a:bodyPr vert="horz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Mentors’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1600" b="1" dirty="0">
                <a:latin typeface="Verdana" pitchFamily="34" charset="0"/>
                <a:ea typeface="Verdana" pitchFamily="34" charset="0"/>
              </a:rPr>
              <a:t>Mrs. Sucharita 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1600" b="1" dirty="0">
                <a:latin typeface="Verdana" pitchFamily="34" charset="0"/>
                <a:ea typeface="Verdana" pitchFamily="34" charset="0"/>
              </a:rPr>
              <a:t>Director of Testing, PCON UTILITIES PVT. LTD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9906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 Rounded MT Bold" pitchFamily="34" charset="0"/>
              </a:rPr>
              <a:t>Welcome to Final PS/II Project Presentation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1604665"/>
            <a:ext cx="7010400" cy="49244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SAP-ISU OVERVIEW </a:t>
            </a:r>
            <a:endParaRPr lang="en-US" sz="26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14600" y="5715000"/>
            <a:ext cx="4205990" cy="914400"/>
          </a:xfrm>
          <a:prstGeom prst="rect">
            <a:avLst/>
          </a:prstGeom>
          <a:ln>
            <a:noFill/>
          </a:ln>
        </p:spPr>
        <p:txBody>
          <a:bodyPr vert="horz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PS/II Supervisors’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1600" b="1" dirty="0">
                <a:latin typeface="Verdana" pitchFamily="34" charset="0"/>
                <a:ea typeface="Verdana" pitchFamily="34" charset="0"/>
              </a:rPr>
              <a:t>Mrs. Milan </a:t>
            </a:r>
            <a:r>
              <a:rPr lang="en-US" sz="1600" b="1" dirty="0" err="1">
                <a:latin typeface="Verdana" pitchFamily="34" charset="0"/>
                <a:ea typeface="Verdana" pitchFamily="34" charset="0"/>
              </a:rPr>
              <a:t>Samantaray</a:t>
            </a:r>
            <a:r>
              <a:rPr lang="en-US" sz="1600" b="1" dirty="0">
                <a:latin typeface="Verdana" pitchFamily="34" charset="0"/>
                <a:ea typeface="Verdana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sz="1600" b="1" dirty="0">
                <a:latin typeface="Verdana" pitchFamily="34" charset="0"/>
                <a:ea typeface="Verdana" pitchFamily="34" charset="0"/>
              </a:rPr>
              <a:t>Professor,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Project Timeline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902491C-CF28-4BC9-ADD7-201EE8BD6D68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7A2C6F-2A18-8A25-CA1B-6CEA3D28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4174"/>
            <a:ext cx="7671816" cy="5121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References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0" y="61722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9913" indent="-569913">
              <a:spcAft>
                <a:spcPts val="1200"/>
              </a:spcAft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References to be shown in IEEE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119777" y="551594"/>
            <a:ext cx="951165" cy="384048"/>
          </a:xfrm>
        </p:spPr>
        <p:txBody>
          <a:bodyPr/>
          <a:lstStyle/>
          <a:p>
            <a:fld id="{27850528-74D6-4F8C-AE3A-F74715509EF5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448" y="1119591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SAP. (2022). SAP Integrated Business Planning. Retrieved from 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https://www.sap.com/products/integrated-business-planning.html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SAP. (2022). SAP S/4HANA. Retrieved from 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https://www.sap.com/products/s4hana-erp.html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SAP. (2022). SAP IS Utilities. Retrieved from 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https://www.sap.com/industries/utilities.html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SAP. (2022). SAP Community. Retrieved from 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https://community.sap.com/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SAP. (2022). SAP Help Portal. Retrieved from 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https://help.sap.com/home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2600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5124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800600"/>
            <a:ext cx="40005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7BD3B1B8-76BD-4132-99E0-EFE495EEF297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599" y="457200"/>
            <a:ext cx="3412067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My Mentor	</a:t>
            </a:r>
            <a:endParaRPr lang="en-US" sz="2400" dirty="0">
              <a:solidFill>
                <a:srgbClr val="C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1752600"/>
            <a:ext cx="3657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Verdana" pitchFamily="34" charset="0"/>
                <a:ea typeface="Verdana" pitchFamily="34" charset="0"/>
              </a:rPr>
              <a:t>Mrs. Sucharita Das </a:t>
            </a:r>
          </a:p>
          <a:p>
            <a:r>
              <a:rPr lang="en-US" sz="1600" b="1" dirty="0">
                <a:solidFill>
                  <a:schemeClr val="tx2"/>
                </a:solidFill>
                <a:latin typeface="Verdana" pitchFamily="34" charset="0"/>
                <a:ea typeface="Verdana" pitchFamily="34" charset="0"/>
              </a:rPr>
              <a:t>Director Testing Services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20413" y="2635396"/>
            <a:ext cx="3733800" cy="148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21F6AFF5-CD7B-40A5-B6EF-732FEED13131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EBCF62DB-285D-4B95-9A98-5390BAA871BE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8438"/>
            <a:ext cx="7924800" cy="6397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Background of the Study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087" y="1119353"/>
            <a:ext cx="7848600" cy="255454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motivation behind undertaking this project stems from the critical need for accurate meter reading and billing processes within utility companies.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 rectifying meter reading mistakes and ensuring precise billing, the project addresses the pain point of financial discrepancies and customer dissatisfaction resulting from inaccurate billing.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 this research, a quantifiable improvement of 50-70% in billing accuracy was achieved, leading to reduced financial discrepancies and enhanced customer trust. </a:t>
            </a:r>
            <a:endParaRPr lang="en-US" sz="16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AutoNum type="arabicPeriod"/>
            </a:pPr>
            <a:endParaRPr lang="en-US" sz="1600" b="0" i="0" dirty="0">
              <a:solidFill>
                <a:srgbClr val="0D0D0D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010" y="3881735"/>
            <a:ext cx="1828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210" y="4545449"/>
            <a:ext cx="7620000" cy="201901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Our primary objective at PCON Utilities is to address Business Data Exception Management (BPEMs) by thoroughly analyzing customers' past consumption patterns. 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By doing so, we aim to identify and rectify implausible meter readings, ensuring accurate billing for electricity usage.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As a Production Support Engineer, the primary goal is to ensure the accuracy and efficiency of SAP IS-U meter reading and invoicing processes for utility companies.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924800" cy="63976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Problem Definition</a:t>
            </a:r>
            <a:endParaRPr lang="en-US" sz="2400" dirty="0">
              <a:solidFill>
                <a:srgbClr val="C00000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613" y="1295401"/>
            <a:ext cx="3352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Problem </a:t>
            </a:r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</a:rPr>
              <a:t>Statement</a:t>
            </a:r>
            <a:endParaRPr lang="en-US" sz="2400" b="1" cap="small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1" y="2057401"/>
            <a:ext cx="7595615" cy="149887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342900" indent="-342900" algn="just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kern="12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responsibilities include resolving implausible meter readings flagged by SAP, releasing erroneous data for correction, and ensuring accurate invoicing for utility customers.</a:t>
            </a:r>
          </a:p>
          <a:p>
            <a:pPr marL="342900" indent="-342900" algn="just" defTabSz="6858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D0D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role involves meticulous analysis and collaboration to uphold data integrity and enhance customer satisfaction within the utility sector.</a:t>
            </a:r>
            <a:endParaRPr lang="en-US" sz="1600" dirty="0">
              <a:solidFill>
                <a:srgbClr val="0D0D0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2" y="4114800"/>
            <a:ext cx="7595614" cy="254839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At PCON Utilities, we face the challenge of correcting unlikely meter readings flagged by our system, known as Business Data Exception Management (BPEM).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These anomalies, categorized into five types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MR01 – Consumption Below the Minimum  Tolerance Limit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MR04 – Consumption Above the Maximum Tolerance Limit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MR06 – Zero Consumption with Demand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MR10 – Previous Implausible Exist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MR14 – Consumption on Inactive Meter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5790F2E7-36DD-454C-983B-08BFECAFCD96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ea typeface="Verdana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B95B-ACAF-4FB4-88B4-0B7375E145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Work Flow Diagram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532376" y="5029200"/>
            <a:ext cx="115824" cy="150333"/>
          </a:xfrm>
          <a:prstGeom prst="downArrow">
            <a:avLst/>
          </a:prstGeom>
          <a:solidFill>
            <a:srgbClr val="00206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60153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</a:rPr>
              <a:t>		 METER TO CASH FLOW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3AD20E64-63E2-4C3B-A802-7E270F0762AC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3" name="Picture 2" descr="02-Sap-is-utilities-cs-2-638.jpg"/>
          <p:cNvPicPr>
            <a:picLocks noChangeAspect="1"/>
          </p:cNvPicPr>
          <p:nvPr/>
        </p:nvPicPr>
        <p:blipFill rotWithShape="1">
          <a:blip r:embed="rId2"/>
          <a:srcRect l="4181" t="17387" r="5486" b="14299"/>
          <a:stretch/>
        </p:blipFill>
        <p:spPr>
          <a:xfrm>
            <a:off x="204216" y="925881"/>
            <a:ext cx="8229600" cy="46676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Method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119777" y="551594"/>
            <a:ext cx="951165" cy="384048"/>
          </a:xfrm>
        </p:spPr>
        <p:txBody>
          <a:bodyPr/>
          <a:lstStyle/>
          <a:p>
            <a:fld id="{F340A299-E2B9-44DC-9F8C-6C16F50DBF92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57C27-02A4-EEB1-7991-F901DBFC0CCD}"/>
              </a:ext>
            </a:extLst>
          </p:cNvPr>
          <p:cNvSpPr txBox="1"/>
          <p:nvPr/>
        </p:nvSpPr>
        <p:spPr>
          <a:xfrm>
            <a:off x="370735" y="914399"/>
            <a:ext cx="8011265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Implausible meter readings must be released before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corrections can be made to ensure accurate billing.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Until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implausibles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are released, billing processes cannot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proceed, emphasizing the importance of this step.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Missing reads are manually added through estimation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using data from the most recent and oldest reads.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Different transaction codes (T-codes) are used for various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purposes: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EL27 for releasing reads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EL28 for adding reads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EL29 for correcting reads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EASIBI for billing the customer.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approach ensures systematic handling of BPEMs and    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accurate billing for customers, utilizing specific T-codes for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….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each step of the process.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Results Obtained	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407" y="5221320"/>
            <a:ext cx="8153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Here the meter reading status in the screenshot is 2 means it is in implausible state.</a:t>
            </a:r>
          </a:p>
          <a:p>
            <a:pPr marL="344488" indent="-3444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Then after releasing the reads the status becomes 4 which means it is plausible and ready for billing.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07CE83F2-3793-4355-8F3D-B3B1DF538C90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18879D4-B8B3-F173-7780-6FD2D6AA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" y="1644426"/>
            <a:ext cx="3906450" cy="334211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DC0185-1817-0AE0-1528-5AA730B5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51" y="1636680"/>
            <a:ext cx="4457850" cy="3336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746900-AFFD-0D63-C13F-53E086C04806}"/>
              </a:ext>
            </a:extLst>
          </p:cNvPr>
          <p:cNvSpPr txBox="1"/>
          <p:nvPr/>
        </p:nvSpPr>
        <p:spPr>
          <a:xfrm>
            <a:off x="-145142" y="998095"/>
            <a:ext cx="4311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IMPLAUSIBLE READS BEFORE CORRECTION </a:t>
            </a:r>
            <a:endParaRPr lang="en-IN" sz="1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C9B9F-A8CB-0982-28CC-55AD5462DF64}"/>
              </a:ext>
            </a:extLst>
          </p:cNvPr>
          <p:cNvSpPr txBox="1"/>
          <p:nvPr/>
        </p:nvSpPr>
        <p:spPr>
          <a:xfrm>
            <a:off x="3903409" y="998094"/>
            <a:ext cx="4630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IMPLAUSIBLE READS AFTER CORRECTION </a:t>
            </a:r>
            <a:endParaRPr lang="en-IN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My</a:t>
            </a: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Contribution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7772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Developed a systematic approach to identify and resolve implausible meter readings.</a:t>
            </a:r>
          </a:p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Utilized cross-referencing techniques and historical data analysis for verifying readings.</a:t>
            </a:r>
          </a:p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Implemented procedures for releasing and estimating meter readings to ensure accuracy.</a:t>
            </a:r>
          </a:p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Leveraged SAP modules and Microsoft Excel for efficient data processing and analysis.</a:t>
            </a:r>
          </a:p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Enhanced overall operational efficiency by optimizing data management processes.</a:t>
            </a:r>
          </a:p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Verdana" pitchFamily="34" charset="0"/>
              </a:rPr>
              <a:t>Contributed to precise billing and energy management through accurate meter reading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2EC91274-5352-4E46-8945-874EAF8BBD69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7924800" cy="563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Conclusion and</a:t>
            </a: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Future works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143000"/>
            <a:ext cx="7696200" cy="2662267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conclusion, our project has demonstrated the transformative impact of automation in streamlining BPEM resolution processes within utility companies like PCON Utilities.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Despite encountering challenges such as initial setup costs and system compatibility issues, our achievements in reducing manual intervention by 30% underscore the significant benefits of adopting AI and ML technologies.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859649"/>
            <a:ext cx="2971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+mj-cs"/>
              </a:rPr>
              <a:t>The Work Ahead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545449"/>
            <a:ext cx="6781800" cy="16312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BILL REDESIGN AND MAPPING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EDM COMPLEX METERING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NEW APPLICATION TESTING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itchFamily="34" charset="0"/>
                <a:ea typeface="Verdana" pitchFamily="34" charset="0"/>
              </a:rPr>
              <a:t>UTAH AND OHIO TESTING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5400000">
            <a:off x="8081677" y="589694"/>
            <a:ext cx="1027365" cy="384048"/>
          </a:xfrm>
        </p:spPr>
        <p:txBody>
          <a:bodyPr/>
          <a:lstStyle/>
          <a:p>
            <a:fld id="{D885F850-A9CC-4D31-BF31-6C40A504AF3C}" type="datetime1">
              <a:rPr lang="en-US" smtClean="0">
                <a:latin typeface="Arial" pitchFamily="34" charset="0"/>
                <a:cs typeface="Arial" pitchFamily="34" charset="0"/>
              </a:rPr>
              <a:pPr/>
              <a:t>5/22/2024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Silicon Institute of Technology, Bhubaneswar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543</TotalTime>
  <Words>880</Words>
  <Application>Microsoft Office PowerPoint</Application>
  <PresentationFormat>On-screen Show (4:3)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Calibri</vt:lpstr>
      <vt:lpstr>Century Schoolbook</vt:lpstr>
      <vt:lpstr>Söhne</vt:lpstr>
      <vt:lpstr>Verdana</vt:lpstr>
      <vt:lpstr>Wingdings</vt:lpstr>
      <vt:lpstr>Wingdings 2</vt:lpstr>
      <vt:lpstr>Oriel</vt:lpstr>
      <vt:lpstr>PowerPoint Presentation</vt:lpstr>
      <vt:lpstr>My Mentor 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Bikram's PC</dc:creator>
  <cp:lastModifiedBy>Biswajit Pat</cp:lastModifiedBy>
  <cp:revision>63</cp:revision>
  <dcterms:created xsi:type="dcterms:W3CDTF">2006-08-16T00:00:00Z</dcterms:created>
  <dcterms:modified xsi:type="dcterms:W3CDTF">2024-05-22T19:30:37Z</dcterms:modified>
</cp:coreProperties>
</file>