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7"/>
  </p:notesMasterIdLst>
  <p:sldIdLst>
    <p:sldId id="256" r:id="rId2"/>
    <p:sldId id="261" r:id="rId3"/>
    <p:sldId id="262" r:id="rId4"/>
    <p:sldId id="263" r:id="rId5"/>
    <p:sldId id="302" r:id="rId6"/>
    <p:sldId id="303" r:id="rId7"/>
    <p:sldId id="264" r:id="rId8"/>
    <p:sldId id="265" r:id="rId9"/>
    <p:sldId id="267" r:id="rId10"/>
    <p:sldId id="268" r:id="rId11"/>
    <p:sldId id="299" r:id="rId12"/>
    <p:sldId id="301" r:id="rId13"/>
    <p:sldId id="269" r:id="rId14"/>
    <p:sldId id="300" r:id="rId15"/>
    <p:sldId id="257" r:id="rId16"/>
    <p:sldId id="258" r:id="rId17"/>
    <p:sldId id="260" r:id="rId18"/>
    <p:sldId id="270" r:id="rId19"/>
    <p:sldId id="273" r:id="rId20"/>
    <p:sldId id="274" r:id="rId21"/>
    <p:sldId id="275" r:id="rId22"/>
    <p:sldId id="276" r:id="rId23"/>
    <p:sldId id="278" r:id="rId24"/>
    <p:sldId id="286" r:id="rId25"/>
    <p:sldId id="287" r:id="rId26"/>
    <p:sldId id="277" r:id="rId27"/>
    <p:sldId id="279" r:id="rId28"/>
    <p:sldId id="282" r:id="rId29"/>
    <p:sldId id="304" r:id="rId30"/>
    <p:sldId id="280" r:id="rId31"/>
    <p:sldId id="283" r:id="rId32"/>
    <p:sldId id="284" r:id="rId33"/>
    <p:sldId id="285" r:id="rId34"/>
    <p:sldId id="288" r:id="rId35"/>
    <p:sldId id="313" r:id="rId36"/>
    <p:sldId id="314" r:id="rId37"/>
    <p:sldId id="289" r:id="rId38"/>
    <p:sldId id="305" r:id="rId39"/>
    <p:sldId id="306" r:id="rId40"/>
    <p:sldId id="307" r:id="rId41"/>
    <p:sldId id="310" r:id="rId42"/>
    <p:sldId id="308" r:id="rId43"/>
    <p:sldId id="309" r:id="rId44"/>
    <p:sldId id="312" r:id="rId45"/>
    <p:sldId id="311" r:id="rId46"/>
    <p:sldId id="292" r:id="rId47"/>
    <p:sldId id="290" r:id="rId48"/>
    <p:sldId id="291" r:id="rId49"/>
    <p:sldId id="293" r:id="rId50"/>
    <p:sldId id="295" r:id="rId51"/>
    <p:sldId id="296" r:id="rId52"/>
    <p:sldId id="298" r:id="rId53"/>
    <p:sldId id="297" r:id="rId54"/>
    <p:sldId id="294" r:id="rId55"/>
    <p:sldId id="315"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63241" autoAdjust="0"/>
  </p:normalViewPr>
  <p:slideViewPr>
    <p:cSldViewPr>
      <p:cViewPr varScale="1">
        <p:scale>
          <a:sx n="55" d="100"/>
          <a:sy n="55" d="100"/>
        </p:scale>
        <p:origin x="-2213"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18BBF1C-8966-4DDD-AE26-88433764DBA4}" type="datetimeFigureOut">
              <a:rPr lang="en-US" smtClean="0"/>
              <a:pPr/>
              <a:t>03-Jul-16</a:t>
            </a:fld>
            <a:endParaRPr lang="en-GB"/>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478B656-9A01-45DD-A6F1-AAAC45A99470}" type="slidenum">
              <a:rPr lang="en-GB" smtClean="0"/>
              <a:pPr/>
              <a:t>‹#›</a:t>
            </a:fld>
            <a:endParaRPr lang="en-GB"/>
          </a:p>
        </p:txBody>
      </p:sp>
    </p:spTree>
    <p:extLst>
      <p:ext uri="{BB962C8B-B14F-4D97-AF65-F5344CB8AC3E}">
        <p14:creationId xmlns:p14="http://schemas.microsoft.com/office/powerpoint/2010/main" val="100264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78B656-9A01-45DD-A6F1-AAAC45A99470}" type="slidenum">
              <a:rPr lang="en-GB" smtClean="0"/>
              <a:pPr/>
              <a:t>29</a:t>
            </a:fld>
            <a:endParaRPr lang="en-GB"/>
          </a:p>
        </p:txBody>
      </p:sp>
    </p:spTree>
    <p:extLst>
      <p:ext uri="{BB962C8B-B14F-4D97-AF65-F5344CB8AC3E}">
        <p14:creationId xmlns:p14="http://schemas.microsoft.com/office/powerpoint/2010/main" val="4321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478B656-9A01-45DD-A6F1-AAAC45A99470}" type="slidenum">
              <a:rPr lang="en-GB" smtClean="0"/>
              <a:pPr/>
              <a:t>32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Modem Control Register is a Read/Write Register. Bits 5,6 and 7 are reserved. Bit 4 activates the loopback mode. In Loopback mode the transmitter serial output is placed into marking state. The receiver serial input is disconnected. The transmitter out is looped back to the receiver in. DSR, CTS, RI &amp; DCD are disconnected. DTR, RTS, OUT1 &amp; OUT2 are connected to the modem control inputs. The modem control output pins are then place in an inactive state. In this mode any data which is placed in the transmitter registers for output is received by the receiver circuitry on the same chip and is available at the receiver buffer. This can be used to test the UARTs operation.</a:t>
            </a:r>
          </a:p>
          <a:p>
            <a:r>
              <a:rPr lang="en-US" sz="1200" b="0" i="0" kern="1200" dirty="0" smtClean="0">
                <a:solidFill>
                  <a:schemeClr val="tx1"/>
                </a:solidFill>
                <a:effectLst/>
                <a:latin typeface="+mn-lt"/>
                <a:ea typeface="+mn-ea"/>
                <a:cs typeface="+mn-cs"/>
              </a:rPr>
              <a:t>Aux Output 2 maybe connected to external circuitry which controls the UART-CPU interrupt process. Aux Output 1 is normally disconnected, but on some cards is used to switch between a 1.8432MHZ crystal to a 4MHZ crystal which is used for MIDI. Bits 0 and 1 simply control their relevant data lines. For example setting bit 1 to '1' makes the request to send line active.</a:t>
            </a:r>
          </a:p>
          <a:p>
            <a:endParaRPr lang="en-US" dirty="0"/>
          </a:p>
        </p:txBody>
      </p:sp>
      <p:sp>
        <p:nvSpPr>
          <p:cNvPr id="4" name="Slide Number Placeholder 3"/>
          <p:cNvSpPr>
            <a:spLocks noGrp="1"/>
          </p:cNvSpPr>
          <p:nvPr>
            <p:ph type="sldNum" sz="quarter" idx="10"/>
          </p:nvPr>
        </p:nvSpPr>
        <p:spPr/>
        <p:txBody>
          <a:bodyPr/>
          <a:lstStyle/>
          <a:p>
            <a:fld id="{8478B656-9A01-45DD-A6F1-AAAC45A99470}" type="slidenum">
              <a:rPr lang="en-GB" smtClean="0"/>
              <a:pPr/>
              <a:t>41</a:t>
            </a:fld>
            <a:endParaRPr lang="en-GB"/>
          </a:p>
        </p:txBody>
      </p:sp>
    </p:spTree>
    <p:extLst>
      <p:ext uri="{BB962C8B-B14F-4D97-AF65-F5344CB8AC3E}">
        <p14:creationId xmlns:p14="http://schemas.microsoft.com/office/powerpoint/2010/main" val="323232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interrupt identification register is a read only register. Bits 6 and 7 give status on the FIFO Buffer. When both bits are '0' no FIFO buffers are active. This should be the only result you will get from a 8250 or 16450. If bit 7 is active but bit 6 is not active then the UART has it's buffers enabled but are unusable. This occurs on the 16550 UART where a bug in the FIFO buffer made the FIFO's unusable. If both bits are '1' then the FIFO buffers are enabled and fully operational.</a:t>
            </a:r>
          </a:p>
          <a:p>
            <a:r>
              <a:rPr lang="en-US" sz="1200" b="0" i="0" kern="1200" dirty="0" smtClean="0">
                <a:solidFill>
                  <a:schemeClr val="tx1"/>
                </a:solidFill>
                <a:effectLst/>
                <a:latin typeface="+mn-lt"/>
                <a:ea typeface="+mn-ea"/>
                <a:cs typeface="+mn-cs"/>
              </a:rPr>
              <a:t>Bits 4 and 5 are reserved. Bit 3 shows the status of the time-out interrupt on a 16550 or higher.</a:t>
            </a:r>
          </a:p>
          <a:p>
            <a:r>
              <a:rPr lang="en-US" sz="1200" b="0" i="0" kern="1200" dirty="0" smtClean="0">
                <a:solidFill>
                  <a:schemeClr val="tx1"/>
                </a:solidFill>
                <a:effectLst/>
                <a:latin typeface="+mn-lt"/>
                <a:ea typeface="+mn-ea"/>
                <a:cs typeface="+mn-cs"/>
              </a:rPr>
              <a:t>Lets jump to Bit 0 which shows whether an interrupt has occurred. If an interrupt has occurred it's status will shown by bits 1 and 2. These interrupts work on a priority status. The Line Status Interrupt has the highest Priority, followed by the Data Available Interrupt, then the Transmit Register Empty Interrupt and then the Modem Status Interrupt which has the lowest priority.</a:t>
            </a:r>
          </a:p>
          <a:p>
            <a:endParaRPr lang="en-US" dirty="0"/>
          </a:p>
        </p:txBody>
      </p:sp>
      <p:sp>
        <p:nvSpPr>
          <p:cNvPr id="4" name="Slide Number Placeholder 3"/>
          <p:cNvSpPr>
            <a:spLocks noGrp="1"/>
          </p:cNvSpPr>
          <p:nvPr>
            <p:ph type="sldNum" sz="quarter" idx="10"/>
          </p:nvPr>
        </p:nvSpPr>
        <p:spPr/>
        <p:txBody>
          <a:bodyPr/>
          <a:lstStyle/>
          <a:p>
            <a:fld id="{8478B656-9A01-45DD-A6F1-AAAC45A99470}" type="slidenum">
              <a:rPr lang="en-GB" smtClean="0"/>
              <a:pPr/>
              <a:t>45</a:t>
            </a:fld>
            <a:endParaRPr lang="en-GB"/>
          </a:p>
        </p:txBody>
      </p:sp>
    </p:spTree>
    <p:extLst>
      <p:ext uri="{BB962C8B-B14F-4D97-AF65-F5344CB8AC3E}">
        <p14:creationId xmlns:p14="http://schemas.microsoft.com/office/powerpoint/2010/main" val="28796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1F5E6B7-7FCB-4B9D-B33E-7854D84707B1}" type="datetimeFigureOut">
              <a:rPr lang="en-US" smtClean="0"/>
              <a:pPr/>
              <a:t>03-Jul-16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F5E6B7-7FCB-4B9D-B33E-7854D84707B1}" type="datetimeFigureOut">
              <a:rPr lang="en-US" smtClean="0"/>
              <a:pPr/>
              <a:t>03-Jul-16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F5E6B7-7FCB-4B9D-B33E-7854D84707B1}" type="datetimeFigureOut">
              <a:rPr lang="en-US" smtClean="0"/>
              <a:pPr/>
              <a:t>03-Jul-16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F5E6B7-7FCB-4B9D-B33E-7854D84707B1}" type="datetimeFigureOut">
              <a:rPr lang="en-US" smtClean="0"/>
              <a:pPr/>
              <a:t>03-Jul-16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5E6B7-7FCB-4B9D-B33E-7854D84707B1}" type="datetimeFigureOut">
              <a:rPr lang="en-US" smtClean="0"/>
              <a:pPr/>
              <a:t>03-Jul-16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F5E6B7-7FCB-4B9D-B33E-7854D84707B1}" type="datetimeFigureOut">
              <a:rPr lang="en-US" smtClean="0"/>
              <a:pPr/>
              <a:t>03-Jul-16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F5E6B7-7FCB-4B9D-B33E-7854D84707B1}" type="datetimeFigureOut">
              <a:rPr lang="en-US" smtClean="0"/>
              <a:pPr/>
              <a:t>03-Jul-16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F5E6B7-7FCB-4B9D-B33E-7854D84707B1}" type="datetimeFigureOut">
              <a:rPr lang="en-US" smtClean="0"/>
              <a:pPr/>
              <a:t>03-Jul-16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5E6B7-7FCB-4B9D-B33E-7854D84707B1}" type="datetimeFigureOut">
              <a:rPr lang="en-US" smtClean="0"/>
              <a:pPr/>
              <a:t>03-Jul-16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5E6B7-7FCB-4B9D-B33E-7854D84707B1}" type="datetimeFigureOut">
              <a:rPr lang="en-US" smtClean="0"/>
              <a:pPr/>
              <a:t>03-Jul-16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5E6B7-7FCB-4B9D-B33E-7854D84707B1}" type="datetimeFigureOut">
              <a:rPr lang="en-US" smtClean="0"/>
              <a:pPr/>
              <a:t>03-Jul-16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25F632-8C05-4773-8964-8584EE32662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5E6B7-7FCB-4B9D-B33E-7854D84707B1}" type="datetimeFigureOut">
              <a:rPr lang="en-US" smtClean="0"/>
              <a:pPr/>
              <a:t>03-Jul-16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5F632-8C05-4773-8964-8584EE32662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retired.beyondlogic.org/spp/parallel.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Serial Communication</a:t>
            </a:r>
            <a:endParaRPr lang="en-GB" dirty="0"/>
          </a:p>
        </p:txBody>
      </p:sp>
      <p:sp>
        <p:nvSpPr>
          <p:cNvPr id="3" name="Subtitle 2"/>
          <p:cNvSpPr>
            <a:spLocks noGrp="1"/>
          </p:cNvSpPr>
          <p:nvPr>
            <p:ph type="subTitle" idx="1"/>
          </p:nvPr>
        </p:nvSpPr>
        <p:spPr/>
        <p:txBody>
          <a:bodyPr/>
          <a:lstStyle/>
          <a:p>
            <a:r>
              <a:rPr lang="en-GB" dirty="0" err="1" smtClean="0"/>
              <a:t>Kamalanath</a:t>
            </a:r>
            <a:r>
              <a:rPr lang="en-GB" dirty="0" smtClean="0"/>
              <a:t> </a:t>
            </a:r>
            <a:r>
              <a:rPr lang="en-GB" dirty="0" err="1" smtClean="0"/>
              <a:t>Samarakoon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RS232</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Most popular interface before USB</a:t>
            </a:r>
          </a:p>
          <a:p>
            <a:r>
              <a:rPr lang="en-GB" dirty="0" smtClean="0"/>
              <a:t>Was available in almost all computer to mainframe</a:t>
            </a:r>
          </a:p>
          <a:p>
            <a:r>
              <a:rPr lang="en-GB" dirty="0" smtClean="0"/>
              <a:t>Advantages</a:t>
            </a:r>
          </a:p>
          <a:p>
            <a:pPr lvl="1"/>
            <a:r>
              <a:rPr lang="en-GB" dirty="0" smtClean="0"/>
              <a:t>Was commonly available</a:t>
            </a:r>
          </a:p>
          <a:p>
            <a:pPr lvl="1"/>
            <a:r>
              <a:rPr lang="en-GB" dirty="0" smtClean="0"/>
              <a:t>Can do that USB could not</a:t>
            </a:r>
          </a:p>
          <a:p>
            <a:pPr lvl="1"/>
            <a:r>
              <a:rPr lang="en-GB" dirty="0" smtClean="0"/>
              <a:t>Less number of wires compared to parallel</a:t>
            </a:r>
          </a:p>
          <a:p>
            <a:pPr lvl="1"/>
            <a:r>
              <a:rPr lang="en-GB" dirty="0" smtClean="0"/>
              <a:t>Inexpensive</a:t>
            </a:r>
          </a:p>
          <a:p>
            <a:pPr lvl="1"/>
            <a:r>
              <a:rPr lang="en-GB" dirty="0" smtClean="0"/>
              <a:t>Very long cable  (50 ft max)/USB 16ft // 10-15 ft</a:t>
            </a:r>
          </a:p>
          <a:p>
            <a:pPr lvl="1"/>
            <a:r>
              <a:rPr lang="en-GB" dirty="0" smtClean="0"/>
              <a:t>3 wires to communicate (Unlike parallel)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RS232</a:t>
            </a:r>
            <a:endParaRPr lang="en-GB" dirty="0"/>
          </a:p>
        </p:txBody>
      </p:sp>
      <p:sp>
        <p:nvSpPr>
          <p:cNvPr id="3" name="Content Placeholder 2"/>
          <p:cNvSpPr>
            <a:spLocks noGrp="1"/>
          </p:cNvSpPr>
          <p:nvPr>
            <p:ph idx="1"/>
          </p:nvPr>
        </p:nvSpPr>
        <p:spPr/>
        <p:txBody>
          <a:bodyPr/>
          <a:lstStyle/>
          <a:p>
            <a:r>
              <a:rPr lang="en-GB" dirty="0" smtClean="0"/>
              <a:t>Disadvantages</a:t>
            </a:r>
          </a:p>
          <a:p>
            <a:pPr lvl="1"/>
            <a:r>
              <a:rPr lang="en-GB" dirty="0" smtClean="0"/>
              <a:t>Cannot connect more than two devices</a:t>
            </a:r>
          </a:p>
          <a:p>
            <a:pPr lvl="1"/>
            <a:r>
              <a:rPr lang="en-GB" dirty="0" smtClean="0"/>
              <a:t>Max speed 20,000 bits/s</a:t>
            </a:r>
          </a:p>
          <a:p>
            <a:pPr lvl="1"/>
            <a:r>
              <a:rPr lang="en-GB" dirty="0" smtClean="0"/>
              <a:t>Very long lines need differential interface (RS485)</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RS232 Evolution</a:t>
            </a:r>
            <a:endParaRPr lang="en-GB" dirty="0"/>
          </a:p>
        </p:txBody>
      </p:sp>
      <p:sp>
        <p:nvSpPr>
          <p:cNvPr id="3" name="Content Placeholder 2"/>
          <p:cNvSpPr>
            <a:spLocks noGrp="1"/>
          </p:cNvSpPr>
          <p:nvPr>
            <p:ph idx="1"/>
          </p:nvPr>
        </p:nvSpPr>
        <p:spPr/>
        <p:txBody>
          <a:bodyPr>
            <a:normAutofit lnSpcReduction="10000"/>
          </a:bodyPr>
          <a:lstStyle/>
          <a:p>
            <a:r>
              <a:rPr lang="en-GB" dirty="0" smtClean="0"/>
              <a:t>Originally</a:t>
            </a:r>
          </a:p>
          <a:p>
            <a:pPr lvl="1"/>
            <a:r>
              <a:rPr lang="en-GB" dirty="0" smtClean="0"/>
              <a:t>PC to dumb terminal</a:t>
            </a:r>
          </a:p>
          <a:p>
            <a:r>
              <a:rPr lang="en-GB" dirty="0" smtClean="0"/>
              <a:t>Then</a:t>
            </a:r>
          </a:p>
          <a:p>
            <a:pPr lvl="1"/>
            <a:r>
              <a:rPr lang="en-GB" dirty="0" smtClean="0"/>
              <a:t>PC to Internet</a:t>
            </a:r>
          </a:p>
          <a:p>
            <a:r>
              <a:rPr lang="en-GB" dirty="0" smtClean="0"/>
              <a:t>Also PC to</a:t>
            </a:r>
          </a:p>
          <a:p>
            <a:pPr lvl="1"/>
            <a:r>
              <a:rPr lang="en-GB" dirty="0" smtClean="0"/>
              <a:t>Mouse</a:t>
            </a:r>
          </a:p>
          <a:p>
            <a:pPr lvl="1"/>
            <a:r>
              <a:rPr lang="en-GB" dirty="0" smtClean="0"/>
              <a:t>Printer</a:t>
            </a:r>
          </a:p>
          <a:p>
            <a:pPr lvl="1"/>
            <a:r>
              <a:rPr lang="en-GB" dirty="0" smtClean="0"/>
              <a:t>Another PC</a:t>
            </a:r>
          </a:p>
          <a:p>
            <a:pPr lvl="1"/>
            <a:r>
              <a:rPr lang="en-GB" dirty="0" smtClean="0"/>
              <a:t>Microcontroller</a:t>
            </a:r>
          </a:p>
          <a:p>
            <a:pPr lvl="1"/>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RS232</a:t>
            </a:r>
            <a:endParaRPr lang="en-GB" sz="4000" dirty="0"/>
          </a:p>
        </p:txBody>
      </p:sp>
      <p:sp>
        <p:nvSpPr>
          <p:cNvPr id="3" name="Content Placeholder 2"/>
          <p:cNvSpPr>
            <a:spLocks noGrp="1"/>
          </p:cNvSpPr>
          <p:nvPr>
            <p:ph idx="1"/>
          </p:nvPr>
        </p:nvSpPr>
        <p:spPr/>
        <p:txBody>
          <a:bodyPr>
            <a:normAutofit/>
          </a:bodyPr>
          <a:lstStyle/>
          <a:p>
            <a:r>
              <a:rPr lang="en-GB" dirty="0" smtClean="0"/>
              <a:t>RS (Recommended Standard)</a:t>
            </a:r>
          </a:p>
          <a:p>
            <a:r>
              <a:rPr lang="en-GB" dirty="0" smtClean="0"/>
              <a:t>Standard is – </a:t>
            </a:r>
            <a:r>
              <a:rPr lang="en-GB" dirty="0" err="1" smtClean="0"/>
              <a:t>EIA</a:t>
            </a:r>
            <a:r>
              <a:rPr lang="en-GB" dirty="0" smtClean="0"/>
              <a:t> 232F (Electronic Industry Association)</a:t>
            </a:r>
          </a:p>
          <a:p>
            <a:r>
              <a:rPr lang="en-GB" dirty="0" smtClean="0"/>
              <a:t>This standard defines</a:t>
            </a:r>
          </a:p>
          <a:p>
            <a:pPr lvl="1"/>
            <a:r>
              <a:rPr lang="en-GB" dirty="0" smtClean="0"/>
              <a:t>Names and functions of signals</a:t>
            </a:r>
          </a:p>
          <a:p>
            <a:pPr lvl="1"/>
            <a:r>
              <a:rPr lang="en-GB" dirty="0" smtClean="0"/>
              <a:t>Electrical Characteristic of signals</a:t>
            </a:r>
          </a:p>
          <a:p>
            <a:pPr lvl="1"/>
            <a:r>
              <a:rPr lang="en-GB" dirty="0" smtClean="0"/>
              <a:t>Mechanical standard (size, shape pin assignment)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dirty="0" smtClean="0"/>
              <a:t>RS232</a:t>
            </a:r>
            <a:endParaRPr lang="en-GB" sz="4000" dirty="0"/>
          </a:p>
        </p:txBody>
      </p:sp>
      <p:sp>
        <p:nvSpPr>
          <p:cNvPr id="3" name="Content Placeholder 2"/>
          <p:cNvSpPr>
            <a:spLocks noGrp="1"/>
          </p:cNvSpPr>
          <p:nvPr>
            <p:ph idx="1"/>
          </p:nvPr>
        </p:nvSpPr>
        <p:spPr/>
        <p:txBody>
          <a:bodyPr>
            <a:normAutofit/>
          </a:bodyPr>
          <a:lstStyle/>
          <a:p>
            <a:r>
              <a:rPr lang="en-GB" dirty="0" smtClean="0"/>
              <a:t>25 pins or 9 pins</a:t>
            </a:r>
          </a:p>
          <a:p>
            <a:r>
              <a:rPr lang="en-GB" dirty="0" smtClean="0"/>
              <a:t>Logic 0  +3 to +25 V</a:t>
            </a:r>
          </a:p>
          <a:p>
            <a:r>
              <a:rPr lang="en-GB" dirty="0" smtClean="0"/>
              <a:t>Logic 1 -3  to -25 V</a:t>
            </a:r>
          </a:p>
          <a:p>
            <a:r>
              <a:rPr lang="en-GB" dirty="0" smtClean="0"/>
              <a:t>- 3 to +3 V undefined</a:t>
            </a:r>
          </a:p>
          <a:p>
            <a:r>
              <a:rPr lang="en-GB" dirty="0" smtClean="0"/>
              <a:t>O/C  V  &lt;25 V </a:t>
            </a:r>
            <a:r>
              <a:rPr lang="en-GB" dirty="0" err="1" smtClean="0"/>
              <a:t>w.r.t</a:t>
            </a:r>
            <a:r>
              <a:rPr lang="en-GB" dirty="0" smtClean="0"/>
              <a:t> to Ground</a:t>
            </a:r>
          </a:p>
          <a:p>
            <a:r>
              <a:rPr lang="en-GB" dirty="0" smtClean="0"/>
              <a:t>S/C   I  500mA driver should be able to drive</a:t>
            </a:r>
          </a:p>
          <a:p>
            <a:r>
              <a:rPr lang="en-GB" dirty="0" smtClean="0"/>
              <a:t>Max speed 20,000 bps for 50 ft</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Connectors RS232 – 9 pin</a:t>
            </a:r>
            <a:endParaRPr lang="en-GB" dirty="0"/>
          </a:p>
        </p:txBody>
      </p:sp>
      <p:sp>
        <p:nvSpPr>
          <p:cNvPr id="3" name="Content Placeholder 2"/>
          <p:cNvSpPr>
            <a:spLocks noGrp="1"/>
          </p:cNvSpPr>
          <p:nvPr>
            <p:ph idx="1"/>
          </p:nvPr>
        </p:nvSpPr>
        <p:spPr>
          <a:xfrm>
            <a:off x="457200" y="3286124"/>
            <a:ext cx="2757478" cy="2840039"/>
          </a:xfrm>
        </p:spPr>
        <p:txBody>
          <a:bodyPr/>
          <a:lstStyle/>
          <a:p>
            <a:r>
              <a:rPr lang="en-GB" dirty="0" smtClean="0"/>
              <a:t>Equipment</a:t>
            </a:r>
          </a:p>
          <a:p>
            <a:pPr lvl="1"/>
            <a:r>
              <a:rPr lang="en-GB" dirty="0" smtClean="0"/>
              <a:t>Female</a:t>
            </a:r>
          </a:p>
          <a:p>
            <a:r>
              <a:rPr lang="en-GB" dirty="0" smtClean="0"/>
              <a:t>Cable</a:t>
            </a:r>
          </a:p>
          <a:p>
            <a:pPr lvl="1"/>
            <a:r>
              <a:rPr lang="en-GB" dirty="0" smtClean="0"/>
              <a:t>Male</a:t>
            </a:r>
            <a:endParaRPr lang="en-GB" dirty="0"/>
          </a:p>
        </p:txBody>
      </p:sp>
      <p:pic>
        <p:nvPicPr>
          <p:cNvPr id="1026" name="Picture 2" descr="http://www.arcelect.com/9_PIN_PIN_OUT.GIF"/>
          <p:cNvPicPr>
            <a:picLocks noChangeAspect="1" noChangeArrowheads="1"/>
          </p:cNvPicPr>
          <p:nvPr/>
        </p:nvPicPr>
        <p:blipFill>
          <a:blip r:embed="rId2"/>
          <a:srcRect/>
          <a:stretch>
            <a:fillRect/>
          </a:stretch>
        </p:blipFill>
        <p:spPr bwMode="auto">
          <a:xfrm>
            <a:off x="3929058" y="2786058"/>
            <a:ext cx="4457700" cy="3771901"/>
          </a:xfrm>
          <a:prstGeom prst="rect">
            <a:avLst/>
          </a:prstGeom>
          <a:noFill/>
        </p:spPr>
      </p:pic>
      <p:pic>
        <p:nvPicPr>
          <p:cNvPr id="5" name="Picture 2" descr="9 pin.jpg (13906 bytes)"/>
          <p:cNvPicPr>
            <a:picLocks noChangeAspect="1" noChangeArrowheads="1"/>
          </p:cNvPicPr>
          <p:nvPr/>
        </p:nvPicPr>
        <p:blipFill>
          <a:blip r:embed="rId3"/>
          <a:srcRect/>
          <a:stretch>
            <a:fillRect/>
          </a:stretch>
        </p:blipFill>
        <p:spPr bwMode="auto">
          <a:xfrm>
            <a:off x="0" y="1214422"/>
            <a:ext cx="3640112" cy="157163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pic>
        <p:nvPicPr>
          <p:cNvPr id="1028" name="Picture 4" descr="RS_232_pin_out_pic_gif_for_web.gif (53053 bytes)"/>
          <p:cNvPicPr>
            <a:picLocks noChangeAspect="1" noChangeArrowheads="1"/>
          </p:cNvPicPr>
          <p:nvPr/>
        </p:nvPicPr>
        <p:blipFill>
          <a:blip r:embed="rId2"/>
          <a:srcRect/>
          <a:stretch>
            <a:fillRect/>
          </a:stretch>
        </p:blipFill>
        <p:spPr bwMode="auto">
          <a:xfrm>
            <a:off x="2857488" y="285728"/>
            <a:ext cx="3219450" cy="64103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Autofit/>
          </a:bodyPr>
          <a:lstStyle/>
          <a:p>
            <a:r>
              <a:rPr lang="en-US" sz="3200" b="1" dirty="0" smtClean="0" bmk="">
                <a:latin typeface="Arial" pitchFamily="34" charset="0"/>
                <a:cs typeface="Arial" pitchFamily="34" charset="0"/>
              </a:rPr>
              <a:t>Standard 9 to 25 pin cable layout for </a:t>
            </a:r>
            <a:r>
              <a:rPr lang="en-US" sz="3200" b="1" dirty="0" err="1" smtClean="0" bmk="">
                <a:latin typeface="Arial" pitchFamily="34" charset="0"/>
                <a:cs typeface="Arial" pitchFamily="34" charset="0"/>
              </a:rPr>
              <a:t>async</a:t>
            </a:r>
            <a:r>
              <a:rPr lang="en-US" sz="3200" b="1" dirty="0" smtClean="0" bmk="">
                <a:latin typeface="Arial" pitchFamily="34" charset="0"/>
                <a:cs typeface="Arial" pitchFamily="34" charset="0"/>
              </a:rPr>
              <a:t> data on a PC AT serial cable</a:t>
            </a:r>
            <a:endParaRPr lang="en-GB" sz="3200" dirty="0"/>
          </a:p>
        </p:txBody>
      </p:sp>
      <p:graphicFrame>
        <p:nvGraphicFramePr>
          <p:cNvPr id="4" name="Content Placeholder 3"/>
          <p:cNvGraphicFramePr>
            <a:graphicFrameLocks noGrp="1"/>
          </p:cNvGraphicFramePr>
          <p:nvPr>
            <p:ph idx="1"/>
          </p:nvPr>
        </p:nvGraphicFramePr>
        <p:xfrm>
          <a:off x="1" y="1500154"/>
          <a:ext cx="9144000" cy="5463758"/>
        </p:xfrm>
        <a:graphic>
          <a:graphicData uri="http://schemas.openxmlformats.org/drawingml/2006/table">
            <a:tbl>
              <a:tblPr/>
              <a:tblGrid>
                <a:gridCol w="2593077"/>
                <a:gridCol w="665328"/>
                <a:gridCol w="1108882"/>
                <a:gridCol w="1296535"/>
                <a:gridCol w="3480178"/>
              </a:tblGrid>
              <a:tr h="819436">
                <a:tc>
                  <a:txBody>
                    <a:bodyPr/>
                    <a:lstStyle/>
                    <a:p>
                      <a:pPr algn="l"/>
                      <a:r>
                        <a:rPr lang="en-GB" sz="2000" b="1" dirty="0"/>
                        <a:t>Description</a:t>
                      </a:r>
                      <a:endParaRPr lang="en-GB" sz="2000" dirty="0"/>
                    </a:p>
                  </a:txBody>
                  <a:tcPr marL="53247" marR="53247" marT="26623" marB="26623" anchor="ctr">
                    <a:lnL>
                      <a:noFill/>
                    </a:lnL>
                    <a:lnR>
                      <a:noFill/>
                    </a:lnR>
                    <a:lnT>
                      <a:noFill/>
                    </a:lnT>
                    <a:lnB>
                      <a:noFill/>
                    </a:lnB>
                    <a:solidFill>
                      <a:srgbClr val="F9FFFF"/>
                    </a:solidFill>
                  </a:tcPr>
                </a:tc>
                <a:tc>
                  <a:txBody>
                    <a:bodyPr/>
                    <a:lstStyle/>
                    <a:p>
                      <a:pPr algn="ctr"/>
                      <a:r>
                        <a:rPr lang="en-GB" sz="2000" b="1"/>
                        <a:t>Signal</a:t>
                      </a:r>
                      <a:endParaRPr lang="en-GB" sz="2000"/>
                    </a:p>
                  </a:txBody>
                  <a:tcPr marL="53247" marR="53247" marT="26623" marB="26623" anchor="ctr">
                    <a:lnL>
                      <a:noFill/>
                    </a:lnL>
                    <a:lnR>
                      <a:noFill/>
                    </a:lnR>
                    <a:lnT>
                      <a:noFill/>
                    </a:lnT>
                    <a:lnB>
                      <a:noFill/>
                    </a:lnB>
                    <a:solidFill>
                      <a:srgbClr val="F9FFFF"/>
                    </a:solidFill>
                  </a:tcPr>
                </a:tc>
                <a:tc>
                  <a:txBody>
                    <a:bodyPr/>
                    <a:lstStyle/>
                    <a:p>
                      <a:pPr algn="ctr"/>
                      <a:r>
                        <a:rPr lang="en-GB" sz="2000" b="1"/>
                        <a:t>9-pin DTE</a:t>
                      </a:r>
                      <a:endParaRPr lang="en-GB" sz="2000"/>
                    </a:p>
                  </a:txBody>
                  <a:tcPr marL="53247" marR="53247" marT="26623" marB="26623" anchor="ctr">
                    <a:lnL>
                      <a:noFill/>
                    </a:lnL>
                    <a:lnR>
                      <a:noFill/>
                    </a:lnR>
                    <a:lnT>
                      <a:noFill/>
                    </a:lnT>
                    <a:lnB>
                      <a:noFill/>
                    </a:lnB>
                    <a:solidFill>
                      <a:srgbClr val="F9FFFF"/>
                    </a:solidFill>
                  </a:tcPr>
                </a:tc>
                <a:tc>
                  <a:txBody>
                    <a:bodyPr/>
                    <a:lstStyle/>
                    <a:p>
                      <a:pPr algn="ctr"/>
                      <a:r>
                        <a:rPr lang="en-GB" sz="2000" b="1"/>
                        <a:t>25-pin DCE</a:t>
                      </a:r>
                      <a:endParaRPr lang="en-GB" sz="2000"/>
                    </a:p>
                  </a:txBody>
                  <a:tcPr marL="53247" marR="53247" marT="26623" marB="26623" anchor="ctr">
                    <a:lnL>
                      <a:noFill/>
                    </a:lnL>
                    <a:lnR>
                      <a:noFill/>
                    </a:lnR>
                    <a:lnT>
                      <a:noFill/>
                    </a:lnT>
                    <a:lnB>
                      <a:noFill/>
                    </a:lnB>
                    <a:solidFill>
                      <a:srgbClr val="F9FFFF"/>
                    </a:solidFill>
                  </a:tcPr>
                </a:tc>
                <a:tc>
                  <a:txBody>
                    <a:bodyPr/>
                    <a:lstStyle/>
                    <a:p>
                      <a:pPr algn="l"/>
                      <a:r>
                        <a:rPr lang="en-GB" sz="2000" b="1"/>
                        <a:t>Source DTE or DCE</a:t>
                      </a:r>
                      <a:endParaRPr lang="en-GB" sz="2000"/>
                    </a:p>
                  </a:txBody>
                  <a:tcPr marL="53247" marR="53247" marT="26623" marB="26623" anchor="ctr">
                    <a:lnL>
                      <a:noFill/>
                    </a:lnL>
                    <a:lnR>
                      <a:noFill/>
                    </a:lnR>
                    <a:lnT>
                      <a:noFill/>
                    </a:lnT>
                    <a:lnB>
                      <a:noFill/>
                    </a:lnB>
                    <a:solidFill>
                      <a:srgbClr val="F9FFFF"/>
                    </a:solidFill>
                  </a:tcPr>
                </a:tc>
              </a:tr>
              <a:tr h="441234">
                <a:tc>
                  <a:txBody>
                    <a:bodyPr/>
                    <a:lstStyle/>
                    <a:p>
                      <a:pPr algn="l"/>
                      <a:r>
                        <a:rPr lang="en-GB" sz="2000" b="1" dirty="0"/>
                        <a:t>Carrier Detect</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a:t>CD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1</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8</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a:t>from Modem</a:t>
                      </a:r>
                      <a:endParaRPr lang="en-GB" sz="2000"/>
                    </a:p>
                  </a:txBody>
                  <a:tcPr marL="53247" marR="53247" marT="26623" marB="26623" anchor="ctr">
                    <a:lnL>
                      <a:noFill/>
                    </a:lnL>
                    <a:lnR>
                      <a:noFill/>
                    </a:lnR>
                    <a:lnT>
                      <a:noFill/>
                    </a:lnT>
                    <a:lnB>
                      <a:noFill/>
                    </a:lnB>
                    <a:solidFill>
                      <a:srgbClr val="FFFFFF"/>
                    </a:solidFill>
                  </a:tcPr>
                </a:tc>
              </a:tr>
              <a:tr h="441234">
                <a:tc>
                  <a:txBody>
                    <a:bodyPr/>
                    <a:lstStyle/>
                    <a:p>
                      <a:pPr algn="l"/>
                      <a:r>
                        <a:rPr lang="en-GB" sz="2000" b="1" dirty="0"/>
                        <a:t>Receive Data</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a:t>RD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2</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3</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a:t>from Modem</a:t>
                      </a:r>
                      <a:endParaRPr lang="en-GB" sz="2000"/>
                    </a:p>
                  </a:txBody>
                  <a:tcPr marL="53247" marR="53247" marT="26623" marB="26623" anchor="ctr">
                    <a:lnL>
                      <a:noFill/>
                    </a:lnL>
                    <a:lnR>
                      <a:noFill/>
                    </a:lnR>
                    <a:lnT>
                      <a:noFill/>
                    </a:lnT>
                    <a:lnB>
                      <a:noFill/>
                    </a:lnB>
                    <a:solidFill>
                      <a:srgbClr val="FFFFFF"/>
                    </a:solidFill>
                  </a:tcPr>
                </a:tc>
              </a:tr>
              <a:tr h="441234">
                <a:tc>
                  <a:txBody>
                    <a:bodyPr/>
                    <a:lstStyle/>
                    <a:p>
                      <a:pPr algn="l"/>
                      <a:r>
                        <a:rPr lang="en-GB" sz="2000" b="1" dirty="0"/>
                        <a:t>Transmit Data</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a:t>TD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3</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2</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a:t>from Terminal/Computer</a:t>
                      </a:r>
                      <a:endParaRPr lang="en-GB" sz="2000"/>
                    </a:p>
                  </a:txBody>
                  <a:tcPr marL="53247" marR="53247" marT="26623" marB="26623" anchor="ctr">
                    <a:lnL>
                      <a:noFill/>
                    </a:lnL>
                    <a:lnR>
                      <a:noFill/>
                    </a:lnR>
                    <a:lnT>
                      <a:noFill/>
                    </a:lnT>
                    <a:lnB>
                      <a:noFill/>
                    </a:lnB>
                    <a:solidFill>
                      <a:srgbClr val="FFFFFF"/>
                    </a:solidFill>
                  </a:tcPr>
                </a:tc>
              </a:tr>
              <a:tr h="630335">
                <a:tc>
                  <a:txBody>
                    <a:bodyPr/>
                    <a:lstStyle/>
                    <a:p>
                      <a:pPr algn="l"/>
                      <a:r>
                        <a:rPr lang="en-GB" sz="2000" b="1" dirty="0"/>
                        <a:t>Data Terminal Ready</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dirty="0"/>
                        <a:t>DTR</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a:t>4</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20</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a:t>from   Terminal/Computer</a:t>
                      </a:r>
                      <a:endParaRPr lang="en-GB" sz="2000"/>
                    </a:p>
                  </a:txBody>
                  <a:tcPr marL="53247" marR="53247" marT="26623" marB="26623" anchor="ctr">
                    <a:lnL>
                      <a:noFill/>
                    </a:lnL>
                    <a:lnR>
                      <a:noFill/>
                    </a:lnR>
                    <a:lnT>
                      <a:noFill/>
                    </a:lnT>
                    <a:lnB>
                      <a:noFill/>
                    </a:lnB>
                    <a:solidFill>
                      <a:srgbClr val="FFFFFF"/>
                    </a:solidFill>
                  </a:tcPr>
                </a:tc>
              </a:tr>
              <a:tr h="441234">
                <a:tc>
                  <a:txBody>
                    <a:bodyPr/>
                    <a:lstStyle/>
                    <a:p>
                      <a:pPr algn="l"/>
                      <a:r>
                        <a:rPr lang="en-GB" sz="2000" b="1"/>
                        <a:t>Signal Ground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SG</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5</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7</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a:t>from Modem</a:t>
                      </a:r>
                      <a:endParaRPr lang="en-GB" sz="2000"/>
                    </a:p>
                  </a:txBody>
                  <a:tcPr marL="53247" marR="53247" marT="26623" marB="26623" anchor="ctr">
                    <a:lnL>
                      <a:noFill/>
                    </a:lnL>
                    <a:lnR>
                      <a:noFill/>
                    </a:lnR>
                    <a:lnT>
                      <a:noFill/>
                    </a:lnT>
                    <a:lnB>
                      <a:noFill/>
                    </a:lnB>
                    <a:solidFill>
                      <a:srgbClr val="FFFFFF"/>
                    </a:solidFill>
                  </a:tcPr>
                </a:tc>
              </a:tr>
              <a:tr h="630335">
                <a:tc>
                  <a:txBody>
                    <a:bodyPr/>
                    <a:lstStyle/>
                    <a:p>
                      <a:pPr algn="l"/>
                      <a:r>
                        <a:rPr lang="en-GB" sz="2000" b="1" dirty="0"/>
                        <a:t>Data Set Ready</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a:t>DSR</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dirty="0"/>
                        <a:t>6</a:t>
                      </a:r>
                      <a:endParaRPr lang="en-GB" sz="2000" dirty="0"/>
                    </a:p>
                  </a:txBody>
                  <a:tcPr marL="53247" marR="53247" marT="26623" marB="26623" anchor="ctr">
                    <a:lnL>
                      <a:noFill/>
                    </a:lnL>
                    <a:lnR>
                      <a:noFill/>
                    </a:lnR>
                    <a:lnT>
                      <a:noFill/>
                    </a:lnT>
                    <a:lnB>
                      <a:noFill/>
                    </a:lnB>
                    <a:solidFill>
                      <a:srgbClr val="FFFFFF"/>
                    </a:solidFill>
                  </a:tcPr>
                </a:tc>
                <a:tc>
                  <a:txBody>
                    <a:bodyPr/>
                    <a:lstStyle/>
                    <a:p>
                      <a:pPr algn="ctr"/>
                      <a:r>
                        <a:rPr lang="en-GB" sz="2000" b="1" dirty="0"/>
                        <a:t>6</a:t>
                      </a:r>
                      <a:endParaRPr lang="en-GB" sz="2000" dirty="0"/>
                    </a:p>
                  </a:txBody>
                  <a:tcPr marL="53247" marR="53247" marT="26623" marB="26623" anchor="ctr">
                    <a:lnL>
                      <a:noFill/>
                    </a:lnL>
                    <a:lnR>
                      <a:noFill/>
                    </a:lnR>
                    <a:lnT>
                      <a:noFill/>
                    </a:lnT>
                    <a:lnB>
                      <a:noFill/>
                    </a:lnB>
                    <a:solidFill>
                      <a:srgbClr val="FFFFFF"/>
                    </a:solidFill>
                  </a:tcPr>
                </a:tc>
                <a:tc>
                  <a:txBody>
                    <a:bodyPr/>
                    <a:lstStyle/>
                    <a:p>
                      <a:pPr algn="l"/>
                      <a:r>
                        <a:rPr lang="en-GB" sz="2000" b="1"/>
                        <a:t>from Modem</a:t>
                      </a:r>
                      <a:endParaRPr lang="en-GB" sz="2000"/>
                    </a:p>
                  </a:txBody>
                  <a:tcPr marL="53247" marR="53247" marT="26623" marB="26623" anchor="ctr">
                    <a:lnL>
                      <a:noFill/>
                    </a:lnL>
                    <a:lnR>
                      <a:noFill/>
                    </a:lnR>
                    <a:lnT>
                      <a:noFill/>
                    </a:lnT>
                    <a:lnB>
                      <a:noFill/>
                    </a:lnB>
                    <a:solidFill>
                      <a:srgbClr val="FFFFFF"/>
                    </a:solidFill>
                  </a:tcPr>
                </a:tc>
              </a:tr>
              <a:tr h="630335">
                <a:tc>
                  <a:txBody>
                    <a:bodyPr/>
                    <a:lstStyle/>
                    <a:p>
                      <a:pPr algn="l"/>
                      <a:r>
                        <a:rPr lang="en-GB" sz="2000" b="1"/>
                        <a:t>Request to Send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RTS</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7</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dirty="0"/>
                        <a:t>4</a:t>
                      </a:r>
                      <a:endParaRPr lang="en-GB" sz="2000" dirty="0"/>
                    </a:p>
                  </a:txBody>
                  <a:tcPr marL="53247" marR="53247" marT="26623" marB="26623" anchor="ctr">
                    <a:lnL>
                      <a:noFill/>
                    </a:lnL>
                    <a:lnR>
                      <a:noFill/>
                    </a:lnR>
                    <a:lnT>
                      <a:noFill/>
                    </a:lnT>
                    <a:lnB>
                      <a:noFill/>
                    </a:lnB>
                    <a:solidFill>
                      <a:srgbClr val="FFFFFF"/>
                    </a:solidFill>
                  </a:tcPr>
                </a:tc>
                <a:tc>
                  <a:txBody>
                    <a:bodyPr/>
                    <a:lstStyle/>
                    <a:p>
                      <a:pPr algn="l"/>
                      <a:r>
                        <a:rPr lang="en-GB" sz="2000" b="1" dirty="0"/>
                        <a:t>from   Terminal/Computer</a:t>
                      </a:r>
                      <a:endParaRPr lang="en-GB" sz="2000" dirty="0"/>
                    </a:p>
                  </a:txBody>
                  <a:tcPr marL="53247" marR="53247" marT="26623" marB="26623" anchor="ctr">
                    <a:lnL>
                      <a:noFill/>
                    </a:lnL>
                    <a:lnR>
                      <a:noFill/>
                    </a:lnR>
                    <a:lnT>
                      <a:noFill/>
                    </a:lnT>
                    <a:lnB>
                      <a:noFill/>
                    </a:lnB>
                    <a:solidFill>
                      <a:srgbClr val="FFFFFF"/>
                    </a:solidFill>
                  </a:tcPr>
                </a:tc>
              </a:tr>
              <a:tr h="630335">
                <a:tc>
                  <a:txBody>
                    <a:bodyPr/>
                    <a:lstStyle/>
                    <a:p>
                      <a:pPr algn="l"/>
                      <a:r>
                        <a:rPr lang="en-GB" sz="2000" b="1"/>
                        <a:t>Clear to Send</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CTS</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8</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5</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dirty="0"/>
                        <a:t>from Modem</a:t>
                      </a:r>
                      <a:endParaRPr lang="en-GB" sz="2000" dirty="0"/>
                    </a:p>
                  </a:txBody>
                  <a:tcPr marL="53247" marR="53247" marT="26623" marB="26623" anchor="ctr">
                    <a:lnL>
                      <a:noFill/>
                    </a:lnL>
                    <a:lnR>
                      <a:noFill/>
                    </a:lnR>
                    <a:lnT>
                      <a:noFill/>
                    </a:lnT>
                    <a:lnB>
                      <a:noFill/>
                    </a:lnB>
                    <a:solidFill>
                      <a:srgbClr val="FFFFFF"/>
                    </a:solidFill>
                  </a:tcPr>
                </a:tc>
              </a:tr>
              <a:tr h="252134">
                <a:tc>
                  <a:txBody>
                    <a:bodyPr/>
                    <a:lstStyle/>
                    <a:p>
                      <a:pPr algn="l"/>
                      <a:r>
                        <a:rPr lang="en-GB" sz="2000" b="1"/>
                        <a:t>Ring Indicator</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RI</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9</a:t>
                      </a:r>
                      <a:endParaRPr lang="en-GB" sz="2000"/>
                    </a:p>
                  </a:txBody>
                  <a:tcPr marL="53247" marR="53247" marT="26623" marB="26623" anchor="ctr">
                    <a:lnL>
                      <a:noFill/>
                    </a:lnL>
                    <a:lnR>
                      <a:noFill/>
                    </a:lnR>
                    <a:lnT>
                      <a:noFill/>
                    </a:lnT>
                    <a:lnB>
                      <a:noFill/>
                    </a:lnB>
                    <a:solidFill>
                      <a:srgbClr val="FFFFFF"/>
                    </a:solidFill>
                  </a:tcPr>
                </a:tc>
                <a:tc>
                  <a:txBody>
                    <a:bodyPr/>
                    <a:lstStyle/>
                    <a:p>
                      <a:pPr algn="ctr"/>
                      <a:r>
                        <a:rPr lang="en-GB" sz="2000" b="1"/>
                        <a:t>22</a:t>
                      </a:r>
                      <a:endParaRPr lang="en-GB" sz="2000"/>
                    </a:p>
                  </a:txBody>
                  <a:tcPr marL="53247" marR="53247" marT="26623" marB="26623" anchor="ctr">
                    <a:lnL>
                      <a:noFill/>
                    </a:lnL>
                    <a:lnR>
                      <a:noFill/>
                    </a:lnR>
                    <a:lnT>
                      <a:noFill/>
                    </a:lnT>
                    <a:lnB>
                      <a:noFill/>
                    </a:lnB>
                    <a:solidFill>
                      <a:srgbClr val="FFFFFF"/>
                    </a:solidFill>
                  </a:tcPr>
                </a:tc>
                <a:tc>
                  <a:txBody>
                    <a:bodyPr/>
                    <a:lstStyle/>
                    <a:p>
                      <a:pPr algn="l"/>
                      <a:r>
                        <a:rPr lang="en-GB" sz="2000" b="1" dirty="0"/>
                        <a:t>from Modem</a:t>
                      </a:r>
                      <a:endParaRPr lang="en-GB" sz="2000" dirty="0"/>
                    </a:p>
                  </a:txBody>
                  <a:tcPr marL="53247" marR="53247" marT="26623" marB="26623" anchor="ctr">
                    <a:lnL>
                      <a:noFill/>
                    </a:lnL>
                    <a:lnR>
                      <a:noFill/>
                    </a:lnR>
                    <a:lnT>
                      <a:noFill/>
                    </a:lnT>
                    <a:lnB>
                      <a:noFill/>
                    </a:lnB>
                    <a:solidFill>
                      <a:srgbClr val="FFFFFF"/>
                    </a:solidFill>
                  </a:tcPr>
                </a:tc>
              </a:tr>
            </a:tbl>
          </a:graphicData>
        </a:graphic>
      </p:graphicFrame>
      <p:sp>
        <p:nvSpPr>
          <p:cNvPr id="19457" name="Rectangle 1"/>
          <p:cNvSpPr>
            <a:spLocks noChangeArrowheads="1"/>
          </p:cNvSpPr>
          <p:nvPr/>
        </p:nvSpPr>
        <p:spPr bwMode="auto">
          <a:xfrm>
            <a:off x="0" y="0"/>
            <a:ext cx="24878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
            </a:r>
            <a:br>
              <a:rPr kumimoji="0" lang="en-US" sz="1800" b="1" i="0" u="none" strike="noStrike" cap="none" normalizeH="0" baseline="0" dirty="0" smtClean="0">
                <a:ln>
                  <a:noFill/>
                </a:ln>
                <a:solidFill>
                  <a:schemeClr val="tx1"/>
                </a:solidFill>
                <a:effectLst/>
                <a:latin typeface="Arial" pitchFamily="34" charset="0"/>
                <a:cs typeface="Arial" pitchFamily="34" charset="0"/>
              </a:rPr>
            </a:br>
            <a:r>
              <a:rPr kumimoji="0" lang="en-US" sz="1800" b="1"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a:t>
            </a:r>
            <a:endParaRPr lang="en-GB" dirty="0"/>
          </a:p>
        </p:txBody>
      </p:sp>
      <p:pic>
        <p:nvPicPr>
          <p:cNvPr id="1026" name="Picture 2"/>
          <p:cNvPicPr>
            <a:picLocks noChangeAspect="1" noChangeArrowheads="1"/>
          </p:cNvPicPr>
          <p:nvPr/>
        </p:nvPicPr>
        <p:blipFill>
          <a:blip r:embed="rId2"/>
          <a:srcRect/>
          <a:stretch>
            <a:fillRect/>
          </a:stretch>
        </p:blipFill>
        <p:spPr bwMode="auto">
          <a:xfrm>
            <a:off x="266347" y="1428736"/>
            <a:ext cx="8877653" cy="2005021"/>
          </a:xfrm>
          <a:prstGeom prst="rect">
            <a:avLst/>
          </a:prstGeom>
          <a:noFill/>
          <a:ln w="9525">
            <a:noFill/>
            <a:miter lim="800000"/>
            <a:headEnd/>
            <a:tailEnd/>
          </a:ln>
          <a:effectLst/>
        </p:spPr>
      </p:pic>
      <p:sp>
        <p:nvSpPr>
          <p:cNvPr id="16" name="Content Placeholder 2"/>
          <p:cNvSpPr>
            <a:spLocks noGrp="1"/>
          </p:cNvSpPr>
          <p:nvPr>
            <p:ph idx="1"/>
          </p:nvPr>
        </p:nvSpPr>
        <p:spPr>
          <a:xfrm>
            <a:off x="642910" y="3786190"/>
            <a:ext cx="8043890" cy="2339973"/>
          </a:xfrm>
        </p:spPr>
        <p:txBody>
          <a:bodyPr>
            <a:normAutofit fontScale="77500" lnSpcReduction="20000"/>
          </a:bodyPr>
          <a:lstStyle/>
          <a:p>
            <a:r>
              <a:rPr lang="en-GB" dirty="0" smtClean="0"/>
              <a:t>RJ Registered Jack of Universal service ordering code</a:t>
            </a:r>
          </a:p>
          <a:p>
            <a:r>
              <a:rPr lang="en-GB" dirty="0" smtClean="0"/>
              <a:t>RJ 11  	6 points middle 2 connected</a:t>
            </a:r>
          </a:p>
          <a:p>
            <a:r>
              <a:rPr lang="en-GB" dirty="0" smtClean="0"/>
              <a:t>RJ 14	6 points middle 4 connected</a:t>
            </a:r>
          </a:p>
          <a:p>
            <a:r>
              <a:rPr lang="en-GB" dirty="0" smtClean="0"/>
              <a:t>RJ 25	6 points middle 6 connected</a:t>
            </a:r>
          </a:p>
          <a:p>
            <a:r>
              <a:rPr lang="en-GB" dirty="0" smtClean="0"/>
              <a:t>RJ 45	8 points</a:t>
            </a:r>
          </a:p>
          <a:p>
            <a:r>
              <a:rPr lang="en-GB" dirty="0" smtClean="0"/>
              <a:t>	</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6" name="Content Placeholder 5"/>
          <p:cNvGraphicFramePr>
            <a:graphicFrameLocks noGrp="1"/>
          </p:cNvGraphicFramePr>
          <p:nvPr>
            <p:ph idx="1"/>
          </p:nvPr>
        </p:nvGraphicFramePr>
        <p:xfrm>
          <a:off x="0" y="1614746"/>
          <a:ext cx="9144000" cy="5243254"/>
        </p:xfrm>
        <a:graphic>
          <a:graphicData uri="http://schemas.openxmlformats.org/drawingml/2006/table">
            <a:tbl>
              <a:tblPr firstRow="1" bandRow="1">
                <a:tableStyleId>{5C22544A-7EE6-4342-B048-85BDC9FD1C3A}</a:tableStyleId>
              </a:tblPr>
              <a:tblGrid>
                <a:gridCol w="996636"/>
                <a:gridCol w="1717976"/>
                <a:gridCol w="6429388"/>
              </a:tblGrid>
              <a:tr h="585176">
                <a:tc>
                  <a:txBody>
                    <a:bodyPr/>
                    <a:lstStyle/>
                    <a:p>
                      <a:r>
                        <a:rPr lang="en-GB" b="1"/>
                        <a:t>Full Name</a:t>
                      </a:r>
                      <a:endParaRPr lang="en-GB"/>
                    </a:p>
                  </a:txBody>
                  <a:tcPr/>
                </a:tc>
                <a:tc>
                  <a:txBody>
                    <a:bodyPr/>
                    <a:lstStyle/>
                    <a:p>
                      <a:r>
                        <a:rPr lang="en-GB" b="1"/>
                        <a:t>Function</a:t>
                      </a:r>
                      <a:endParaRPr lang="en-GB"/>
                    </a:p>
                  </a:txBody>
                  <a:tcPr anchor="ctr"/>
                </a:tc>
                <a:tc>
                  <a:txBody>
                    <a:bodyPr/>
                    <a:lstStyle/>
                    <a:p>
                      <a:endParaRPr lang="en-GB"/>
                    </a:p>
                  </a:txBody>
                  <a:tcPr/>
                </a:tc>
              </a:tr>
              <a:tr h="339030">
                <a:tc>
                  <a:txBody>
                    <a:bodyPr/>
                    <a:lstStyle/>
                    <a:p>
                      <a:r>
                        <a:rPr lang="en-GB"/>
                        <a:t>TD</a:t>
                      </a:r>
                    </a:p>
                  </a:txBody>
                  <a:tcPr/>
                </a:tc>
                <a:tc>
                  <a:txBody>
                    <a:bodyPr/>
                    <a:lstStyle/>
                    <a:p>
                      <a:r>
                        <a:rPr lang="en-GB"/>
                        <a:t>Transmit Data</a:t>
                      </a:r>
                    </a:p>
                  </a:txBody>
                  <a:tcPr/>
                </a:tc>
                <a:tc>
                  <a:txBody>
                    <a:bodyPr/>
                    <a:lstStyle/>
                    <a:p>
                      <a:r>
                        <a:rPr lang="en-GB"/>
                        <a:t>Serial Data Output (TXD)</a:t>
                      </a:r>
                    </a:p>
                  </a:txBody>
                  <a:tcPr anchor="ctr"/>
                </a:tc>
              </a:tr>
              <a:tr h="339030">
                <a:tc>
                  <a:txBody>
                    <a:bodyPr/>
                    <a:lstStyle/>
                    <a:p>
                      <a:r>
                        <a:rPr lang="en-GB"/>
                        <a:t>RD</a:t>
                      </a:r>
                    </a:p>
                  </a:txBody>
                  <a:tcPr/>
                </a:tc>
                <a:tc>
                  <a:txBody>
                    <a:bodyPr/>
                    <a:lstStyle/>
                    <a:p>
                      <a:r>
                        <a:rPr lang="en-GB"/>
                        <a:t>Receive Data</a:t>
                      </a:r>
                    </a:p>
                  </a:txBody>
                  <a:tcPr/>
                </a:tc>
                <a:tc>
                  <a:txBody>
                    <a:bodyPr/>
                    <a:lstStyle/>
                    <a:p>
                      <a:r>
                        <a:rPr lang="en-GB"/>
                        <a:t>Serial Data Input (RXD)</a:t>
                      </a:r>
                    </a:p>
                  </a:txBody>
                  <a:tcPr anchor="ctr"/>
                </a:tc>
              </a:tr>
              <a:tr h="585176">
                <a:tc>
                  <a:txBody>
                    <a:bodyPr/>
                    <a:lstStyle/>
                    <a:p>
                      <a:r>
                        <a:rPr lang="en-GB"/>
                        <a:t>CTS</a:t>
                      </a:r>
                    </a:p>
                  </a:txBody>
                  <a:tcPr/>
                </a:tc>
                <a:tc>
                  <a:txBody>
                    <a:bodyPr/>
                    <a:lstStyle/>
                    <a:p>
                      <a:r>
                        <a:rPr lang="en-GB"/>
                        <a:t>Clear to Send</a:t>
                      </a:r>
                    </a:p>
                  </a:txBody>
                  <a:tcPr/>
                </a:tc>
                <a:tc>
                  <a:txBody>
                    <a:bodyPr/>
                    <a:lstStyle/>
                    <a:p>
                      <a:r>
                        <a:rPr lang="en-GB"/>
                        <a:t>This line indicates that the Modem is ready to exchange data.</a:t>
                      </a:r>
                    </a:p>
                  </a:txBody>
                  <a:tcPr anchor="ctr"/>
                </a:tc>
              </a:tr>
              <a:tr h="835966">
                <a:tc>
                  <a:txBody>
                    <a:bodyPr/>
                    <a:lstStyle/>
                    <a:p>
                      <a:r>
                        <a:rPr lang="en-GB"/>
                        <a:t>DCD</a:t>
                      </a:r>
                    </a:p>
                  </a:txBody>
                  <a:tcPr/>
                </a:tc>
                <a:tc>
                  <a:txBody>
                    <a:bodyPr/>
                    <a:lstStyle/>
                    <a:p>
                      <a:r>
                        <a:rPr lang="en-GB"/>
                        <a:t>Data Carrier Detect</a:t>
                      </a:r>
                    </a:p>
                  </a:txBody>
                  <a:tcPr/>
                </a:tc>
                <a:tc>
                  <a:txBody>
                    <a:bodyPr/>
                    <a:lstStyle/>
                    <a:p>
                      <a:r>
                        <a:rPr lang="en-GB"/>
                        <a:t>When the modem detects a "Carrier" from the modem at the other end of the phone line, this Line becomes active.</a:t>
                      </a:r>
                    </a:p>
                  </a:txBody>
                  <a:tcPr anchor="ctr"/>
                </a:tc>
              </a:tr>
              <a:tr h="585176">
                <a:tc>
                  <a:txBody>
                    <a:bodyPr/>
                    <a:lstStyle/>
                    <a:p>
                      <a:r>
                        <a:rPr lang="en-GB"/>
                        <a:t>DSR</a:t>
                      </a:r>
                    </a:p>
                  </a:txBody>
                  <a:tcPr/>
                </a:tc>
                <a:tc>
                  <a:txBody>
                    <a:bodyPr/>
                    <a:lstStyle/>
                    <a:p>
                      <a:r>
                        <a:rPr lang="en-GB"/>
                        <a:t>Data Set Ready</a:t>
                      </a:r>
                    </a:p>
                  </a:txBody>
                  <a:tcPr/>
                </a:tc>
                <a:tc>
                  <a:txBody>
                    <a:bodyPr/>
                    <a:lstStyle/>
                    <a:p>
                      <a:r>
                        <a:rPr lang="en-GB"/>
                        <a:t>This tells the UART that the modem is ready to establish a link.</a:t>
                      </a:r>
                    </a:p>
                  </a:txBody>
                  <a:tcPr anchor="ctr"/>
                </a:tc>
              </a:tr>
              <a:tr h="585176">
                <a:tc>
                  <a:txBody>
                    <a:bodyPr/>
                    <a:lstStyle/>
                    <a:p>
                      <a:r>
                        <a:rPr lang="en-GB"/>
                        <a:t>DTR</a:t>
                      </a:r>
                    </a:p>
                  </a:txBody>
                  <a:tcPr/>
                </a:tc>
                <a:tc>
                  <a:txBody>
                    <a:bodyPr/>
                    <a:lstStyle/>
                    <a:p>
                      <a:r>
                        <a:rPr lang="en-GB"/>
                        <a:t>Data Terminal Ready</a:t>
                      </a:r>
                    </a:p>
                  </a:txBody>
                  <a:tcPr/>
                </a:tc>
                <a:tc>
                  <a:txBody>
                    <a:bodyPr/>
                    <a:lstStyle/>
                    <a:p>
                      <a:r>
                        <a:rPr lang="en-GB"/>
                        <a:t>This is the opposite to DSR. This tells the Modem that the UART is ready to link.</a:t>
                      </a:r>
                    </a:p>
                  </a:txBody>
                  <a:tcPr anchor="ctr"/>
                </a:tc>
              </a:tr>
              <a:tr h="585176">
                <a:tc>
                  <a:txBody>
                    <a:bodyPr/>
                    <a:lstStyle/>
                    <a:p>
                      <a:r>
                        <a:rPr lang="en-GB"/>
                        <a:t>RTS</a:t>
                      </a:r>
                    </a:p>
                  </a:txBody>
                  <a:tcPr/>
                </a:tc>
                <a:tc>
                  <a:txBody>
                    <a:bodyPr/>
                    <a:lstStyle/>
                    <a:p>
                      <a:r>
                        <a:rPr lang="en-GB"/>
                        <a:t>Request To Send</a:t>
                      </a:r>
                    </a:p>
                  </a:txBody>
                  <a:tcPr/>
                </a:tc>
                <a:tc>
                  <a:txBody>
                    <a:bodyPr/>
                    <a:lstStyle/>
                    <a:p>
                      <a:r>
                        <a:rPr lang="en-GB"/>
                        <a:t>This line informs the Modem that the UART is ready to exchange data.</a:t>
                      </a:r>
                    </a:p>
                  </a:txBody>
                  <a:tcPr anchor="ctr"/>
                </a:tc>
              </a:tr>
              <a:tr h="585176">
                <a:tc>
                  <a:txBody>
                    <a:bodyPr/>
                    <a:lstStyle/>
                    <a:p>
                      <a:r>
                        <a:rPr lang="en-GB"/>
                        <a:t>RI</a:t>
                      </a:r>
                    </a:p>
                  </a:txBody>
                  <a:tcPr/>
                </a:tc>
                <a:tc>
                  <a:txBody>
                    <a:bodyPr/>
                    <a:lstStyle/>
                    <a:p>
                      <a:r>
                        <a:rPr lang="en-GB"/>
                        <a:t>Ring Indicator</a:t>
                      </a:r>
                    </a:p>
                  </a:txBody>
                  <a:tcPr/>
                </a:tc>
                <a:tc>
                  <a:txBody>
                    <a:bodyPr/>
                    <a:lstStyle/>
                    <a:p>
                      <a:r>
                        <a:rPr lang="en-GB"/>
                        <a:t>Goes active when modem detects a ringing signal from the PSTN.</a:t>
                      </a:r>
                    </a:p>
                  </a:txBody>
                  <a:tcPr anchor="ctr"/>
                </a:tc>
              </a:tr>
            </a:tbl>
          </a:graphicData>
        </a:graphic>
      </p:graphicFrame>
      <p:pic>
        <p:nvPicPr>
          <p:cNvPr id="4" name="Picture 2"/>
          <p:cNvPicPr>
            <a:picLocks noChangeAspect="1" noChangeArrowheads="1"/>
          </p:cNvPicPr>
          <p:nvPr/>
        </p:nvPicPr>
        <p:blipFill>
          <a:blip r:embed="rId2"/>
          <a:srcRect/>
          <a:stretch>
            <a:fillRect/>
          </a:stretch>
        </p:blipFill>
        <p:spPr bwMode="auto">
          <a:xfrm>
            <a:off x="1714480" y="0"/>
            <a:ext cx="6788786" cy="14287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Characteristic</a:t>
            </a:r>
            <a:br>
              <a:rPr lang="en-GB" dirty="0" smtClean="0"/>
            </a:br>
            <a:r>
              <a:rPr lang="en-GB" dirty="0" smtClean="0"/>
              <a:t>Directions</a:t>
            </a:r>
            <a:endParaRPr lang="en-GB" dirty="0"/>
          </a:p>
        </p:txBody>
      </p:sp>
      <p:sp>
        <p:nvSpPr>
          <p:cNvPr id="3" name="Content Placeholder 2"/>
          <p:cNvSpPr>
            <a:spLocks noGrp="1"/>
          </p:cNvSpPr>
          <p:nvPr>
            <p:ph idx="1"/>
          </p:nvPr>
        </p:nvSpPr>
        <p:spPr/>
        <p:txBody>
          <a:bodyPr/>
          <a:lstStyle/>
          <a:p>
            <a:r>
              <a:rPr lang="en-GB" dirty="0" smtClean="0"/>
              <a:t>Full duplex</a:t>
            </a:r>
          </a:p>
          <a:p>
            <a:pPr lvl="1"/>
            <a:endParaRPr lang="en-GB" dirty="0" smtClean="0"/>
          </a:p>
          <a:p>
            <a:r>
              <a:rPr lang="en-GB" dirty="0" smtClean="0"/>
              <a:t>Half duplex</a:t>
            </a:r>
          </a:p>
          <a:p>
            <a:r>
              <a:rPr lang="en-GB" dirty="0" smtClean="0"/>
              <a:t>Simplex</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Null Modem</a:t>
            </a:r>
            <a:endParaRPr lang="en-GB" dirty="0"/>
          </a:p>
        </p:txBody>
      </p:sp>
      <p:sp>
        <p:nvSpPr>
          <p:cNvPr id="3" name="Content Placeholder 2"/>
          <p:cNvSpPr>
            <a:spLocks noGrp="1"/>
          </p:cNvSpPr>
          <p:nvPr>
            <p:ph idx="1"/>
          </p:nvPr>
        </p:nvSpPr>
        <p:spPr/>
        <p:txBody>
          <a:bodyPr/>
          <a:lstStyle/>
          <a:p>
            <a:endParaRPr lang="en-GB" dirty="0"/>
          </a:p>
        </p:txBody>
      </p:sp>
      <p:pic>
        <p:nvPicPr>
          <p:cNvPr id="4" name="Picture 2"/>
          <p:cNvPicPr>
            <a:picLocks noChangeAspect="1" noChangeArrowheads="1"/>
          </p:cNvPicPr>
          <p:nvPr/>
        </p:nvPicPr>
        <p:blipFill>
          <a:blip r:embed="rId2"/>
          <a:srcRect/>
          <a:stretch>
            <a:fillRect/>
          </a:stretch>
        </p:blipFill>
        <p:spPr bwMode="auto">
          <a:xfrm>
            <a:off x="266347" y="2571744"/>
            <a:ext cx="8877653" cy="2005021"/>
          </a:xfrm>
          <a:prstGeom prst="rect">
            <a:avLst/>
          </a:prstGeom>
          <a:noFill/>
          <a:ln w="9525">
            <a:noFill/>
            <a:miter lim="800000"/>
            <a:headEnd/>
            <a:tailEnd/>
          </a:ln>
          <a:effectLst/>
        </p:spPr>
      </p:pic>
      <p:sp>
        <p:nvSpPr>
          <p:cNvPr id="6" name="TextBox 5"/>
          <p:cNvSpPr txBox="1"/>
          <p:nvPr/>
        </p:nvSpPr>
        <p:spPr>
          <a:xfrm>
            <a:off x="2714612" y="1571612"/>
            <a:ext cx="4500594" cy="8925520"/>
          </a:xfrm>
          <a:prstGeom prst="rect">
            <a:avLst/>
          </a:prstGeom>
          <a:noFill/>
        </p:spPr>
        <p:txBody>
          <a:bodyPr wrap="square" rtlCol="0">
            <a:spAutoFit/>
          </a:bodyPr>
          <a:lstStyle/>
          <a:p>
            <a:r>
              <a:rPr lang="en-GB" sz="28700" dirty="0" smtClean="0">
                <a:solidFill>
                  <a:srgbClr val="FF0000"/>
                </a:solidFill>
              </a:rPr>
              <a:t>XX</a:t>
            </a:r>
          </a:p>
          <a:p>
            <a:endParaRPr lang="en-GB" sz="287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Handshake</a:t>
            </a:r>
            <a:endParaRPr lang="en-GB" dirty="0"/>
          </a:p>
        </p:txBody>
      </p:sp>
      <p:pic>
        <p:nvPicPr>
          <p:cNvPr id="2051" name="Picture 3"/>
          <p:cNvPicPr>
            <a:picLocks noChangeAspect="1" noChangeArrowheads="1"/>
          </p:cNvPicPr>
          <p:nvPr/>
        </p:nvPicPr>
        <p:blipFill>
          <a:blip r:embed="rId2"/>
          <a:srcRect/>
          <a:stretch>
            <a:fillRect/>
          </a:stretch>
        </p:blipFill>
        <p:spPr bwMode="auto">
          <a:xfrm>
            <a:off x="642910" y="1714487"/>
            <a:ext cx="1214446" cy="4817303"/>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7500958" y="1714488"/>
            <a:ext cx="1214446" cy="48173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857356" y="2000240"/>
            <a:ext cx="5773489" cy="500066"/>
          </a:xfrm>
          <a:prstGeom prst="rect">
            <a:avLst/>
          </a:prstGeom>
          <a:noFill/>
          <a:ln w="9525">
            <a:noFill/>
            <a:miter lim="800000"/>
            <a:headEnd/>
            <a:tailEnd/>
          </a:ln>
          <a:effectLst/>
        </p:spPr>
      </p:pic>
      <p:cxnSp>
        <p:nvCxnSpPr>
          <p:cNvPr id="8" name="Straight Connector 7"/>
          <p:cNvCxnSpPr/>
          <p:nvPr/>
        </p:nvCxnSpPr>
        <p:spPr>
          <a:xfrm>
            <a:off x="2143108" y="6286520"/>
            <a:ext cx="514353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Handshake</a:t>
            </a:r>
            <a:endParaRPr lang="en-GB" dirty="0"/>
          </a:p>
        </p:txBody>
      </p:sp>
      <p:pic>
        <p:nvPicPr>
          <p:cNvPr id="2051" name="Picture 3"/>
          <p:cNvPicPr>
            <a:picLocks noChangeAspect="1" noChangeArrowheads="1"/>
          </p:cNvPicPr>
          <p:nvPr/>
        </p:nvPicPr>
        <p:blipFill>
          <a:blip r:embed="rId2"/>
          <a:srcRect/>
          <a:stretch>
            <a:fillRect/>
          </a:stretch>
        </p:blipFill>
        <p:spPr bwMode="auto">
          <a:xfrm>
            <a:off x="642910" y="1714487"/>
            <a:ext cx="1214446" cy="4817303"/>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7500958" y="1714488"/>
            <a:ext cx="1214446" cy="48173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857356" y="2000240"/>
            <a:ext cx="5773489" cy="500066"/>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1857356" y="3143248"/>
            <a:ext cx="5773489" cy="500066"/>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1928794" y="4286256"/>
            <a:ext cx="5643602" cy="1285884"/>
          </a:xfrm>
          <a:prstGeom prst="rect">
            <a:avLst/>
          </a:prstGeom>
          <a:noFill/>
          <a:ln w="9525">
            <a:noFill/>
            <a:miter lim="800000"/>
            <a:headEnd/>
            <a:tailEnd/>
          </a:ln>
          <a:effectLst/>
        </p:spPr>
      </p:pic>
      <p:cxnSp>
        <p:nvCxnSpPr>
          <p:cNvPr id="12" name="Straight Connector 11"/>
          <p:cNvCxnSpPr/>
          <p:nvPr/>
        </p:nvCxnSpPr>
        <p:spPr>
          <a:xfrm>
            <a:off x="2143108" y="6286520"/>
            <a:ext cx="514353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Loop back Handshake</a:t>
            </a:r>
            <a:endParaRPr lang="en-GB" dirty="0"/>
          </a:p>
        </p:txBody>
      </p:sp>
      <p:pic>
        <p:nvPicPr>
          <p:cNvPr id="2051" name="Picture 3"/>
          <p:cNvPicPr>
            <a:picLocks noChangeAspect="1" noChangeArrowheads="1"/>
          </p:cNvPicPr>
          <p:nvPr/>
        </p:nvPicPr>
        <p:blipFill>
          <a:blip r:embed="rId2"/>
          <a:srcRect/>
          <a:stretch>
            <a:fillRect/>
          </a:stretch>
        </p:blipFill>
        <p:spPr bwMode="auto">
          <a:xfrm>
            <a:off x="642910" y="1714487"/>
            <a:ext cx="1214446" cy="4817303"/>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7500958" y="1714488"/>
            <a:ext cx="1214446" cy="48173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857356" y="2000240"/>
            <a:ext cx="5773489" cy="500066"/>
          </a:xfrm>
          <a:prstGeom prst="rect">
            <a:avLst/>
          </a:prstGeom>
          <a:noFill/>
          <a:ln w="9525">
            <a:noFill/>
            <a:miter lim="800000"/>
            <a:headEnd/>
            <a:tailEnd/>
          </a:ln>
          <a:effectLst/>
        </p:spPr>
      </p:pic>
      <p:cxnSp>
        <p:nvCxnSpPr>
          <p:cNvPr id="12" name="Straight Connector 11"/>
          <p:cNvCxnSpPr/>
          <p:nvPr/>
        </p:nvCxnSpPr>
        <p:spPr>
          <a:xfrm>
            <a:off x="2143108" y="6286520"/>
            <a:ext cx="5143536"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1928794" y="3071810"/>
            <a:ext cx="5643602" cy="714380"/>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2000232" y="4357694"/>
            <a:ext cx="5419870" cy="124777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USART Universal Asynchronous Receiver/Transmitter</a:t>
            </a:r>
            <a:endParaRPr lang="en-GB" dirty="0"/>
          </a:p>
        </p:txBody>
      </p:sp>
      <p:sp>
        <p:nvSpPr>
          <p:cNvPr id="3" name="Content Placeholder 2"/>
          <p:cNvSpPr>
            <a:spLocks noGrp="1"/>
          </p:cNvSpPr>
          <p:nvPr>
            <p:ph idx="1"/>
          </p:nvPr>
        </p:nvSpPr>
        <p:spPr/>
        <p:txBody>
          <a:bodyPr/>
          <a:lstStyle/>
          <a:p>
            <a:r>
              <a:rPr lang="en-GB" dirty="0" smtClean="0"/>
              <a:t>IC Module inside the IC for serial communication</a:t>
            </a:r>
          </a:p>
          <a:p>
            <a:r>
              <a:rPr lang="en-GB" smtClean="0"/>
              <a:t>Do </a:t>
            </a:r>
            <a:r>
              <a:rPr lang="en-GB" dirty="0" smtClean="0"/>
              <a:t>parallel in PC to serial in RS232 conversion and back</a:t>
            </a:r>
          </a:p>
          <a:p>
            <a:r>
              <a:rPr lang="en-GB" dirty="0" smtClean="0"/>
              <a:t>Supports Half duplex and Full Duplex</a:t>
            </a:r>
          </a:p>
          <a:p>
            <a:r>
              <a:rPr lang="en-GB" dirty="0" smtClean="0"/>
              <a:t>Provide all standard RS232 handshaking and control lines</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8250  57600 bps</a:t>
            </a:r>
          </a:p>
          <a:p>
            <a:r>
              <a:rPr lang="en-GB" dirty="0" smtClean="0"/>
              <a:t>16450	115200 bps</a:t>
            </a:r>
          </a:p>
          <a:p>
            <a:r>
              <a:rPr lang="en-GB" dirty="0" smtClean="0"/>
              <a:t>16550	16 Bytes FIFO Buffers</a:t>
            </a:r>
          </a:p>
          <a:p>
            <a:r>
              <a:rPr lang="en-GB" dirty="0" smtClean="0"/>
              <a:t>16650	32  Byte FIFO Buffers</a:t>
            </a:r>
          </a:p>
          <a:p>
            <a:r>
              <a:rPr lang="en-GB" dirty="0" smtClean="0"/>
              <a:t>16750	64 Byte FIFO Buffers  230,400 bps</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 control</a:t>
            </a:r>
            <a:endParaRPr lang="en-GB" dirty="0"/>
          </a:p>
        </p:txBody>
      </p:sp>
      <p:sp>
        <p:nvSpPr>
          <p:cNvPr id="5" name="Content Placeholder 4"/>
          <p:cNvSpPr>
            <a:spLocks noGrp="1"/>
          </p:cNvSpPr>
          <p:nvPr>
            <p:ph idx="1"/>
          </p:nvPr>
        </p:nvSpPr>
        <p:spPr>
          <a:xfrm>
            <a:off x="428596" y="3643314"/>
            <a:ext cx="8229600" cy="2668575"/>
          </a:xfrm>
        </p:spPr>
        <p:txBody>
          <a:bodyPr>
            <a:normAutofit/>
          </a:bodyPr>
          <a:lstStyle/>
          <a:p>
            <a:r>
              <a:rPr lang="en-GB" dirty="0" smtClean="0"/>
              <a:t>Program should set 115,200 kbps and not 33.6 kbps as DCE do compressing</a:t>
            </a:r>
          </a:p>
          <a:p>
            <a:r>
              <a:rPr lang="en-GB" dirty="0" smtClean="0"/>
              <a:t>DTE faster than DCE hence data can be lost</a:t>
            </a:r>
          </a:p>
          <a:p>
            <a:r>
              <a:rPr lang="en-GB" dirty="0" smtClean="0"/>
              <a:t>Hence use flow control</a:t>
            </a:r>
          </a:p>
        </p:txBody>
      </p:sp>
      <p:pic>
        <p:nvPicPr>
          <p:cNvPr id="5122" name="Picture 2"/>
          <p:cNvPicPr>
            <a:picLocks noChangeAspect="1" noChangeArrowheads="1"/>
          </p:cNvPicPr>
          <p:nvPr/>
        </p:nvPicPr>
        <p:blipFill>
          <a:blip r:embed="rId2"/>
          <a:srcRect/>
          <a:stretch>
            <a:fillRect/>
          </a:stretch>
        </p:blipFill>
        <p:spPr bwMode="auto">
          <a:xfrm>
            <a:off x="285720" y="1071546"/>
            <a:ext cx="8592256" cy="22574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 control</a:t>
            </a:r>
            <a:endParaRPr lang="en-GB" dirty="0"/>
          </a:p>
        </p:txBody>
      </p:sp>
      <p:sp>
        <p:nvSpPr>
          <p:cNvPr id="3" name="Content Placeholder 2"/>
          <p:cNvSpPr>
            <a:spLocks noGrp="1"/>
          </p:cNvSpPr>
          <p:nvPr>
            <p:ph idx="1"/>
          </p:nvPr>
        </p:nvSpPr>
        <p:spPr/>
        <p:txBody>
          <a:bodyPr/>
          <a:lstStyle/>
          <a:p>
            <a:r>
              <a:rPr lang="en-GB" dirty="0" smtClean="0"/>
              <a:t>Software</a:t>
            </a:r>
          </a:p>
          <a:p>
            <a:r>
              <a:rPr lang="en-GB" dirty="0" err="1" smtClean="0"/>
              <a:t>Xoff</a:t>
            </a:r>
            <a:r>
              <a:rPr lang="en-GB" dirty="0" smtClean="0"/>
              <a:t> – </a:t>
            </a:r>
            <a:r>
              <a:rPr lang="en-GB" dirty="0" err="1" smtClean="0"/>
              <a:t>Xon</a:t>
            </a:r>
            <a:endParaRPr lang="en-GB" dirty="0" smtClean="0"/>
          </a:p>
          <a:p>
            <a:endParaRPr lang="en-GB" dirty="0" smtClean="0"/>
          </a:p>
          <a:p>
            <a:endParaRPr lang="en-GB" dirty="0" smtClean="0"/>
          </a:p>
          <a:p>
            <a:endParaRPr lang="en-GB" dirty="0" smtClean="0"/>
          </a:p>
          <a:p>
            <a:r>
              <a:rPr lang="en-GB" dirty="0" smtClean="0"/>
              <a:t>Hardware </a:t>
            </a:r>
          </a:p>
          <a:p>
            <a:pPr lvl="1"/>
            <a:r>
              <a:rPr lang="en-GB" dirty="0" smtClean="0"/>
              <a:t>Use </a:t>
            </a:r>
            <a:r>
              <a:rPr lang="en-GB" dirty="0" err="1" smtClean="0"/>
              <a:t>RTS</a:t>
            </a:r>
            <a:r>
              <a:rPr lang="en-GB" dirty="0" smtClean="0"/>
              <a:t> and DTS lines</a:t>
            </a:r>
          </a:p>
          <a:p>
            <a:pPr lvl="1"/>
            <a:endParaRPr lang="en-GB" dirty="0" smtClean="0"/>
          </a:p>
          <a:p>
            <a:pPr lvl="1"/>
            <a:endParaRPr lang="en-GB" dirty="0" smtClean="0"/>
          </a:p>
          <a:p>
            <a:pPr lvl="1"/>
            <a:endParaRPr lang="en-GB" dirty="0"/>
          </a:p>
        </p:txBody>
      </p:sp>
      <p:pic>
        <p:nvPicPr>
          <p:cNvPr id="6147" name="Picture 3"/>
          <p:cNvPicPr>
            <a:picLocks noChangeAspect="1" noChangeArrowheads="1"/>
          </p:cNvPicPr>
          <p:nvPr/>
        </p:nvPicPr>
        <p:blipFill>
          <a:blip r:embed="rId2"/>
          <a:srcRect/>
          <a:stretch>
            <a:fillRect/>
          </a:stretch>
        </p:blipFill>
        <p:spPr bwMode="auto">
          <a:xfrm>
            <a:off x="4467225" y="1714488"/>
            <a:ext cx="4676775" cy="12287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4572000" y="3143248"/>
            <a:ext cx="4286280" cy="428628"/>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3997068" y="3500438"/>
            <a:ext cx="5146932" cy="42386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communication</a:t>
            </a:r>
            <a:endParaRPr lang="en-GB" dirty="0"/>
          </a:p>
        </p:txBody>
      </p:sp>
      <p:pic>
        <p:nvPicPr>
          <p:cNvPr id="8194" name="Picture 2"/>
          <p:cNvPicPr>
            <a:picLocks noGrp="1" noChangeAspect="1" noChangeArrowheads="1"/>
          </p:cNvPicPr>
          <p:nvPr>
            <p:ph idx="1"/>
          </p:nvPr>
        </p:nvPicPr>
        <p:blipFill>
          <a:blip r:embed="rId2"/>
          <a:srcRect/>
          <a:stretch>
            <a:fillRect/>
          </a:stretch>
        </p:blipFill>
        <p:spPr bwMode="auto">
          <a:xfrm>
            <a:off x="0" y="1571612"/>
            <a:ext cx="8843335" cy="4143381"/>
          </a:xfrm>
          <a:prstGeom prst="rect">
            <a:avLst/>
          </a:prstGeom>
          <a:noFill/>
          <a:ln w="9525">
            <a:noFill/>
            <a:miter lim="800000"/>
            <a:headEnd/>
            <a:tailEnd/>
          </a:ln>
          <a:effectLst/>
        </p:spPr>
      </p:pic>
      <p:sp>
        <p:nvSpPr>
          <p:cNvPr id="5" name="TextBox 4"/>
          <p:cNvSpPr txBox="1"/>
          <p:nvPr/>
        </p:nvSpPr>
        <p:spPr>
          <a:xfrm>
            <a:off x="3071802" y="6000768"/>
            <a:ext cx="2518638" cy="584775"/>
          </a:xfrm>
          <a:prstGeom prst="rect">
            <a:avLst/>
          </a:prstGeom>
          <a:noFill/>
        </p:spPr>
        <p:txBody>
          <a:bodyPr wrap="none" rtlCol="0">
            <a:spAutoFit/>
          </a:bodyPr>
          <a:lstStyle/>
          <a:p>
            <a:r>
              <a:rPr lang="en-GB" sz="3200" dirty="0" smtClean="0"/>
              <a:t>1 8 N 1  = 8N1</a:t>
            </a:r>
            <a:endParaRPr lang="en-GB" sz="3200" dirty="0"/>
          </a:p>
        </p:txBody>
      </p:sp>
      <p:sp>
        <p:nvSpPr>
          <p:cNvPr id="6" name="TextBox 5"/>
          <p:cNvSpPr txBox="1"/>
          <p:nvPr/>
        </p:nvSpPr>
        <p:spPr>
          <a:xfrm>
            <a:off x="2500298" y="5429264"/>
            <a:ext cx="5226752" cy="584775"/>
          </a:xfrm>
          <a:prstGeom prst="rect">
            <a:avLst/>
          </a:prstGeom>
          <a:noFill/>
        </p:spPr>
        <p:txBody>
          <a:bodyPr wrap="none" rtlCol="0">
            <a:spAutoFit/>
          </a:bodyPr>
          <a:lstStyle/>
          <a:p>
            <a:r>
              <a:rPr lang="en-GB" sz="3200" dirty="0" smtClean="0"/>
              <a:t>Add parity for error detecting</a:t>
            </a:r>
            <a:endParaRPr lang="en-GB" sz="3200" dirty="0"/>
          </a:p>
        </p:txBody>
      </p:sp>
      <p:sp>
        <p:nvSpPr>
          <p:cNvPr id="7" name="TextBox 6"/>
          <p:cNvSpPr txBox="1"/>
          <p:nvPr/>
        </p:nvSpPr>
        <p:spPr>
          <a:xfrm>
            <a:off x="6143636" y="6000768"/>
            <a:ext cx="2390398" cy="584775"/>
          </a:xfrm>
          <a:prstGeom prst="rect">
            <a:avLst/>
          </a:prstGeom>
          <a:noFill/>
        </p:spPr>
        <p:txBody>
          <a:bodyPr wrap="none" rtlCol="0">
            <a:spAutoFit/>
          </a:bodyPr>
          <a:lstStyle/>
          <a:p>
            <a:r>
              <a:rPr lang="en-GB" sz="3200" dirty="0" smtClean="0"/>
              <a:t>1 7 E 1  = 7E1</a:t>
            </a:r>
            <a:endParaRPr lang="en-GB"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Parallel port, Serial Port and USB</a:t>
            </a:r>
          </a:p>
          <a:p>
            <a:pPr lvl="1"/>
            <a:r>
              <a:rPr lang="en-US" dirty="0"/>
              <a:t>b</a:t>
            </a:r>
            <a:r>
              <a:rPr lang="en-US" dirty="0" smtClean="0"/>
              <a:t>eyondlogic.org</a:t>
            </a:r>
          </a:p>
          <a:p>
            <a:pPr lvl="1"/>
            <a:r>
              <a:rPr lang="en-US" dirty="0">
                <a:hlinkClick r:id="rId3"/>
              </a:rPr>
              <a:t>http://</a:t>
            </a:r>
            <a:r>
              <a:rPr lang="en-US" dirty="0" smtClean="0">
                <a:hlinkClick r:id="rId3"/>
              </a:rPr>
              <a:t>retired.beyondlogic.org/spp/parallel.htm</a:t>
            </a:r>
            <a:endParaRPr lang="en-US" dirty="0" smtClean="0"/>
          </a:p>
          <a:p>
            <a:r>
              <a:rPr lang="en-US" dirty="0" smtClean="0"/>
              <a:t>Jan </a:t>
            </a:r>
            <a:r>
              <a:rPr lang="en-US" dirty="0" err="1" smtClean="0"/>
              <a:t>Axelson</a:t>
            </a:r>
            <a:endParaRPr lang="en-US" dirty="0" smtClean="0"/>
          </a:p>
          <a:p>
            <a:pPr lvl="1"/>
            <a:r>
              <a:rPr lang="en-US" dirty="0"/>
              <a:t>Parallel </a:t>
            </a:r>
            <a:r>
              <a:rPr lang="en-US" dirty="0" smtClean="0"/>
              <a:t>port complete</a:t>
            </a:r>
          </a:p>
          <a:p>
            <a:pPr lvl="1"/>
            <a:r>
              <a:rPr lang="en-US" dirty="0" smtClean="0"/>
              <a:t>Serial port complete</a:t>
            </a:r>
          </a:p>
          <a:p>
            <a:pPr lvl="1"/>
            <a:r>
              <a:rPr lang="en-US" dirty="0" smtClean="0"/>
              <a:t>USB complete</a:t>
            </a:r>
            <a:endParaRPr lang="en-US" dirty="0"/>
          </a:p>
          <a:p>
            <a:pPr lvl="1"/>
            <a:endParaRPr lang="en-US" dirty="0" smtClean="0"/>
          </a:p>
          <a:p>
            <a:pPr lvl="1"/>
            <a:endParaRPr lang="en-US" dirty="0"/>
          </a:p>
        </p:txBody>
      </p:sp>
    </p:spTree>
    <p:extLst>
      <p:ext uri="{BB962C8B-B14F-4D97-AF65-F5344CB8AC3E}">
        <p14:creationId xmlns:p14="http://schemas.microsoft.com/office/powerpoint/2010/main" val="122092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of devices connected</a:t>
            </a:r>
            <a:endParaRPr lang="en-GB" dirty="0"/>
          </a:p>
        </p:txBody>
      </p:sp>
      <p:sp>
        <p:nvSpPr>
          <p:cNvPr id="3" name="Content Placeholder 2"/>
          <p:cNvSpPr>
            <a:spLocks noGrp="1"/>
          </p:cNvSpPr>
          <p:nvPr>
            <p:ph idx="1"/>
          </p:nvPr>
        </p:nvSpPr>
        <p:spPr/>
        <p:txBody>
          <a:bodyPr/>
          <a:lstStyle/>
          <a:p>
            <a:r>
              <a:rPr lang="en-GB" dirty="0" smtClean="0"/>
              <a:t>Point to point</a:t>
            </a:r>
          </a:p>
          <a:p>
            <a:r>
              <a:rPr lang="en-GB" dirty="0" err="1" smtClean="0"/>
              <a:t>Multidrop</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Asynchronous serial communication by USART</a:t>
            </a:r>
            <a:endParaRPr lang="en-GB" dirty="0"/>
          </a:p>
        </p:txBody>
      </p:sp>
      <p:sp>
        <p:nvSpPr>
          <p:cNvPr id="3" name="Content Placeholder 2"/>
          <p:cNvSpPr>
            <a:spLocks noGrp="1"/>
          </p:cNvSpPr>
          <p:nvPr>
            <p:ph idx="1"/>
          </p:nvPr>
        </p:nvSpPr>
        <p:spPr>
          <a:xfrm>
            <a:off x="457200" y="1600201"/>
            <a:ext cx="8229600" cy="1614485"/>
          </a:xfrm>
        </p:spPr>
        <p:txBody>
          <a:bodyPr>
            <a:normAutofit fontScale="85000" lnSpcReduction="10000"/>
          </a:bodyPr>
          <a:lstStyle/>
          <a:p>
            <a:r>
              <a:rPr lang="en-GB" dirty="0" smtClean="0"/>
              <a:t>UART uses clock that is 16 times bit frequency</a:t>
            </a:r>
          </a:p>
          <a:p>
            <a:r>
              <a:rPr lang="en-GB" dirty="0" smtClean="0"/>
              <a:t>E.g. 300 bps  4800 Hz</a:t>
            </a:r>
          </a:p>
          <a:p>
            <a:r>
              <a:rPr lang="en-GB" dirty="0" smtClean="0"/>
              <a:t>Detect start bit, wait 8, wait 16, read, wait 16, read…</a:t>
            </a:r>
            <a:endParaRPr lang="en-GB" dirty="0"/>
          </a:p>
        </p:txBody>
      </p:sp>
      <p:pic>
        <p:nvPicPr>
          <p:cNvPr id="9218" name="Picture 2"/>
          <p:cNvPicPr>
            <a:picLocks noChangeAspect="1" noChangeArrowheads="1"/>
          </p:cNvPicPr>
          <p:nvPr/>
        </p:nvPicPr>
        <p:blipFill>
          <a:blip r:embed="rId2"/>
          <a:srcRect/>
          <a:stretch>
            <a:fillRect/>
          </a:stretch>
        </p:blipFill>
        <p:spPr bwMode="auto">
          <a:xfrm>
            <a:off x="0" y="3075107"/>
            <a:ext cx="9144000" cy="378289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 of bit rate</a:t>
            </a:r>
            <a:endParaRPr lang="en-GB" dirty="0"/>
          </a:p>
        </p:txBody>
      </p:sp>
      <p:sp>
        <p:nvSpPr>
          <p:cNvPr id="3" name="Content Placeholder 2"/>
          <p:cNvSpPr>
            <a:spLocks noGrp="1"/>
          </p:cNvSpPr>
          <p:nvPr>
            <p:ph idx="1"/>
          </p:nvPr>
        </p:nvSpPr>
        <p:spPr/>
        <p:txBody>
          <a:bodyPr/>
          <a:lstStyle/>
          <a:p>
            <a:r>
              <a:rPr lang="en-GB" dirty="0" smtClean="0"/>
              <a:t>In PC UART cock rate is 1.8432 MHz</a:t>
            </a:r>
          </a:p>
          <a:p>
            <a:r>
              <a:rPr lang="en-GB" dirty="0" smtClean="0"/>
              <a:t>Calculate maximum bit rate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Quiz</a:t>
            </a:r>
            <a:endParaRPr lang="en-GB" dirty="0"/>
          </a:p>
        </p:txBody>
      </p:sp>
      <p:sp>
        <p:nvSpPr>
          <p:cNvPr id="3" name="Content Placeholder 2"/>
          <p:cNvSpPr>
            <a:spLocks noGrp="1"/>
          </p:cNvSpPr>
          <p:nvPr>
            <p:ph idx="1"/>
          </p:nvPr>
        </p:nvSpPr>
        <p:spPr/>
        <p:txBody>
          <a:bodyPr>
            <a:normAutofit fontScale="92500" lnSpcReduction="10000"/>
          </a:bodyPr>
          <a:lstStyle/>
          <a:p>
            <a:r>
              <a:rPr lang="en-GB" dirty="0"/>
              <a:t>In PC UART cock rate is 1.8432 MHz</a:t>
            </a:r>
          </a:p>
          <a:p>
            <a:r>
              <a:rPr lang="en-GB" dirty="0"/>
              <a:t>Calculate maximum bit rate </a:t>
            </a:r>
          </a:p>
          <a:p>
            <a:endParaRPr lang="en-GB" dirty="0" smtClean="0"/>
          </a:p>
          <a:p>
            <a:r>
              <a:rPr lang="en-GB" dirty="0" smtClean="0"/>
              <a:t>If bit rate is 9600bps</a:t>
            </a:r>
          </a:p>
          <a:p>
            <a:endParaRPr lang="en-GB" dirty="0" smtClean="0"/>
          </a:p>
          <a:p>
            <a:r>
              <a:rPr lang="en-GB" dirty="0" smtClean="0"/>
              <a:t>How many bytes it can transmit per second?</a:t>
            </a:r>
          </a:p>
          <a:p>
            <a:endParaRPr lang="en-GB" dirty="0" smtClean="0"/>
          </a:p>
          <a:p>
            <a:r>
              <a:rPr lang="en-GB" dirty="0" smtClean="0"/>
              <a:t>How many data bytes it can transmit per </a:t>
            </a:r>
            <a:r>
              <a:rPr lang="en-GB" dirty="0"/>
              <a:t>second when data format is </a:t>
            </a:r>
            <a:r>
              <a:rPr lang="en-GB" dirty="0" smtClean="0"/>
              <a:t>7E1?</a:t>
            </a:r>
          </a:p>
          <a:p>
            <a:endParaRPr lang="en-GB" dirty="0" smtClean="0"/>
          </a:p>
          <a:p>
            <a:endParaRPr lang="en-GB" dirty="0"/>
          </a:p>
        </p:txBody>
      </p:sp>
      <p:sp>
        <p:nvSpPr>
          <p:cNvPr id="4" name="TextBox 3"/>
          <p:cNvSpPr txBox="1"/>
          <p:nvPr/>
        </p:nvSpPr>
        <p:spPr>
          <a:xfrm>
            <a:off x="5220072" y="5733256"/>
            <a:ext cx="1601079" cy="523220"/>
          </a:xfrm>
          <a:prstGeom prst="rect">
            <a:avLst/>
          </a:prstGeom>
          <a:noFill/>
        </p:spPr>
        <p:txBody>
          <a:bodyPr wrap="none" rtlCol="0">
            <a:spAutoFit/>
          </a:bodyPr>
          <a:lstStyle/>
          <a:p>
            <a:r>
              <a:rPr lang="en-GB" sz="2800" dirty="0" smtClean="0"/>
              <a:t>960 bytes</a:t>
            </a:r>
            <a:endParaRPr lang="en-GB" sz="2800" dirty="0"/>
          </a:p>
        </p:txBody>
      </p:sp>
      <p:sp>
        <p:nvSpPr>
          <p:cNvPr id="5" name="TextBox 4"/>
          <p:cNvSpPr txBox="1"/>
          <p:nvPr/>
        </p:nvSpPr>
        <p:spPr>
          <a:xfrm>
            <a:off x="4644008" y="3024514"/>
            <a:ext cx="1783822" cy="523220"/>
          </a:xfrm>
          <a:prstGeom prst="rect">
            <a:avLst/>
          </a:prstGeom>
          <a:noFill/>
        </p:spPr>
        <p:txBody>
          <a:bodyPr wrap="none" rtlCol="0">
            <a:spAutoFit/>
          </a:bodyPr>
          <a:lstStyle/>
          <a:p>
            <a:r>
              <a:rPr lang="en-GB" sz="2800" dirty="0" smtClean="0"/>
              <a:t>1200 bytes</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16550 UART </a:t>
            </a:r>
            <a:endParaRPr lang="en-GB" dirty="0"/>
          </a:p>
        </p:txBody>
      </p:sp>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ur homemade devices and projects.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t>
            </a:r>
            <a:endParaRPr kumimoji="0" lang="en-US" sz="175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7500" b="0" i="0" u="none" strike="noStrike" cap="none" normalizeH="0" baseline="0" smtClean="0">
              <a:ln>
                <a:noFill/>
              </a:ln>
              <a:solidFill>
                <a:schemeClr val="tx1"/>
              </a:solidFill>
              <a:effectLst/>
              <a:latin typeface="Arial" charset="0"/>
              <a:cs typeface="Arial" charset="0"/>
            </a:endParaRPr>
          </a:p>
        </p:txBody>
      </p:sp>
      <p:pic>
        <p:nvPicPr>
          <p:cNvPr id="2050" name="Picture 2" descr="Pin Diagrams of UARTs - 16550, 16450 &amp; 8250"/>
          <p:cNvPicPr>
            <a:picLocks noChangeAspect="1" noChangeArrowheads="1"/>
          </p:cNvPicPr>
          <p:nvPr/>
        </p:nvPicPr>
        <p:blipFill>
          <a:blip r:embed="rId2"/>
          <a:srcRect/>
          <a:stretch>
            <a:fillRect/>
          </a:stretch>
        </p:blipFill>
        <p:spPr bwMode="auto">
          <a:xfrm>
            <a:off x="285720" y="1500174"/>
            <a:ext cx="8494539" cy="478634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Block diagram</a:t>
            </a:r>
            <a:endParaRPr lang="en-GB"/>
          </a:p>
        </p:txBody>
      </p:sp>
      <p:sp>
        <p:nvSpPr>
          <p:cNvPr id="3" name="Content Placeholder 2"/>
          <p:cNvSpPr>
            <a:spLocks noGrp="1"/>
          </p:cNvSpPr>
          <p:nvPr>
            <p:ph idx="1"/>
          </p:nvPr>
        </p:nvSpPr>
        <p:spPr/>
        <p:txBody>
          <a:bodyPr>
            <a:normAutofit/>
          </a:bodyPr>
          <a:lstStyle/>
          <a:p>
            <a:r>
              <a:rPr lang="en-GB" smtClean="0"/>
              <a:t>PC Bus side</a:t>
            </a:r>
          </a:p>
          <a:p>
            <a:pPr lvl="1"/>
            <a:r>
              <a:rPr lang="en-GB" smtClean="0"/>
              <a:t>Data lines</a:t>
            </a:r>
          </a:p>
          <a:p>
            <a:pPr lvl="1"/>
            <a:r>
              <a:rPr lang="en-GB" smtClean="0"/>
              <a:t>Read and Write control</a:t>
            </a:r>
          </a:p>
          <a:p>
            <a:pPr lvl="1"/>
            <a:r>
              <a:rPr lang="en-GB" smtClean="0"/>
              <a:t>Interrupt control</a:t>
            </a:r>
          </a:p>
          <a:p>
            <a:pPr lvl="1"/>
            <a:r>
              <a:rPr lang="en-GB" smtClean="0"/>
              <a:t>Reset</a:t>
            </a:r>
          </a:p>
          <a:p>
            <a:pPr lvl="1"/>
            <a:r>
              <a:rPr lang="en-GB" smtClean="0"/>
              <a:t>Address Lines</a:t>
            </a:r>
          </a:p>
          <a:p>
            <a:r>
              <a:rPr lang="en-GB" smtClean="0"/>
              <a:t>RS232 side</a:t>
            </a:r>
          </a:p>
          <a:p>
            <a:r>
              <a:rPr lang="en-GB" smtClean="0"/>
              <a:t>Clock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UART</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75" y="1497845"/>
            <a:ext cx="64452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179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70113"/>
            <a:ext cx="5400600" cy="657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720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Registers</a:t>
            </a:r>
            <a:endParaRPr lang="en-GB"/>
          </a:p>
        </p:txBody>
      </p:sp>
      <p:sp>
        <p:nvSpPr>
          <p:cNvPr id="3" name="Content Placeholder 2"/>
          <p:cNvSpPr>
            <a:spLocks noGrp="1"/>
          </p:cNvSpPr>
          <p:nvPr>
            <p:ph idx="1"/>
          </p:nvPr>
        </p:nvSpPr>
        <p:spPr/>
        <p:txBody>
          <a:bodyPr/>
          <a:lstStyle/>
          <a:p>
            <a:r>
              <a:rPr lang="en-GB" smtClean="0"/>
              <a:t>Addresses = Base +7</a:t>
            </a:r>
          </a:p>
          <a:p>
            <a:r>
              <a:rPr lang="en-GB" smtClean="0"/>
              <a:t>12 registers some read and some write and R/W using DLAB (Devisor Latch Access Bit)</a:t>
            </a:r>
          </a:p>
          <a:p>
            <a:pPr>
              <a:buNone/>
            </a:pPr>
            <a:endParaRPr lang="en-GB"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3582480"/>
              </p:ext>
            </p:extLst>
          </p:nvPr>
        </p:nvGraphicFramePr>
        <p:xfrm>
          <a:off x="683568" y="1844824"/>
          <a:ext cx="8229600" cy="4820920"/>
        </p:xfrm>
        <a:graphic>
          <a:graphicData uri="http://schemas.openxmlformats.org/drawingml/2006/table">
            <a:tbl>
              <a:tblPr firstRow="1" bandRow="1">
                <a:tableStyleId>{5C22544A-7EE6-4342-B048-85BDC9FD1C3A}</a:tableStyleId>
              </a:tblPr>
              <a:tblGrid>
                <a:gridCol w="1224136"/>
                <a:gridCol w="792088"/>
                <a:gridCol w="1368152"/>
                <a:gridCol w="1008112"/>
                <a:gridCol w="3837112"/>
              </a:tblGrid>
              <a:tr h="370840">
                <a:tc>
                  <a:txBody>
                    <a:bodyPr/>
                    <a:lstStyle/>
                    <a:p>
                      <a:r>
                        <a:rPr lang="en-US" sz="1200" b="1" dirty="0">
                          <a:effectLst/>
                          <a:latin typeface="Arial"/>
                        </a:rPr>
                        <a:t>Base Address</a:t>
                      </a:r>
                      <a:endParaRPr lang="en-US" sz="1200" dirty="0">
                        <a:effectLst/>
                        <a:latin typeface="Arial"/>
                      </a:endParaRPr>
                    </a:p>
                  </a:txBody>
                  <a:tcPr anchor="ctr"/>
                </a:tc>
                <a:tc>
                  <a:txBody>
                    <a:bodyPr/>
                    <a:lstStyle/>
                    <a:p>
                      <a:r>
                        <a:rPr lang="en-US" sz="1200" b="1">
                          <a:effectLst/>
                          <a:latin typeface="Arial"/>
                        </a:rPr>
                        <a:t>DLAB</a:t>
                      </a:r>
                      <a:endParaRPr lang="en-US" sz="1200">
                        <a:effectLst/>
                        <a:latin typeface="Arial"/>
                      </a:endParaRPr>
                    </a:p>
                  </a:txBody>
                  <a:tcPr anchor="ctr"/>
                </a:tc>
                <a:tc>
                  <a:txBody>
                    <a:bodyPr/>
                    <a:lstStyle/>
                    <a:p>
                      <a:r>
                        <a:rPr lang="en-US" sz="1200" b="1">
                          <a:effectLst/>
                          <a:latin typeface="Arial"/>
                        </a:rPr>
                        <a:t>Read/Write</a:t>
                      </a:r>
                      <a:endParaRPr lang="en-US" sz="1200">
                        <a:effectLst/>
                        <a:latin typeface="Arial"/>
                      </a:endParaRPr>
                    </a:p>
                  </a:txBody>
                  <a:tcPr anchor="ctr"/>
                </a:tc>
                <a:tc>
                  <a:txBody>
                    <a:bodyPr/>
                    <a:lstStyle/>
                    <a:p>
                      <a:r>
                        <a:rPr lang="en-US" sz="1200" b="1">
                          <a:effectLst/>
                          <a:latin typeface="Arial"/>
                        </a:rPr>
                        <a:t>Abr.</a:t>
                      </a:r>
                      <a:endParaRPr lang="en-US" sz="1200">
                        <a:effectLst/>
                        <a:latin typeface="Arial"/>
                      </a:endParaRPr>
                    </a:p>
                  </a:txBody>
                  <a:tcPr anchor="ctr"/>
                </a:tc>
                <a:tc>
                  <a:txBody>
                    <a:bodyPr/>
                    <a:lstStyle/>
                    <a:p>
                      <a:r>
                        <a:rPr lang="en-US" sz="1200" b="1">
                          <a:effectLst/>
                          <a:latin typeface="Arial"/>
                        </a:rPr>
                        <a:t>Register Name</a:t>
                      </a:r>
                      <a:endParaRPr lang="en-US" sz="1200">
                        <a:effectLst/>
                        <a:latin typeface="Arial"/>
                      </a:endParaRPr>
                    </a:p>
                  </a:txBody>
                  <a:tcPr anchor="ctr"/>
                </a:tc>
              </a:tr>
              <a:tr h="370840">
                <a:tc rowSpan="3">
                  <a:txBody>
                    <a:bodyPr/>
                    <a:lstStyle/>
                    <a:p>
                      <a:r>
                        <a:rPr lang="en-US" sz="1200">
                          <a:effectLst/>
                          <a:latin typeface="Arial"/>
                        </a:rPr>
                        <a:t>+ 0</a:t>
                      </a:r>
                    </a:p>
                  </a:txBody>
                  <a:tcPr anchor="ctr"/>
                </a:tc>
                <a:tc>
                  <a:txBody>
                    <a:bodyPr/>
                    <a:lstStyle/>
                    <a:p>
                      <a:r>
                        <a:rPr lang="en-US" sz="1200">
                          <a:effectLst/>
                          <a:latin typeface="Arial"/>
                        </a:rPr>
                        <a:t>=0</a:t>
                      </a:r>
                    </a:p>
                  </a:txBody>
                  <a:tcPr anchor="ctr"/>
                </a:tc>
                <a:tc>
                  <a:txBody>
                    <a:bodyPr/>
                    <a:lstStyle/>
                    <a:p>
                      <a:r>
                        <a:rPr lang="en-US" sz="1200">
                          <a:effectLst/>
                          <a:latin typeface="Arial"/>
                        </a:rPr>
                        <a:t>Write</a:t>
                      </a:r>
                    </a:p>
                  </a:txBody>
                  <a:tcPr anchor="ctr"/>
                </a:tc>
                <a:tc>
                  <a:txBody>
                    <a:bodyPr/>
                    <a:lstStyle/>
                    <a:p>
                      <a:r>
                        <a:rPr lang="en-US" sz="1200">
                          <a:effectLst/>
                          <a:latin typeface="Arial"/>
                        </a:rPr>
                        <a:t>-</a:t>
                      </a:r>
                    </a:p>
                  </a:txBody>
                  <a:tcPr anchor="ctr"/>
                </a:tc>
                <a:tc>
                  <a:txBody>
                    <a:bodyPr/>
                    <a:lstStyle/>
                    <a:p>
                      <a:r>
                        <a:rPr lang="en-US" sz="1200">
                          <a:effectLst/>
                          <a:latin typeface="Arial"/>
                        </a:rPr>
                        <a:t>Transmitter Holding Buffer</a:t>
                      </a:r>
                    </a:p>
                  </a:txBody>
                  <a:tcPr anchor="ctr"/>
                </a:tc>
              </a:tr>
              <a:tr h="370840">
                <a:tc vMerge="1">
                  <a:txBody>
                    <a:bodyPr/>
                    <a:lstStyle/>
                    <a:p>
                      <a:endParaRPr lang="en-US"/>
                    </a:p>
                  </a:txBody>
                  <a:tcPr/>
                </a:tc>
                <a:tc>
                  <a:txBody>
                    <a:bodyPr/>
                    <a:lstStyle/>
                    <a:p>
                      <a:r>
                        <a:rPr lang="en-US" sz="1200">
                          <a:effectLst/>
                          <a:latin typeface="Arial"/>
                        </a:rPr>
                        <a:t>=0</a:t>
                      </a:r>
                    </a:p>
                  </a:txBody>
                  <a:tcPr anchor="ctr"/>
                </a:tc>
                <a:tc>
                  <a:txBody>
                    <a:bodyPr/>
                    <a:lstStyle/>
                    <a:p>
                      <a:r>
                        <a:rPr lang="en-US" sz="1200">
                          <a:effectLst/>
                          <a:latin typeface="Arial"/>
                        </a:rPr>
                        <a:t>Read</a:t>
                      </a:r>
                    </a:p>
                  </a:txBody>
                  <a:tcPr anchor="ctr"/>
                </a:tc>
                <a:tc>
                  <a:txBody>
                    <a:bodyPr/>
                    <a:lstStyle/>
                    <a:p>
                      <a:r>
                        <a:rPr lang="en-US" sz="1200">
                          <a:effectLst/>
                          <a:latin typeface="Arial"/>
                        </a:rPr>
                        <a:t>-</a:t>
                      </a:r>
                    </a:p>
                  </a:txBody>
                  <a:tcPr anchor="ctr"/>
                </a:tc>
                <a:tc>
                  <a:txBody>
                    <a:bodyPr/>
                    <a:lstStyle/>
                    <a:p>
                      <a:r>
                        <a:rPr lang="en-US" sz="1200">
                          <a:effectLst/>
                          <a:latin typeface="Arial"/>
                        </a:rPr>
                        <a:t>Receiver Buffer</a:t>
                      </a:r>
                    </a:p>
                  </a:txBody>
                  <a:tcPr anchor="ctr"/>
                </a:tc>
              </a:tr>
              <a:tr h="370840">
                <a:tc vMerge="1">
                  <a:txBody>
                    <a:bodyPr/>
                    <a:lstStyle/>
                    <a:p>
                      <a:endParaRPr lang="en-US"/>
                    </a:p>
                  </a:txBody>
                  <a:tcPr/>
                </a:tc>
                <a:tc>
                  <a:txBody>
                    <a:bodyPr/>
                    <a:lstStyle/>
                    <a:p>
                      <a:r>
                        <a:rPr lang="en-US" sz="1200">
                          <a:effectLst/>
                          <a:latin typeface="Arial"/>
                        </a:rPr>
                        <a:t>=1</a:t>
                      </a:r>
                    </a:p>
                  </a:txBody>
                  <a:tcPr anchor="ctr"/>
                </a:tc>
                <a:tc>
                  <a:txBody>
                    <a:bodyPr/>
                    <a:lstStyle/>
                    <a:p>
                      <a:r>
                        <a:rPr lang="en-US" sz="1200">
                          <a:effectLst/>
                          <a:latin typeface="Arial"/>
                        </a:rPr>
                        <a:t>Read/Write</a:t>
                      </a:r>
                    </a:p>
                  </a:txBody>
                  <a:tcPr anchor="ctr"/>
                </a:tc>
                <a:tc>
                  <a:txBody>
                    <a:bodyPr/>
                    <a:lstStyle/>
                    <a:p>
                      <a:r>
                        <a:rPr lang="en-US" sz="1200">
                          <a:effectLst/>
                          <a:latin typeface="Arial"/>
                        </a:rPr>
                        <a:t>-</a:t>
                      </a:r>
                    </a:p>
                  </a:txBody>
                  <a:tcPr anchor="ctr"/>
                </a:tc>
                <a:tc>
                  <a:txBody>
                    <a:bodyPr/>
                    <a:lstStyle/>
                    <a:p>
                      <a:r>
                        <a:rPr lang="en-US" sz="1200">
                          <a:effectLst/>
                          <a:latin typeface="Arial"/>
                        </a:rPr>
                        <a:t>Divisor Latch Low Byte</a:t>
                      </a:r>
                    </a:p>
                  </a:txBody>
                  <a:tcPr anchor="ctr"/>
                </a:tc>
              </a:tr>
              <a:tr h="370840">
                <a:tc rowSpan="2">
                  <a:txBody>
                    <a:bodyPr/>
                    <a:lstStyle/>
                    <a:p>
                      <a:r>
                        <a:rPr lang="en-US" sz="1200">
                          <a:effectLst/>
                          <a:latin typeface="Arial"/>
                        </a:rPr>
                        <a:t>+ 1</a:t>
                      </a:r>
                    </a:p>
                  </a:txBody>
                  <a:tcPr anchor="ctr"/>
                </a:tc>
                <a:tc>
                  <a:txBody>
                    <a:bodyPr/>
                    <a:lstStyle/>
                    <a:p>
                      <a:r>
                        <a:rPr lang="en-US" sz="1200">
                          <a:effectLst/>
                          <a:latin typeface="Arial"/>
                        </a:rPr>
                        <a:t>=0</a:t>
                      </a:r>
                    </a:p>
                  </a:txBody>
                  <a:tcPr anchor="ctr"/>
                </a:tc>
                <a:tc>
                  <a:txBody>
                    <a:bodyPr/>
                    <a:lstStyle/>
                    <a:p>
                      <a:r>
                        <a:rPr lang="en-US" sz="1200">
                          <a:effectLst/>
                          <a:latin typeface="Arial"/>
                        </a:rPr>
                        <a:t>Read/Write</a:t>
                      </a:r>
                    </a:p>
                  </a:txBody>
                  <a:tcPr anchor="ctr"/>
                </a:tc>
                <a:tc>
                  <a:txBody>
                    <a:bodyPr/>
                    <a:lstStyle/>
                    <a:p>
                      <a:r>
                        <a:rPr lang="en-US" sz="1200">
                          <a:effectLst/>
                          <a:latin typeface="Arial"/>
                        </a:rPr>
                        <a:t>IER</a:t>
                      </a:r>
                    </a:p>
                  </a:txBody>
                  <a:tcPr anchor="ctr"/>
                </a:tc>
                <a:tc>
                  <a:txBody>
                    <a:bodyPr/>
                    <a:lstStyle/>
                    <a:p>
                      <a:r>
                        <a:rPr lang="en-US" sz="1200">
                          <a:effectLst/>
                          <a:latin typeface="Arial"/>
                        </a:rPr>
                        <a:t>Interrupt Enable Register</a:t>
                      </a:r>
                    </a:p>
                  </a:txBody>
                  <a:tcPr anchor="ctr"/>
                </a:tc>
              </a:tr>
              <a:tr h="370840">
                <a:tc vMerge="1">
                  <a:txBody>
                    <a:bodyPr/>
                    <a:lstStyle/>
                    <a:p>
                      <a:endParaRPr lang="en-US"/>
                    </a:p>
                  </a:txBody>
                  <a:tcPr/>
                </a:tc>
                <a:tc>
                  <a:txBody>
                    <a:bodyPr/>
                    <a:lstStyle/>
                    <a:p>
                      <a:r>
                        <a:rPr lang="en-US" sz="1200">
                          <a:effectLst/>
                          <a:latin typeface="Arial"/>
                        </a:rPr>
                        <a:t>=1</a:t>
                      </a:r>
                    </a:p>
                  </a:txBody>
                  <a:tcPr anchor="ctr"/>
                </a:tc>
                <a:tc>
                  <a:txBody>
                    <a:bodyPr/>
                    <a:lstStyle/>
                    <a:p>
                      <a:r>
                        <a:rPr lang="en-US" sz="1200">
                          <a:effectLst/>
                          <a:latin typeface="Arial"/>
                        </a:rPr>
                        <a:t>Read/Write</a:t>
                      </a:r>
                    </a:p>
                  </a:txBody>
                  <a:tcPr anchor="ctr"/>
                </a:tc>
                <a:tc>
                  <a:txBody>
                    <a:bodyPr/>
                    <a:lstStyle/>
                    <a:p>
                      <a:r>
                        <a:rPr lang="en-US" sz="1200">
                          <a:effectLst/>
                          <a:latin typeface="Arial"/>
                        </a:rPr>
                        <a:t>-</a:t>
                      </a:r>
                    </a:p>
                  </a:txBody>
                  <a:tcPr anchor="ctr"/>
                </a:tc>
                <a:tc>
                  <a:txBody>
                    <a:bodyPr/>
                    <a:lstStyle/>
                    <a:p>
                      <a:r>
                        <a:rPr lang="en-US" sz="1200">
                          <a:effectLst/>
                          <a:latin typeface="Arial"/>
                        </a:rPr>
                        <a:t>Divisor Latch High Byte</a:t>
                      </a:r>
                    </a:p>
                  </a:txBody>
                  <a:tcPr anchor="ctr"/>
                </a:tc>
              </a:tr>
              <a:tr h="370840">
                <a:tc rowSpan="2">
                  <a:txBody>
                    <a:bodyPr/>
                    <a:lstStyle/>
                    <a:p>
                      <a:r>
                        <a:rPr lang="en-US" sz="1200">
                          <a:effectLst/>
                          <a:latin typeface="Arial"/>
                        </a:rPr>
                        <a:t>+ 2</a:t>
                      </a:r>
                    </a:p>
                  </a:txBody>
                  <a:tcPr anchor="ctr"/>
                </a:tc>
                <a:tc>
                  <a:txBody>
                    <a:bodyPr/>
                    <a:lstStyle/>
                    <a:p>
                      <a:r>
                        <a:rPr lang="en-US" sz="1200">
                          <a:effectLst/>
                          <a:latin typeface="Arial"/>
                        </a:rPr>
                        <a:t>-</a:t>
                      </a:r>
                    </a:p>
                  </a:txBody>
                  <a:tcPr anchor="ctr"/>
                </a:tc>
                <a:tc>
                  <a:txBody>
                    <a:bodyPr/>
                    <a:lstStyle/>
                    <a:p>
                      <a:r>
                        <a:rPr lang="en-US" sz="1200">
                          <a:effectLst/>
                          <a:latin typeface="Arial"/>
                        </a:rPr>
                        <a:t>Read</a:t>
                      </a:r>
                    </a:p>
                  </a:txBody>
                  <a:tcPr anchor="ctr"/>
                </a:tc>
                <a:tc>
                  <a:txBody>
                    <a:bodyPr/>
                    <a:lstStyle/>
                    <a:p>
                      <a:r>
                        <a:rPr lang="en-US" sz="1200">
                          <a:effectLst/>
                          <a:latin typeface="Arial"/>
                        </a:rPr>
                        <a:t>IIR</a:t>
                      </a:r>
                    </a:p>
                  </a:txBody>
                  <a:tcPr anchor="ctr"/>
                </a:tc>
                <a:tc>
                  <a:txBody>
                    <a:bodyPr/>
                    <a:lstStyle/>
                    <a:p>
                      <a:r>
                        <a:rPr lang="en-US" sz="1200">
                          <a:effectLst/>
                          <a:latin typeface="Arial"/>
                        </a:rPr>
                        <a:t>Interrupt Identification Register</a:t>
                      </a:r>
                    </a:p>
                  </a:txBody>
                  <a:tcPr anchor="ctr"/>
                </a:tc>
              </a:tr>
              <a:tr h="370840">
                <a:tc vMerge="1">
                  <a:txBody>
                    <a:bodyPr/>
                    <a:lstStyle/>
                    <a:p>
                      <a:endParaRPr lang="en-US"/>
                    </a:p>
                  </a:txBody>
                  <a:tcPr/>
                </a:tc>
                <a:tc>
                  <a:txBody>
                    <a:bodyPr/>
                    <a:lstStyle/>
                    <a:p>
                      <a:r>
                        <a:rPr lang="en-US" sz="1200">
                          <a:effectLst/>
                          <a:latin typeface="Arial"/>
                        </a:rPr>
                        <a:t>-</a:t>
                      </a:r>
                    </a:p>
                  </a:txBody>
                  <a:tcPr anchor="ctr"/>
                </a:tc>
                <a:tc>
                  <a:txBody>
                    <a:bodyPr/>
                    <a:lstStyle/>
                    <a:p>
                      <a:r>
                        <a:rPr lang="en-US" sz="1200">
                          <a:effectLst/>
                          <a:latin typeface="Arial"/>
                        </a:rPr>
                        <a:t>Write</a:t>
                      </a:r>
                    </a:p>
                  </a:txBody>
                  <a:tcPr anchor="ctr"/>
                </a:tc>
                <a:tc>
                  <a:txBody>
                    <a:bodyPr/>
                    <a:lstStyle/>
                    <a:p>
                      <a:r>
                        <a:rPr lang="en-US" sz="1200">
                          <a:effectLst/>
                          <a:latin typeface="Arial"/>
                        </a:rPr>
                        <a:t>FCR</a:t>
                      </a:r>
                    </a:p>
                  </a:txBody>
                  <a:tcPr anchor="ctr"/>
                </a:tc>
                <a:tc>
                  <a:txBody>
                    <a:bodyPr/>
                    <a:lstStyle/>
                    <a:p>
                      <a:r>
                        <a:rPr lang="en-US" sz="1200">
                          <a:effectLst/>
                          <a:latin typeface="Arial"/>
                        </a:rPr>
                        <a:t>FIFO Control Register</a:t>
                      </a:r>
                    </a:p>
                  </a:txBody>
                  <a:tcPr anchor="ctr"/>
                </a:tc>
              </a:tr>
              <a:tr h="370840">
                <a:tc>
                  <a:txBody>
                    <a:bodyPr/>
                    <a:lstStyle/>
                    <a:p>
                      <a:r>
                        <a:rPr lang="en-US" sz="1200">
                          <a:effectLst/>
                          <a:latin typeface="Arial"/>
                        </a:rPr>
                        <a:t>+ 3</a:t>
                      </a:r>
                    </a:p>
                  </a:txBody>
                  <a:tcPr anchor="ctr"/>
                </a:tc>
                <a:tc>
                  <a:txBody>
                    <a:bodyPr/>
                    <a:lstStyle/>
                    <a:p>
                      <a:r>
                        <a:rPr lang="en-US" sz="1200">
                          <a:effectLst/>
                          <a:latin typeface="Arial"/>
                        </a:rPr>
                        <a:t>-</a:t>
                      </a:r>
                    </a:p>
                  </a:txBody>
                  <a:tcPr anchor="ctr"/>
                </a:tc>
                <a:tc>
                  <a:txBody>
                    <a:bodyPr/>
                    <a:lstStyle/>
                    <a:p>
                      <a:r>
                        <a:rPr lang="en-US" sz="1200">
                          <a:effectLst/>
                          <a:latin typeface="Arial"/>
                        </a:rPr>
                        <a:t>Read/Write</a:t>
                      </a:r>
                    </a:p>
                  </a:txBody>
                  <a:tcPr anchor="ctr"/>
                </a:tc>
                <a:tc>
                  <a:txBody>
                    <a:bodyPr/>
                    <a:lstStyle/>
                    <a:p>
                      <a:r>
                        <a:rPr lang="en-US" sz="1200">
                          <a:effectLst/>
                          <a:latin typeface="Arial"/>
                        </a:rPr>
                        <a:t>LCR</a:t>
                      </a:r>
                    </a:p>
                  </a:txBody>
                  <a:tcPr anchor="ctr"/>
                </a:tc>
                <a:tc>
                  <a:txBody>
                    <a:bodyPr/>
                    <a:lstStyle/>
                    <a:p>
                      <a:r>
                        <a:rPr lang="en-US" sz="1200">
                          <a:effectLst/>
                          <a:latin typeface="Arial"/>
                        </a:rPr>
                        <a:t>Line Control Register</a:t>
                      </a:r>
                    </a:p>
                  </a:txBody>
                  <a:tcPr anchor="ctr"/>
                </a:tc>
              </a:tr>
              <a:tr h="370840">
                <a:tc>
                  <a:txBody>
                    <a:bodyPr/>
                    <a:lstStyle/>
                    <a:p>
                      <a:r>
                        <a:rPr lang="en-US" sz="1200">
                          <a:effectLst/>
                          <a:latin typeface="Arial"/>
                        </a:rPr>
                        <a:t>+ 4</a:t>
                      </a:r>
                    </a:p>
                  </a:txBody>
                  <a:tcPr anchor="ctr"/>
                </a:tc>
                <a:tc>
                  <a:txBody>
                    <a:bodyPr/>
                    <a:lstStyle/>
                    <a:p>
                      <a:r>
                        <a:rPr lang="en-US" sz="1200">
                          <a:effectLst/>
                          <a:latin typeface="Arial"/>
                        </a:rPr>
                        <a:t>-</a:t>
                      </a:r>
                    </a:p>
                  </a:txBody>
                  <a:tcPr anchor="ctr"/>
                </a:tc>
                <a:tc>
                  <a:txBody>
                    <a:bodyPr/>
                    <a:lstStyle/>
                    <a:p>
                      <a:r>
                        <a:rPr lang="en-US" sz="1200" dirty="0">
                          <a:effectLst/>
                          <a:latin typeface="Arial"/>
                        </a:rPr>
                        <a:t>Read/Write</a:t>
                      </a:r>
                    </a:p>
                  </a:txBody>
                  <a:tcPr anchor="ctr"/>
                </a:tc>
                <a:tc>
                  <a:txBody>
                    <a:bodyPr/>
                    <a:lstStyle/>
                    <a:p>
                      <a:r>
                        <a:rPr lang="en-US" sz="1200">
                          <a:effectLst/>
                          <a:latin typeface="Arial"/>
                        </a:rPr>
                        <a:t>MCR</a:t>
                      </a:r>
                    </a:p>
                  </a:txBody>
                  <a:tcPr anchor="ctr"/>
                </a:tc>
                <a:tc>
                  <a:txBody>
                    <a:bodyPr/>
                    <a:lstStyle/>
                    <a:p>
                      <a:r>
                        <a:rPr lang="en-US" sz="1200">
                          <a:effectLst/>
                          <a:latin typeface="Arial"/>
                        </a:rPr>
                        <a:t>Modem Control Register</a:t>
                      </a:r>
                    </a:p>
                  </a:txBody>
                  <a:tcPr anchor="ctr"/>
                </a:tc>
              </a:tr>
              <a:tr h="370840">
                <a:tc>
                  <a:txBody>
                    <a:bodyPr/>
                    <a:lstStyle/>
                    <a:p>
                      <a:r>
                        <a:rPr lang="en-US" sz="1200">
                          <a:effectLst/>
                          <a:latin typeface="Arial"/>
                        </a:rPr>
                        <a:t>+ 5</a:t>
                      </a:r>
                    </a:p>
                  </a:txBody>
                  <a:tcPr anchor="ctr"/>
                </a:tc>
                <a:tc>
                  <a:txBody>
                    <a:bodyPr/>
                    <a:lstStyle/>
                    <a:p>
                      <a:r>
                        <a:rPr lang="en-US" sz="1200">
                          <a:effectLst/>
                          <a:latin typeface="Arial"/>
                        </a:rPr>
                        <a:t>-</a:t>
                      </a:r>
                    </a:p>
                  </a:txBody>
                  <a:tcPr anchor="ctr"/>
                </a:tc>
                <a:tc>
                  <a:txBody>
                    <a:bodyPr/>
                    <a:lstStyle/>
                    <a:p>
                      <a:r>
                        <a:rPr lang="en-US" sz="1200">
                          <a:effectLst/>
                          <a:latin typeface="Arial"/>
                        </a:rPr>
                        <a:t>Read</a:t>
                      </a:r>
                    </a:p>
                  </a:txBody>
                  <a:tcPr anchor="ctr"/>
                </a:tc>
                <a:tc>
                  <a:txBody>
                    <a:bodyPr/>
                    <a:lstStyle/>
                    <a:p>
                      <a:r>
                        <a:rPr lang="en-US" sz="1200">
                          <a:effectLst/>
                          <a:latin typeface="Arial"/>
                        </a:rPr>
                        <a:t>LSR</a:t>
                      </a:r>
                    </a:p>
                  </a:txBody>
                  <a:tcPr anchor="ctr"/>
                </a:tc>
                <a:tc>
                  <a:txBody>
                    <a:bodyPr/>
                    <a:lstStyle/>
                    <a:p>
                      <a:r>
                        <a:rPr lang="en-US" sz="1200">
                          <a:effectLst/>
                          <a:latin typeface="Arial"/>
                        </a:rPr>
                        <a:t>Line Status Register</a:t>
                      </a:r>
                    </a:p>
                  </a:txBody>
                  <a:tcPr anchor="ctr"/>
                </a:tc>
              </a:tr>
              <a:tr h="370840">
                <a:tc>
                  <a:txBody>
                    <a:bodyPr/>
                    <a:lstStyle/>
                    <a:p>
                      <a:r>
                        <a:rPr lang="en-US" sz="1200">
                          <a:effectLst/>
                          <a:latin typeface="Arial"/>
                        </a:rPr>
                        <a:t>+ 6</a:t>
                      </a:r>
                    </a:p>
                  </a:txBody>
                  <a:tcPr anchor="ctr"/>
                </a:tc>
                <a:tc>
                  <a:txBody>
                    <a:bodyPr/>
                    <a:lstStyle/>
                    <a:p>
                      <a:r>
                        <a:rPr lang="en-US" sz="1200">
                          <a:effectLst/>
                          <a:latin typeface="Arial"/>
                        </a:rPr>
                        <a:t>-</a:t>
                      </a:r>
                    </a:p>
                  </a:txBody>
                  <a:tcPr anchor="ctr"/>
                </a:tc>
                <a:tc>
                  <a:txBody>
                    <a:bodyPr/>
                    <a:lstStyle/>
                    <a:p>
                      <a:r>
                        <a:rPr lang="en-US" sz="1200">
                          <a:effectLst/>
                          <a:latin typeface="Arial"/>
                        </a:rPr>
                        <a:t>Read</a:t>
                      </a:r>
                    </a:p>
                  </a:txBody>
                  <a:tcPr anchor="ctr"/>
                </a:tc>
                <a:tc>
                  <a:txBody>
                    <a:bodyPr/>
                    <a:lstStyle/>
                    <a:p>
                      <a:r>
                        <a:rPr lang="en-US" sz="1200">
                          <a:effectLst/>
                          <a:latin typeface="Arial"/>
                        </a:rPr>
                        <a:t>MSR</a:t>
                      </a:r>
                    </a:p>
                  </a:txBody>
                  <a:tcPr anchor="ctr"/>
                </a:tc>
                <a:tc>
                  <a:txBody>
                    <a:bodyPr/>
                    <a:lstStyle/>
                    <a:p>
                      <a:r>
                        <a:rPr lang="en-US" sz="1200">
                          <a:effectLst/>
                          <a:latin typeface="Arial"/>
                        </a:rPr>
                        <a:t>Modem Status Register</a:t>
                      </a:r>
                    </a:p>
                  </a:txBody>
                  <a:tcPr anchor="ctr"/>
                </a:tc>
              </a:tr>
              <a:tr h="370840">
                <a:tc>
                  <a:txBody>
                    <a:bodyPr/>
                    <a:lstStyle/>
                    <a:p>
                      <a:r>
                        <a:rPr lang="en-US" sz="1200">
                          <a:effectLst/>
                          <a:latin typeface="Arial"/>
                        </a:rPr>
                        <a:t>+ 7</a:t>
                      </a:r>
                    </a:p>
                  </a:txBody>
                  <a:tcPr anchor="ctr"/>
                </a:tc>
                <a:tc>
                  <a:txBody>
                    <a:bodyPr/>
                    <a:lstStyle/>
                    <a:p>
                      <a:r>
                        <a:rPr lang="en-US" sz="1200">
                          <a:effectLst/>
                          <a:latin typeface="Arial"/>
                        </a:rPr>
                        <a:t>-</a:t>
                      </a:r>
                    </a:p>
                  </a:txBody>
                  <a:tcPr anchor="ctr"/>
                </a:tc>
                <a:tc>
                  <a:txBody>
                    <a:bodyPr/>
                    <a:lstStyle/>
                    <a:p>
                      <a:r>
                        <a:rPr lang="en-US" sz="1200">
                          <a:effectLst/>
                          <a:latin typeface="Arial"/>
                        </a:rPr>
                        <a:t>Read/Write</a:t>
                      </a:r>
                    </a:p>
                  </a:txBody>
                  <a:tcPr anchor="ctr"/>
                </a:tc>
                <a:tc>
                  <a:txBody>
                    <a:bodyPr/>
                    <a:lstStyle/>
                    <a:p>
                      <a:r>
                        <a:rPr lang="en-US" sz="1200">
                          <a:effectLst/>
                          <a:latin typeface="Arial"/>
                        </a:rPr>
                        <a:t>-</a:t>
                      </a:r>
                    </a:p>
                  </a:txBody>
                  <a:tcPr anchor="ctr"/>
                </a:tc>
                <a:tc>
                  <a:txBody>
                    <a:bodyPr/>
                    <a:lstStyle/>
                    <a:p>
                      <a:r>
                        <a:rPr lang="en-US" sz="1200" dirty="0">
                          <a:effectLst/>
                          <a:latin typeface="Arial"/>
                        </a:rPr>
                        <a:t>Scratch Register</a:t>
                      </a:r>
                    </a:p>
                  </a:txBody>
                  <a:tcPr anchor="ctr"/>
                </a:tc>
              </a:tr>
            </a:tbl>
          </a:graphicData>
        </a:graphic>
      </p:graphicFrame>
    </p:spTree>
    <p:extLst>
      <p:ext uri="{BB962C8B-B14F-4D97-AF65-F5344CB8AC3E}">
        <p14:creationId xmlns:p14="http://schemas.microsoft.com/office/powerpoint/2010/main" val="1960752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DLAByte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7743094"/>
              </p:ext>
            </p:extLst>
          </p:nvPr>
        </p:nvGraphicFramePr>
        <p:xfrm>
          <a:off x="457200" y="1600200"/>
          <a:ext cx="8229600" cy="43484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b="1" dirty="0">
                          <a:effectLst/>
                          <a:latin typeface="Arial"/>
                        </a:rPr>
                        <a:t>Speed (BPS)</a:t>
                      </a:r>
                      <a:endParaRPr lang="en-US" dirty="0">
                        <a:effectLst/>
                        <a:latin typeface="Arial"/>
                      </a:endParaRPr>
                    </a:p>
                  </a:txBody>
                  <a:tcPr anchor="ctr"/>
                </a:tc>
                <a:tc>
                  <a:txBody>
                    <a:bodyPr/>
                    <a:lstStyle/>
                    <a:p>
                      <a:r>
                        <a:rPr lang="en-US" b="1">
                          <a:effectLst/>
                          <a:latin typeface="Arial"/>
                        </a:rPr>
                        <a:t>Divisor (Dec)</a:t>
                      </a:r>
                      <a:endParaRPr lang="en-US">
                        <a:effectLst/>
                        <a:latin typeface="Arial"/>
                      </a:endParaRPr>
                    </a:p>
                  </a:txBody>
                  <a:tcPr anchor="ctr"/>
                </a:tc>
                <a:tc>
                  <a:txBody>
                    <a:bodyPr/>
                    <a:lstStyle/>
                    <a:p>
                      <a:r>
                        <a:rPr lang="en-US" b="1">
                          <a:effectLst/>
                          <a:latin typeface="Arial"/>
                        </a:rPr>
                        <a:t>Divisor Latch High Byte</a:t>
                      </a:r>
                      <a:endParaRPr lang="en-US">
                        <a:effectLst/>
                        <a:latin typeface="Arial"/>
                      </a:endParaRPr>
                    </a:p>
                  </a:txBody>
                  <a:tcPr anchor="ctr"/>
                </a:tc>
                <a:tc>
                  <a:txBody>
                    <a:bodyPr/>
                    <a:lstStyle/>
                    <a:p>
                      <a:r>
                        <a:rPr lang="en-US" b="1">
                          <a:effectLst/>
                          <a:latin typeface="Arial"/>
                        </a:rPr>
                        <a:t>Divisor Latch Low Byte</a:t>
                      </a:r>
                      <a:endParaRPr lang="en-US">
                        <a:effectLst/>
                        <a:latin typeface="Arial"/>
                      </a:endParaRPr>
                    </a:p>
                  </a:txBody>
                  <a:tcPr anchor="ctr"/>
                </a:tc>
                <a:tc>
                  <a:txBody>
                    <a:bodyPr/>
                    <a:lstStyle/>
                    <a:p>
                      <a:endParaRPr lang="en-US"/>
                    </a:p>
                  </a:txBody>
                  <a:tcPr/>
                </a:tc>
              </a:tr>
              <a:tr h="370840">
                <a:tc>
                  <a:txBody>
                    <a:bodyPr/>
                    <a:lstStyle/>
                    <a:p>
                      <a:r>
                        <a:rPr lang="en-US">
                          <a:effectLst/>
                          <a:latin typeface="Arial"/>
                        </a:rPr>
                        <a:t>50</a:t>
                      </a:r>
                    </a:p>
                  </a:txBody>
                  <a:tcPr anchor="ctr"/>
                </a:tc>
                <a:tc>
                  <a:txBody>
                    <a:bodyPr/>
                    <a:lstStyle/>
                    <a:p>
                      <a:r>
                        <a:rPr lang="en-US">
                          <a:effectLst/>
                          <a:latin typeface="Arial"/>
                        </a:rPr>
                        <a:t>2304</a:t>
                      </a:r>
                    </a:p>
                  </a:txBody>
                  <a:tcPr anchor="ctr"/>
                </a:tc>
                <a:tc>
                  <a:txBody>
                    <a:bodyPr/>
                    <a:lstStyle/>
                    <a:p>
                      <a:r>
                        <a:rPr lang="en-US">
                          <a:effectLst/>
                          <a:latin typeface="Arial"/>
                        </a:rPr>
                        <a:t>09h</a:t>
                      </a:r>
                    </a:p>
                  </a:txBody>
                  <a:tcPr anchor="ctr"/>
                </a:tc>
                <a:tc>
                  <a:txBody>
                    <a:bodyPr/>
                    <a:lstStyle/>
                    <a:p>
                      <a:r>
                        <a:rPr lang="en-US">
                          <a:effectLst/>
                          <a:latin typeface="Arial"/>
                        </a:rPr>
                        <a:t>00h</a:t>
                      </a:r>
                    </a:p>
                  </a:txBody>
                  <a:tcPr anchor="ctr"/>
                </a:tc>
                <a:tc>
                  <a:txBody>
                    <a:bodyPr/>
                    <a:lstStyle/>
                    <a:p>
                      <a:endParaRPr lang="en-US"/>
                    </a:p>
                  </a:txBody>
                  <a:tcPr/>
                </a:tc>
              </a:tr>
              <a:tr h="370840">
                <a:tc>
                  <a:txBody>
                    <a:bodyPr/>
                    <a:lstStyle/>
                    <a:p>
                      <a:r>
                        <a:rPr lang="en-US">
                          <a:effectLst/>
                          <a:latin typeface="Arial"/>
                        </a:rPr>
                        <a:t>300</a:t>
                      </a:r>
                    </a:p>
                  </a:txBody>
                  <a:tcPr anchor="ctr"/>
                </a:tc>
                <a:tc>
                  <a:txBody>
                    <a:bodyPr/>
                    <a:lstStyle/>
                    <a:p>
                      <a:r>
                        <a:rPr lang="en-US">
                          <a:effectLst/>
                          <a:latin typeface="Arial"/>
                        </a:rPr>
                        <a:t>384</a:t>
                      </a:r>
                    </a:p>
                  </a:txBody>
                  <a:tcPr anchor="ctr"/>
                </a:tc>
                <a:tc>
                  <a:txBody>
                    <a:bodyPr/>
                    <a:lstStyle/>
                    <a:p>
                      <a:r>
                        <a:rPr lang="en-US">
                          <a:effectLst/>
                          <a:latin typeface="Arial"/>
                        </a:rPr>
                        <a:t>01h</a:t>
                      </a:r>
                    </a:p>
                  </a:txBody>
                  <a:tcPr anchor="ctr"/>
                </a:tc>
                <a:tc>
                  <a:txBody>
                    <a:bodyPr/>
                    <a:lstStyle/>
                    <a:p>
                      <a:r>
                        <a:rPr lang="en-US">
                          <a:effectLst/>
                          <a:latin typeface="Arial"/>
                        </a:rPr>
                        <a:t>80h</a:t>
                      </a:r>
                    </a:p>
                  </a:txBody>
                  <a:tcPr anchor="ctr"/>
                </a:tc>
                <a:tc>
                  <a:txBody>
                    <a:bodyPr/>
                    <a:lstStyle/>
                    <a:p>
                      <a:endParaRPr lang="en-US"/>
                    </a:p>
                  </a:txBody>
                  <a:tcPr/>
                </a:tc>
              </a:tr>
              <a:tr h="370840">
                <a:tc>
                  <a:txBody>
                    <a:bodyPr/>
                    <a:lstStyle/>
                    <a:p>
                      <a:r>
                        <a:rPr lang="en-US">
                          <a:effectLst/>
                          <a:latin typeface="Arial"/>
                        </a:rPr>
                        <a:t>600</a:t>
                      </a:r>
                    </a:p>
                  </a:txBody>
                  <a:tcPr anchor="ctr"/>
                </a:tc>
                <a:tc>
                  <a:txBody>
                    <a:bodyPr/>
                    <a:lstStyle/>
                    <a:p>
                      <a:r>
                        <a:rPr lang="en-US">
                          <a:effectLst/>
                          <a:latin typeface="Arial"/>
                        </a:rPr>
                        <a:t>192</a:t>
                      </a:r>
                    </a:p>
                  </a:txBody>
                  <a:tcPr anchor="ctr"/>
                </a:tc>
                <a:tc>
                  <a:txBody>
                    <a:bodyPr/>
                    <a:lstStyle/>
                    <a:p>
                      <a:r>
                        <a:rPr lang="en-US">
                          <a:effectLst/>
                          <a:latin typeface="Arial"/>
                        </a:rPr>
                        <a:t>00h</a:t>
                      </a:r>
                    </a:p>
                  </a:txBody>
                  <a:tcPr anchor="ctr"/>
                </a:tc>
                <a:tc>
                  <a:txBody>
                    <a:bodyPr/>
                    <a:lstStyle/>
                    <a:p>
                      <a:r>
                        <a:rPr lang="en-US">
                          <a:effectLst/>
                          <a:latin typeface="Arial"/>
                        </a:rPr>
                        <a:t>C0h</a:t>
                      </a:r>
                    </a:p>
                  </a:txBody>
                  <a:tcPr anchor="ctr"/>
                </a:tc>
                <a:tc>
                  <a:txBody>
                    <a:bodyPr/>
                    <a:lstStyle/>
                    <a:p>
                      <a:endParaRPr lang="en-US"/>
                    </a:p>
                  </a:txBody>
                  <a:tcPr/>
                </a:tc>
              </a:tr>
              <a:tr h="370840">
                <a:tc>
                  <a:txBody>
                    <a:bodyPr/>
                    <a:lstStyle/>
                    <a:p>
                      <a:r>
                        <a:rPr lang="en-US">
                          <a:effectLst/>
                          <a:latin typeface="Arial"/>
                        </a:rPr>
                        <a:t>2400</a:t>
                      </a:r>
                    </a:p>
                  </a:txBody>
                  <a:tcPr anchor="ctr"/>
                </a:tc>
                <a:tc>
                  <a:txBody>
                    <a:bodyPr/>
                    <a:lstStyle/>
                    <a:p>
                      <a:r>
                        <a:rPr lang="en-US">
                          <a:effectLst/>
                          <a:latin typeface="Arial"/>
                        </a:rPr>
                        <a:t>48</a:t>
                      </a:r>
                    </a:p>
                  </a:txBody>
                  <a:tcPr anchor="ctr"/>
                </a:tc>
                <a:tc>
                  <a:txBody>
                    <a:bodyPr/>
                    <a:lstStyle/>
                    <a:p>
                      <a:r>
                        <a:rPr lang="en-US">
                          <a:effectLst/>
                          <a:latin typeface="Arial"/>
                        </a:rPr>
                        <a:t>00h</a:t>
                      </a:r>
                    </a:p>
                  </a:txBody>
                  <a:tcPr anchor="ctr"/>
                </a:tc>
                <a:tc>
                  <a:txBody>
                    <a:bodyPr/>
                    <a:lstStyle/>
                    <a:p>
                      <a:r>
                        <a:rPr lang="en-US">
                          <a:effectLst/>
                          <a:latin typeface="Arial"/>
                        </a:rPr>
                        <a:t>30h</a:t>
                      </a:r>
                    </a:p>
                  </a:txBody>
                  <a:tcPr anchor="ctr"/>
                </a:tc>
                <a:tc>
                  <a:txBody>
                    <a:bodyPr/>
                    <a:lstStyle/>
                    <a:p>
                      <a:endParaRPr lang="en-US"/>
                    </a:p>
                  </a:txBody>
                  <a:tcPr/>
                </a:tc>
              </a:tr>
              <a:tr h="370840">
                <a:tc>
                  <a:txBody>
                    <a:bodyPr/>
                    <a:lstStyle/>
                    <a:p>
                      <a:r>
                        <a:rPr lang="en-US">
                          <a:effectLst/>
                          <a:latin typeface="Arial"/>
                        </a:rPr>
                        <a:t>4800</a:t>
                      </a:r>
                    </a:p>
                  </a:txBody>
                  <a:tcPr anchor="ctr"/>
                </a:tc>
                <a:tc>
                  <a:txBody>
                    <a:bodyPr/>
                    <a:lstStyle/>
                    <a:p>
                      <a:r>
                        <a:rPr lang="en-US">
                          <a:effectLst/>
                          <a:latin typeface="Arial"/>
                        </a:rPr>
                        <a:t>24</a:t>
                      </a:r>
                    </a:p>
                  </a:txBody>
                  <a:tcPr anchor="ctr"/>
                </a:tc>
                <a:tc>
                  <a:txBody>
                    <a:bodyPr/>
                    <a:lstStyle/>
                    <a:p>
                      <a:r>
                        <a:rPr lang="en-US">
                          <a:effectLst/>
                          <a:latin typeface="Arial"/>
                        </a:rPr>
                        <a:t>00h</a:t>
                      </a:r>
                    </a:p>
                  </a:txBody>
                  <a:tcPr anchor="ctr"/>
                </a:tc>
                <a:tc>
                  <a:txBody>
                    <a:bodyPr/>
                    <a:lstStyle/>
                    <a:p>
                      <a:r>
                        <a:rPr lang="en-US">
                          <a:effectLst/>
                          <a:latin typeface="Arial"/>
                        </a:rPr>
                        <a:t>18h</a:t>
                      </a:r>
                    </a:p>
                  </a:txBody>
                  <a:tcPr anchor="ctr"/>
                </a:tc>
                <a:tc>
                  <a:txBody>
                    <a:bodyPr/>
                    <a:lstStyle/>
                    <a:p>
                      <a:endParaRPr lang="en-US"/>
                    </a:p>
                  </a:txBody>
                  <a:tcPr/>
                </a:tc>
              </a:tr>
              <a:tr h="370840">
                <a:tc>
                  <a:txBody>
                    <a:bodyPr/>
                    <a:lstStyle/>
                    <a:p>
                      <a:r>
                        <a:rPr lang="en-US">
                          <a:effectLst/>
                          <a:latin typeface="Arial"/>
                        </a:rPr>
                        <a:t>9600</a:t>
                      </a:r>
                    </a:p>
                  </a:txBody>
                  <a:tcPr anchor="ctr"/>
                </a:tc>
                <a:tc>
                  <a:txBody>
                    <a:bodyPr/>
                    <a:lstStyle/>
                    <a:p>
                      <a:r>
                        <a:rPr lang="en-US">
                          <a:effectLst/>
                          <a:latin typeface="Arial"/>
                        </a:rPr>
                        <a:t>12</a:t>
                      </a:r>
                    </a:p>
                  </a:txBody>
                  <a:tcPr anchor="ctr"/>
                </a:tc>
                <a:tc>
                  <a:txBody>
                    <a:bodyPr/>
                    <a:lstStyle/>
                    <a:p>
                      <a:r>
                        <a:rPr lang="en-US">
                          <a:effectLst/>
                          <a:latin typeface="Arial"/>
                        </a:rPr>
                        <a:t>00h</a:t>
                      </a:r>
                    </a:p>
                  </a:txBody>
                  <a:tcPr anchor="ctr"/>
                </a:tc>
                <a:tc>
                  <a:txBody>
                    <a:bodyPr/>
                    <a:lstStyle/>
                    <a:p>
                      <a:r>
                        <a:rPr lang="en-US">
                          <a:effectLst/>
                          <a:latin typeface="Arial"/>
                        </a:rPr>
                        <a:t>0Ch</a:t>
                      </a:r>
                    </a:p>
                  </a:txBody>
                  <a:tcPr anchor="ctr"/>
                </a:tc>
                <a:tc>
                  <a:txBody>
                    <a:bodyPr/>
                    <a:lstStyle/>
                    <a:p>
                      <a:endParaRPr lang="en-US"/>
                    </a:p>
                  </a:txBody>
                  <a:tcPr/>
                </a:tc>
              </a:tr>
              <a:tr h="370840">
                <a:tc>
                  <a:txBody>
                    <a:bodyPr/>
                    <a:lstStyle/>
                    <a:p>
                      <a:r>
                        <a:rPr lang="en-US">
                          <a:effectLst/>
                          <a:latin typeface="Arial"/>
                        </a:rPr>
                        <a:t>19200</a:t>
                      </a:r>
                    </a:p>
                  </a:txBody>
                  <a:tcPr anchor="ctr"/>
                </a:tc>
                <a:tc>
                  <a:txBody>
                    <a:bodyPr/>
                    <a:lstStyle/>
                    <a:p>
                      <a:r>
                        <a:rPr lang="en-US">
                          <a:effectLst/>
                          <a:latin typeface="Arial"/>
                        </a:rPr>
                        <a:t>6</a:t>
                      </a:r>
                    </a:p>
                  </a:txBody>
                  <a:tcPr anchor="ctr"/>
                </a:tc>
                <a:tc>
                  <a:txBody>
                    <a:bodyPr/>
                    <a:lstStyle/>
                    <a:p>
                      <a:r>
                        <a:rPr lang="en-US">
                          <a:effectLst/>
                          <a:latin typeface="Arial"/>
                        </a:rPr>
                        <a:t>00h</a:t>
                      </a:r>
                    </a:p>
                  </a:txBody>
                  <a:tcPr anchor="ctr"/>
                </a:tc>
                <a:tc>
                  <a:txBody>
                    <a:bodyPr/>
                    <a:lstStyle/>
                    <a:p>
                      <a:r>
                        <a:rPr lang="en-US">
                          <a:effectLst/>
                          <a:latin typeface="Arial"/>
                        </a:rPr>
                        <a:t>06h</a:t>
                      </a:r>
                    </a:p>
                  </a:txBody>
                  <a:tcPr anchor="ctr"/>
                </a:tc>
                <a:tc>
                  <a:txBody>
                    <a:bodyPr/>
                    <a:lstStyle/>
                    <a:p>
                      <a:endParaRPr lang="en-US"/>
                    </a:p>
                  </a:txBody>
                  <a:tcPr/>
                </a:tc>
              </a:tr>
              <a:tr h="370840">
                <a:tc>
                  <a:txBody>
                    <a:bodyPr/>
                    <a:lstStyle/>
                    <a:p>
                      <a:r>
                        <a:rPr lang="en-US">
                          <a:effectLst/>
                          <a:latin typeface="Arial"/>
                        </a:rPr>
                        <a:t>38400</a:t>
                      </a:r>
                    </a:p>
                  </a:txBody>
                  <a:tcPr anchor="ctr"/>
                </a:tc>
                <a:tc>
                  <a:txBody>
                    <a:bodyPr/>
                    <a:lstStyle/>
                    <a:p>
                      <a:r>
                        <a:rPr lang="en-US">
                          <a:effectLst/>
                          <a:latin typeface="Arial"/>
                        </a:rPr>
                        <a:t>3</a:t>
                      </a:r>
                    </a:p>
                  </a:txBody>
                  <a:tcPr anchor="ctr"/>
                </a:tc>
                <a:tc>
                  <a:txBody>
                    <a:bodyPr/>
                    <a:lstStyle/>
                    <a:p>
                      <a:r>
                        <a:rPr lang="en-US">
                          <a:effectLst/>
                          <a:latin typeface="Arial"/>
                        </a:rPr>
                        <a:t>00h</a:t>
                      </a:r>
                    </a:p>
                  </a:txBody>
                  <a:tcPr anchor="ctr"/>
                </a:tc>
                <a:tc>
                  <a:txBody>
                    <a:bodyPr/>
                    <a:lstStyle/>
                    <a:p>
                      <a:r>
                        <a:rPr lang="en-US">
                          <a:effectLst/>
                          <a:latin typeface="Arial"/>
                        </a:rPr>
                        <a:t>03h</a:t>
                      </a:r>
                    </a:p>
                  </a:txBody>
                  <a:tcPr anchor="ctr"/>
                </a:tc>
                <a:tc>
                  <a:txBody>
                    <a:bodyPr/>
                    <a:lstStyle/>
                    <a:p>
                      <a:endParaRPr lang="en-US"/>
                    </a:p>
                  </a:txBody>
                  <a:tcPr/>
                </a:tc>
              </a:tr>
              <a:tr h="370840">
                <a:tc>
                  <a:txBody>
                    <a:bodyPr/>
                    <a:lstStyle/>
                    <a:p>
                      <a:r>
                        <a:rPr lang="en-US">
                          <a:effectLst/>
                          <a:latin typeface="Arial"/>
                        </a:rPr>
                        <a:t>57600</a:t>
                      </a:r>
                    </a:p>
                  </a:txBody>
                  <a:tcPr anchor="ctr"/>
                </a:tc>
                <a:tc>
                  <a:txBody>
                    <a:bodyPr/>
                    <a:lstStyle/>
                    <a:p>
                      <a:r>
                        <a:rPr lang="en-US">
                          <a:effectLst/>
                          <a:latin typeface="Arial"/>
                        </a:rPr>
                        <a:t>2</a:t>
                      </a:r>
                    </a:p>
                  </a:txBody>
                  <a:tcPr anchor="ctr"/>
                </a:tc>
                <a:tc>
                  <a:txBody>
                    <a:bodyPr/>
                    <a:lstStyle/>
                    <a:p>
                      <a:r>
                        <a:rPr lang="en-US">
                          <a:effectLst/>
                          <a:latin typeface="Arial"/>
                        </a:rPr>
                        <a:t>00h</a:t>
                      </a:r>
                    </a:p>
                  </a:txBody>
                  <a:tcPr anchor="ctr"/>
                </a:tc>
                <a:tc>
                  <a:txBody>
                    <a:bodyPr/>
                    <a:lstStyle/>
                    <a:p>
                      <a:r>
                        <a:rPr lang="en-US">
                          <a:effectLst/>
                          <a:latin typeface="Arial"/>
                        </a:rPr>
                        <a:t>02h</a:t>
                      </a:r>
                    </a:p>
                  </a:txBody>
                  <a:tcPr anchor="ctr"/>
                </a:tc>
                <a:tc>
                  <a:txBody>
                    <a:bodyPr/>
                    <a:lstStyle/>
                    <a:p>
                      <a:endParaRPr lang="en-US"/>
                    </a:p>
                  </a:txBody>
                  <a:tcPr/>
                </a:tc>
              </a:tr>
              <a:tr h="370840">
                <a:tc>
                  <a:txBody>
                    <a:bodyPr/>
                    <a:lstStyle/>
                    <a:p>
                      <a:r>
                        <a:rPr lang="en-US">
                          <a:effectLst/>
                          <a:latin typeface="Arial"/>
                        </a:rPr>
                        <a:t>115200</a:t>
                      </a:r>
                    </a:p>
                  </a:txBody>
                  <a:tcPr anchor="ctr"/>
                </a:tc>
                <a:tc>
                  <a:txBody>
                    <a:bodyPr/>
                    <a:lstStyle/>
                    <a:p>
                      <a:r>
                        <a:rPr lang="en-US">
                          <a:effectLst/>
                          <a:latin typeface="Arial"/>
                        </a:rPr>
                        <a:t>1</a:t>
                      </a:r>
                    </a:p>
                  </a:txBody>
                  <a:tcPr anchor="ctr"/>
                </a:tc>
                <a:tc>
                  <a:txBody>
                    <a:bodyPr/>
                    <a:lstStyle/>
                    <a:p>
                      <a:r>
                        <a:rPr lang="en-US">
                          <a:effectLst/>
                          <a:latin typeface="Arial"/>
                        </a:rPr>
                        <a:t>00h</a:t>
                      </a:r>
                    </a:p>
                  </a:txBody>
                  <a:tcPr anchor="ctr"/>
                </a:tc>
                <a:tc>
                  <a:txBody>
                    <a:bodyPr/>
                    <a:lstStyle/>
                    <a:p>
                      <a:r>
                        <a:rPr lang="en-US" dirty="0">
                          <a:effectLst/>
                          <a:latin typeface="Arial"/>
                        </a:rPr>
                        <a:t>01h</a:t>
                      </a:r>
                    </a:p>
                  </a:txBody>
                  <a:tcPr anchor="ctr"/>
                </a:tc>
                <a:tc>
                  <a:txBody>
                    <a:bodyPr/>
                    <a:lstStyle/>
                    <a:p>
                      <a:endParaRPr lang="en-US"/>
                    </a:p>
                  </a:txBody>
                  <a:tcPr/>
                </a:tc>
              </a:tr>
            </a:tbl>
          </a:graphicData>
        </a:graphic>
      </p:graphicFrame>
    </p:spTree>
    <p:extLst>
      <p:ext uri="{BB962C8B-B14F-4D97-AF65-F5344CB8AC3E}">
        <p14:creationId xmlns:p14="http://schemas.microsoft.com/office/powerpoint/2010/main" val="3535753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Formats</a:t>
            </a:r>
            <a:endParaRPr lang="en-GB" dirty="0"/>
          </a:p>
        </p:txBody>
      </p:sp>
      <p:sp>
        <p:nvSpPr>
          <p:cNvPr id="3" name="Content Placeholder 2"/>
          <p:cNvSpPr>
            <a:spLocks noGrp="1"/>
          </p:cNvSpPr>
          <p:nvPr>
            <p:ph idx="1"/>
          </p:nvPr>
        </p:nvSpPr>
        <p:spPr/>
        <p:txBody>
          <a:bodyPr/>
          <a:lstStyle/>
          <a:p>
            <a:r>
              <a:rPr lang="en-GB" dirty="0" smtClean="0"/>
              <a:t>Synchronous</a:t>
            </a:r>
          </a:p>
          <a:p>
            <a:r>
              <a:rPr lang="en-GB" dirty="0" smtClean="0"/>
              <a:t>Asynchronous</a:t>
            </a:r>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LCR: Line Control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9347312"/>
              </p:ext>
            </p:extLst>
          </p:nvPr>
        </p:nvGraphicFramePr>
        <p:xfrm>
          <a:off x="395536" y="788765"/>
          <a:ext cx="8229600" cy="6101080"/>
        </p:xfrm>
        <a:graphic>
          <a:graphicData uri="http://schemas.openxmlformats.org/drawingml/2006/table">
            <a:tbl>
              <a:tblPr firstRow="1" bandRow="1">
                <a:tableStyleId>{5C22544A-7EE6-4342-B048-85BDC9FD1C3A}</a:tableStyleId>
              </a:tblPr>
              <a:tblGrid>
                <a:gridCol w="1234480"/>
                <a:gridCol w="1440160"/>
                <a:gridCol w="617200"/>
                <a:gridCol w="1645920"/>
                <a:gridCol w="1645920"/>
                <a:gridCol w="1645920"/>
              </a:tblGrid>
              <a:tr h="144016">
                <a:tc rowSpan="2">
                  <a:txBody>
                    <a:bodyPr/>
                    <a:lstStyle/>
                    <a:p>
                      <a:r>
                        <a:rPr lang="en-US" sz="1400" dirty="0">
                          <a:solidFill>
                            <a:srgbClr val="FF0000"/>
                          </a:solidFill>
                          <a:effectLst/>
                          <a:latin typeface="Arial"/>
                        </a:rPr>
                        <a:t>Bit 7</a:t>
                      </a:r>
                    </a:p>
                  </a:txBody>
                  <a:tcPr>
                    <a:solidFill>
                      <a:schemeClr val="accent1">
                        <a:lumMod val="20000"/>
                        <a:lumOff val="80000"/>
                      </a:schemeClr>
                    </a:solidFill>
                  </a:tcPr>
                </a:tc>
                <a:tc>
                  <a:txBody>
                    <a:bodyPr/>
                    <a:lstStyle/>
                    <a:p>
                      <a:r>
                        <a:rPr lang="en-US" sz="1400" dirty="0">
                          <a:solidFill>
                            <a:srgbClr val="FF0000"/>
                          </a:solidFill>
                          <a:effectLst/>
                          <a:latin typeface="Arial"/>
                        </a:rPr>
                        <a:t>1</a:t>
                      </a:r>
                    </a:p>
                  </a:txBody>
                  <a:tcPr anchor="ctr">
                    <a:solidFill>
                      <a:schemeClr val="accent1">
                        <a:lumMod val="40000"/>
                        <a:lumOff val="60000"/>
                      </a:schemeClr>
                    </a:solidFill>
                  </a:tcPr>
                </a:tc>
                <a:tc gridSpan="4">
                  <a:txBody>
                    <a:bodyPr/>
                    <a:lstStyle/>
                    <a:p>
                      <a:r>
                        <a:rPr lang="en-US" sz="1400" dirty="0">
                          <a:solidFill>
                            <a:srgbClr val="FF0000"/>
                          </a:solidFill>
                          <a:effectLst/>
                          <a:latin typeface="Arial"/>
                        </a:rPr>
                        <a:t>Divisor Latch Access Bit</a:t>
                      </a:r>
                    </a:p>
                  </a:txBody>
                  <a:tcPr anchor="ctr">
                    <a:solidFill>
                      <a:schemeClr val="accent1">
                        <a:lumMod val="40000"/>
                        <a:lumOff val="60000"/>
                      </a:schemeClr>
                    </a:solidFill>
                  </a:tcPr>
                </a:tc>
                <a:tc hMerge="1">
                  <a:txBody>
                    <a:bodyPr/>
                    <a:lstStyle/>
                    <a:p>
                      <a:endParaRPr lang="en-US" sz="1200">
                        <a:effectLst/>
                        <a:latin typeface="Arial"/>
                      </a:endParaRPr>
                    </a:p>
                  </a:txBody>
                  <a:tcPr anchor="ctr"/>
                </a:tc>
                <a:tc hMerge="1">
                  <a:txBody>
                    <a:bodyPr/>
                    <a:lstStyle/>
                    <a:p>
                      <a:endParaRPr lang="en-US"/>
                    </a:p>
                  </a:txBody>
                  <a:tcPr/>
                </a:tc>
                <a:tc hMerge="1">
                  <a:txBody>
                    <a:bodyPr/>
                    <a:lstStyle/>
                    <a:p>
                      <a:endParaRPr lang="en-US"/>
                    </a:p>
                  </a:txBody>
                  <a:tcPr/>
                </a:tc>
              </a:tr>
              <a:tr h="133216">
                <a:tc vMerge="1">
                  <a:txBody>
                    <a:bodyPr/>
                    <a:lstStyle/>
                    <a:p>
                      <a:endParaRPr lang="en-US"/>
                    </a:p>
                  </a:txBody>
                  <a:tcPr/>
                </a:tc>
                <a:tc>
                  <a:txBody>
                    <a:bodyPr/>
                    <a:lstStyle/>
                    <a:p>
                      <a:r>
                        <a:rPr lang="en-US" sz="1400" dirty="0">
                          <a:effectLst/>
                          <a:latin typeface="Arial"/>
                        </a:rPr>
                        <a:t>0</a:t>
                      </a:r>
                    </a:p>
                  </a:txBody>
                  <a:tcPr anchor="ctr">
                    <a:solidFill>
                      <a:schemeClr val="accent1">
                        <a:lumMod val="20000"/>
                        <a:lumOff val="80000"/>
                      </a:schemeClr>
                    </a:solidFill>
                  </a:tcPr>
                </a:tc>
                <a:tc gridSpan="4">
                  <a:txBody>
                    <a:bodyPr/>
                    <a:lstStyle/>
                    <a:p>
                      <a:r>
                        <a:rPr lang="en-US" sz="1400" dirty="0">
                          <a:effectLst/>
                          <a:latin typeface="Arial"/>
                        </a:rPr>
                        <a:t>Access to Receiver buffer, Transmitter buffer &amp; Interrupt Enable Register</a:t>
                      </a:r>
                    </a:p>
                  </a:txBody>
                  <a:tcPr anchor="ctr">
                    <a:solidFill>
                      <a:schemeClr val="accent1">
                        <a:lumMod val="20000"/>
                        <a:lumOff val="80000"/>
                      </a:schemeClr>
                    </a:solidFill>
                  </a:tcPr>
                </a:tc>
                <a:tc hMerge="1">
                  <a:txBody>
                    <a:bodyPr/>
                    <a:lstStyle/>
                    <a:p>
                      <a:endParaRPr lang="en-US" sz="1200">
                        <a:effectLst/>
                        <a:latin typeface="Arial"/>
                      </a:endParaRPr>
                    </a:p>
                  </a:txBody>
                  <a:tcPr anchor="ctr"/>
                </a:tc>
                <a:tc hMerge="1">
                  <a:txBody>
                    <a:bodyPr/>
                    <a:lstStyle/>
                    <a:p>
                      <a:endParaRPr lang="en-US"/>
                    </a:p>
                  </a:txBody>
                  <a:tcPr/>
                </a:tc>
                <a:tc hMerge="1">
                  <a:txBody>
                    <a:bodyPr/>
                    <a:lstStyle/>
                    <a:p>
                      <a:endParaRPr lang="en-US"/>
                    </a:p>
                  </a:txBody>
                  <a:tcPr/>
                </a:tc>
              </a:tr>
              <a:tr h="194424">
                <a:tc>
                  <a:txBody>
                    <a:bodyPr/>
                    <a:lstStyle/>
                    <a:p>
                      <a:r>
                        <a:rPr lang="en-US" sz="1400" dirty="0">
                          <a:effectLst/>
                          <a:latin typeface="Arial"/>
                        </a:rPr>
                        <a:t>Bit 6</a:t>
                      </a:r>
                    </a:p>
                  </a:txBody>
                  <a:tcPr anchor="ctr"/>
                </a:tc>
                <a:tc gridSpan="5">
                  <a:txBody>
                    <a:bodyPr/>
                    <a:lstStyle/>
                    <a:p>
                      <a:r>
                        <a:rPr lang="en-US" sz="1400" dirty="0">
                          <a:effectLst/>
                          <a:latin typeface="Arial"/>
                        </a:rPr>
                        <a:t>Set Break Enable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rowSpan="6">
                  <a:txBody>
                    <a:bodyPr/>
                    <a:lstStyle/>
                    <a:p>
                      <a:r>
                        <a:rPr lang="en-US" sz="1400" dirty="0">
                          <a:effectLst/>
                          <a:latin typeface="Arial"/>
                        </a:rPr>
                        <a:t>Bits 3, 4 And 5</a:t>
                      </a:r>
                    </a:p>
                  </a:txBody>
                  <a:tcPr/>
                </a:tc>
                <a:tc gridSpan="2">
                  <a:txBody>
                    <a:bodyPr/>
                    <a:lstStyle/>
                    <a:p>
                      <a:r>
                        <a:rPr lang="en-US" sz="1400">
                          <a:effectLst/>
                          <a:latin typeface="Arial"/>
                        </a:rPr>
                        <a:t>Bit 5</a:t>
                      </a:r>
                    </a:p>
                  </a:txBody>
                  <a:tcPr anchor="ctr"/>
                </a:tc>
                <a:tc hMerge="1">
                  <a:txBody>
                    <a:bodyPr/>
                    <a:lstStyle/>
                    <a:p>
                      <a:endParaRPr lang="en-US"/>
                    </a:p>
                  </a:txBody>
                  <a:tcPr/>
                </a:tc>
                <a:tc>
                  <a:txBody>
                    <a:bodyPr/>
                    <a:lstStyle/>
                    <a:p>
                      <a:r>
                        <a:rPr lang="en-US" sz="1400">
                          <a:effectLst/>
                          <a:latin typeface="Arial"/>
                        </a:rPr>
                        <a:t>Bit 4</a:t>
                      </a:r>
                    </a:p>
                  </a:txBody>
                  <a:tcPr anchor="ctr"/>
                </a:tc>
                <a:tc>
                  <a:txBody>
                    <a:bodyPr/>
                    <a:lstStyle/>
                    <a:p>
                      <a:r>
                        <a:rPr lang="en-US" sz="1400">
                          <a:effectLst/>
                          <a:latin typeface="Arial"/>
                        </a:rPr>
                        <a:t>Bit 3</a:t>
                      </a:r>
                    </a:p>
                  </a:txBody>
                  <a:tcPr anchor="ctr"/>
                </a:tc>
                <a:tc>
                  <a:txBody>
                    <a:bodyPr/>
                    <a:lstStyle/>
                    <a:p>
                      <a:r>
                        <a:rPr lang="en-US" sz="1400">
                          <a:effectLst/>
                          <a:latin typeface="Arial"/>
                        </a:rPr>
                        <a:t>Parity Select</a:t>
                      </a:r>
                    </a:p>
                  </a:txBody>
                  <a:tcPr anchor="ctr"/>
                </a:tc>
              </a:tr>
              <a:tr h="126856">
                <a:tc vMerge="1">
                  <a:txBody>
                    <a:bodyPr/>
                    <a:lstStyle/>
                    <a:p>
                      <a:endParaRPr lang="en-US"/>
                    </a:p>
                  </a:txBody>
                  <a:tcPr/>
                </a:tc>
                <a:tc gridSpan="2">
                  <a:txBody>
                    <a:bodyPr/>
                    <a:lstStyle/>
                    <a:p>
                      <a:r>
                        <a:rPr lang="en-US" sz="1400" dirty="0">
                          <a:effectLst/>
                          <a:latin typeface="Arial"/>
                        </a:rPr>
                        <a:t>X</a:t>
                      </a:r>
                    </a:p>
                  </a:txBody>
                  <a:tcPr anchor="ctr"/>
                </a:tc>
                <a:tc hMerge="1">
                  <a:txBody>
                    <a:bodyPr/>
                    <a:lstStyle/>
                    <a:p>
                      <a:endParaRPr lang="en-US"/>
                    </a:p>
                  </a:txBody>
                  <a:tcPr/>
                </a:tc>
                <a:tc>
                  <a:txBody>
                    <a:bodyPr/>
                    <a:lstStyle/>
                    <a:p>
                      <a:r>
                        <a:rPr lang="en-US" sz="1400">
                          <a:effectLst/>
                          <a:latin typeface="Arial"/>
                        </a:rPr>
                        <a:t>X</a:t>
                      </a:r>
                    </a:p>
                  </a:txBody>
                  <a:tcPr anchor="ctr"/>
                </a:tc>
                <a:tc>
                  <a:txBody>
                    <a:bodyPr/>
                    <a:lstStyle/>
                    <a:p>
                      <a:r>
                        <a:rPr lang="en-US" sz="1400">
                          <a:effectLst/>
                          <a:latin typeface="Arial"/>
                        </a:rPr>
                        <a:t>0</a:t>
                      </a:r>
                    </a:p>
                  </a:txBody>
                  <a:tcPr anchor="ctr"/>
                </a:tc>
                <a:tc>
                  <a:txBody>
                    <a:bodyPr/>
                    <a:lstStyle/>
                    <a:p>
                      <a:r>
                        <a:rPr lang="en-US" sz="1400">
                          <a:effectLst/>
                          <a:latin typeface="Arial"/>
                        </a:rPr>
                        <a:t>No Parity</a:t>
                      </a:r>
                    </a:p>
                  </a:txBody>
                  <a:tcPr anchor="ctr"/>
                </a:tc>
              </a:tr>
              <a:tr h="140568">
                <a:tc vMerge="1">
                  <a:txBody>
                    <a:bodyPr/>
                    <a:lstStyle/>
                    <a:p>
                      <a:endParaRPr lang="en-US"/>
                    </a:p>
                  </a:txBody>
                  <a:tcPr/>
                </a:tc>
                <a:tc gridSpan="2">
                  <a:txBody>
                    <a:bodyPr/>
                    <a:lstStyle/>
                    <a:p>
                      <a:r>
                        <a:rPr lang="en-US" sz="1400" dirty="0">
                          <a:effectLst/>
                          <a:latin typeface="Arial"/>
                        </a:rPr>
                        <a:t>0</a:t>
                      </a:r>
                    </a:p>
                  </a:txBody>
                  <a:tcPr anchor="ctr"/>
                </a:tc>
                <a:tc hMerge="1">
                  <a:txBody>
                    <a:bodyPr/>
                    <a:lstStyle/>
                    <a:p>
                      <a:endParaRPr lang="en-US"/>
                    </a:p>
                  </a:txBody>
                  <a:tcPr/>
                </a:tc>
                <a:tc>
                  <a:txBody>
                    <a:bodyPr/>
                    <a:lstStyle/>
                    <a:p>
                      <a:r>
                        <a:rPr lang="en-US" sz="1400">
                          <a:effectLst/>
                          <a:latin typeface="Arial"/>
                        </a:rPr>
                        <a:t>0</a:t>
                      </a:r>
                    </a:p>
                  </a:txBody>
                  <a:tcPr anchor="ctr"/>
                </a:tc>
                <a:tc>
                  <a:txBody>
                    <a:bodyPr/>
                    <a:lstStyle/>
                    <a:p>
                      <a:r>
                        <a:rPr lang="en-US" sz="1400">
                          <a:effectLst/>
                          <a:latin typeface="Arial"/>
                        </a:rPr>
                        <a:t>1</a:t>
                      </a:r>
                    </a:p>
                  </a:txBody>
                  <a:tcPr anchor="ctr"/>
                </a:tc>
                <a:tc>
                  <a:txBody>
                    <a:bodyPr/>
                    <a:lstStyle/>
                    <a:p>
                      <a:r>
                        <a:rPr lang="en-US" sz="1400">
                          <a:effectLst/>
                          <a:latin typeface="Arial"/>
                        </a:rPr>
                        <a:t>Odd Parity</a:t>
                      </a:r>
                    </a:p>
                  </a:txBody>
                  <a:tcPr anchor="ctr"/>
                </a:tc>
              </a:tr>
              <a:tr h="0">
                <a:tc vMerge="1">
                  <a:txBody>
                    <a:bodyPr/>
                    <a:lstStyle/>
                    <a:p>
                      <a:endParaRPr lang="en-US"/>
                    </a:p>
                  </a:txBody>
                  <a:tcPr/>
                </a:tc>
                <a:tc gridSpan="2">
                  <a:txBody>
                    <a:bodyPr/>
                    <a:lstStyle/>
                    <a:p>
                      <a:r>
                        <a:rPr lang="en-US" sz="1400" dirty="0">
                          <a:effectLst/>
                          <a:latin typeface="Arial"/>
                        </a:rPr>
                        <a:t>0</a:t>
                      </a:r>
                    </a:p>
                  </a:txBody>
                  <a:tcPr anchor="ctr"/>
                </a:tc>
                <a:tc hMerge="1">
                  <a:txBody>
                    <a:bodyPr/>
                    <a:lstStyle/>
                    <a:p>
                      <a:endParaRPr lang="en-US"/>
                    </a:p>
                  </a:txBody>
                  <a:tcPr/>
                </a:tc>
                <a:tc>
                  <a:txBody>
                    <a:bodyPr/>
                    <a:lstStyle/>
                    <a:p>
                      <a:r>
                        <a:rPr lang="en-US" sz="1400">
                          <a:effectLst/>
                          <a:latin typeface="Arial"/>
                        </a:rPr>
                        <a:t>1</a:t>
                      </a:r>
                    </a:p>
                  </a:txBody>
                  <a:tcPr anchor="ctr"/>
                </a:tc>
                <a:tc>
                  <a:txBody>
                    <a:bodyPr/>
                    <a:lstStyle/>
                    <a:p>
                      <a:r>
                        <a:rPr lang="en-US" sz="1400">
                          <a:effectLst/>
                          <a:latin typeface="Arial"/>
                        </a:rPr>
                        <a:t>1</a:t>
                      </a:r>
                    </a:p>
                  </a:txBody>
                  <a:tcPr anchor="ctr"/>
                </a:tc>
                <a:tc>
                  <a:txBody>
                    <a:bodyPr/>
                    <a:lstStyle/>
                    <a:p>
                      <a:r>
                        <a:rPr lang="en-US" sz="1400">
                          <a:effectLst/>
                          <a:latin typeface="Arial"/>
                        </a:rPr>
                        <a:t>Even Parity</a:t>
                      </a:r>
                    </a:p>
                  </a:txBody>
                  <a:tcPr anchor="ctr"/>
                </a:tc>
              </a:tr>
              <a:tr h="0">
                <a:tc vMerge="1">
                  <a:txBody>
                    <a:bodyPr/>
                    <a:lstStyle/>
                    <a:p>
                      <a:endParaRPr lang="en-US"/>
                    </a:p>
                  </a:txBody>
                  <a:tcPr/>
                </a:tc>
                <a:tc gridSpan="2">
                  <a:txBody>
                    <a:bodyPr/>
                    <a:lstStyle/>
                    <a:p>
                      <a:r>
                        <a:rPr lang="en-US" sz="1400" dirty="0">
                          <a:effectLst/>
                          <a:latin typeface="Arial"/>
                        </a:rPr>
                        <a:t>1</a:t>
                      </a:r>
                    </a:p>
                  </a:txBody>
                  <a:tcPr anchor="ctr"/>
                </a:tc>
                <a:tc hMerge="1">
                  <a:txBody>
                    <a:bodyPr/>
                    <a:lstStyle/>
                    <a:p>
                      <a:endParaRPr lang="en-US"/>
                    </a:p>
                  </a:txBody>
                  <a:tcPr/>
                </a:tc>
                <a:tc>
                  <a:txBody>
                    <a:bodyPr/>
                    <a:lstStyle/>
                    <a:p>
                      <a:r>
                        <a:rPr lang="en-US" sz="1400">
                          <a:effectLst/>
                          <a:latin typeface="Arial"/>
                        </a:rPr>
                        <a:t>0</a:t>
                      </a:r>
                    </a:p>
                  </a:txBody>
                  <a:tcPr anchor="ctr"/>
                </a:tc>
                <a:tc>
                  <a:txBody>
                    <a:bodyPr/>
                    <a:lstStyle/>
                    <a:p>
                      <a:r>
                        <a:rPr lang="en-US" sz="1400">
                          <a:effectLst/>
                          <a:latin typeface="Arial"/>
                        </a:rPr>
                        <a:t>1</a:t>
                      </a:r>
                    </a:p>
                  </a:txBody>
                  <a:tcPr anchor="ctr"/>
                </a:tc>
                <a:tc>
                  <a:txBody>
                    <a:bodyPr/>
                    <a:lstStyle/>
                    <a:p>
                      <a:r>
                        <a:rPr lang="en-US" sz="1400">
                          <a:effectLst/>
                          <a:latin typeface="Arial"/>
                        </a:rPr>
                        <a:t>High Parity (Sticky)</a:t>
                      </a:r>
                    </a:p>
                  </a:txBody>
                  <a:tcPr anchor="ctr"/>
                </a:tc>
              </a:tr>
              <a:tr h="0">
                <a:tc vMerge="1">
                  <a:txBody>
                    <a:bodyPr/>
                    <a:lstStyle/>
                    <a:p>
                      <a:endParaRPr lang="en-US"/>
                    </a:p>
                  </a:txBody>
                  <a:tcPr/>
                </a:tc>
                <a:tc gridSpan="2">
                  <a:txBody>
                    <a:bodyPr/>
                    <a:lstStyle/>
                    <a:p>
                      <a:r>
                        <a:rPr lang="en-US" sz="1400" dirty="0">
                          <a:effectLst/>
                          <a:latin typeface="Arial"/>
                        </a:rPr>
                        <a:t>1</a:t>
                      </a:r>
                    </a:p>
                  </a:txBody>
                  <a:tcPr anchor="ctr"/>
                </a:tc>
                <a:tc hMerge="1">
                  <a:txBody>
                    <a:bodyPr/>
                    <a:lstStyle/>
                    <a:p>
                      <a:endParaRPr lang="en-US"/>
                    </a:p>
                  </a:txBody>
                  <a:tcPr/>
                </a:tc>
                <a:tc>
                  <a:txBody>
                    <a:bodyPr/>
                    <a:lstStyle/>
                    <a:p>
                      <a:r>
                        <a:rPr lang="en-US" sz="1400">
                          <a:effectLst/>
                          <a:latin typeface="Arial"/>
                        </a:rPr>
                        <a:t>1</a:t>
                      </a:r>
                    </a:p>
                  </a:txBody>
                  <a:tcPr anchor="ctr"/>
                </a:tc>
                <a:tc>
                  <a:txBody>
                    <a:bodyPr/>
                    <a:lstStyle/>
                    <a:p>
                      <a:r>
                        <a:rPr lang="en-US" sz="1400">
                          <a:effectLst/>
                          <a:latin typeface="Arial"/>
                        </a:rPr>
                        <a:t>1</a:t>
                      </a:r>
                    </a:p>
                  </a:txBody>
                  <a:tcPr anchor="ctr"/>
                </a:tc>
                <a:tc>
                  <a:txBody>
                    <a:bodyPr/>
                    <a:lstStyle/>
                    <a:p>
                      <a:r>
                        <a:rPr lang="en-US" sz="1400">
                          <a:effectLst/>
                          <a:latin typeface="Arial"/>
                        </a:rPr>
                        <a:t>Low Parity (Sticky)</a:t>
                      </a:r>
                    </a:p>
                  </a:txBody>
                  <a:tcPr anchor="ctr"/>
                </a:tc>
              </a:tr>
              <a:tr h="123408">
                <a:tc rowSpan="3">
                  <a:txBody>
                    <a:bodyPr/>
                    <a:lstStyle/>
                    <a:p>
                      <a:r>
                        <a:rPr lang="en-US" sz="1400">
                          <a:effectLst/>
                          <a:latin typeface="Arial"/>
                        </a:rPr>
                        <a:t>Bit 2</a:t>
                      </a:r>
                    </a:p>
                  </a:txBody>
                  <a:tcPr/>
                </a:tc>
                <a:tc gridSpan="5">
                  <a:txBody>
                    <a:bodyPr/>
                    <a:lstStyle/>
                    <a:p>
                      <a:r>
                        <a:rPr lang="en-US" sz="1400" dirty="0">
                          <a:effectLst/>
                          <a:latin typeface="Arial"/>
                        </a:rPr>
                        <a:t>Length of Stop Bit</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7120">
                <a:tc vMerge="1">
                  <a:txBody>
                    <a:bodyPr/>
                    <a:lstStyle/>
                    <a:p>
                      <a:endParaRPr lang="en-US"/>
                    </a:p>
                  </a:txBody>
                  <a:tcPr/>
                </a:tc>
                <a:tc gridSpan="2">
                  <a:txBody>
                    <a:bodyPr/>
                    <a:lstStyle/>
                    <a:p>
                      <a:r>
                        <a:rPr lang="en-US" sz="1400">
                          <a:effectLst/>
                          <a:latin typeface="Arial"/>
                        </a:rPr>
                        <a:t>0</a:t>
                      </a:r>
                    </a:p>
                  </a:txBody>
                  <a:tcPr anchor="ctr"/>
                </a:tc>
                <a:tc hMerge="1">
                  <a:txBody>
                    <a:bodyPr/>
                    <a:lstStyle/>
                    <a:p>
                      <a:endParaRPr lang="en-US"/>
                    </a:p>
                  </a:txBody>
                  <a:tcPr/>
                </a:tc>
                <a:tc gridSpan="3">
                  <a:txBody>
                    <a:bodyPr/>
                    <a:lstStyle/>
                    <a:p>
                      <a:r>
                        <a:rPr lang="en-US" sz="1400" dirty="0">
                          <a:effectLst/>
                          <a:latin typeface="Arial"/>
                        </a:rPr>
                        <a:t>One Stop Bit</a:t>
                      </a:r>
                    </a:p>
                  </a:txBody>
                  <a:tcPr anchor="ctr"/>
                </a:tc>
                <a:tc hMerge="1">
                  <a:txBody>
                    <a:bodyPr/>
                    <a:lstStyle/>
                    <a:p>
                      <a:endParaRPr lang="en-US"/>
                    </a:p>
                  </a:txBody>
                  <a:tcPr/>
                </a:tc>
                <a:tc hMerge="1">
                  <a:txBody>
                    <a:bodyPr/>
                    <a:lstStyle/>
                    <a:p>
                      <a:endParaRPr lang="en-US"/>
                    </a:p>
                  </a:txBody>
                  <a:tcPr/>
                </a:tc>
              </a:tr>
              <a:tr h="126320">
                <a:tc vMerge="1">
                  <a:txBody>
                    <a:bodyPr/>
                    <a:lstStyle/>
                    <a:p>
                      <a:endParaRPr lang="en-US"/>
                    </a:p>
                  </a:txBody>
                  <a:tcPr/>
                </a:tc>
                <a:tc gridSpan="2">
                  <a:txBody>
                    <a:bodyPr/>
                    <a:lstStyle/>
                    <a:p>
                      <a:r>
                        <a:rPr lang="en-US" sz="1400">
                          <a:effectLst/>
                          <a:latin typeface="Arial"/>
                        </a:rPr>
                        <a:t>1</a:t>
                      </a:r>
                    </a:p>
                  </a:txBody>
                  <a:tcPr anchor="ctr"/>
                </a:tc>
                <a:tc hMerge="1">
                  <a:txBody>
                    <a:bodyPr/>
                    <a:lstStyle/>
                    <a:p>
                      <a:endParaRPr lang="en-US"/>
                    </a:p>
                  </a:txBody>
                  <a:tcPr/>
                </a:tc>
                <a:tc gridSpan="3">
                  <a:txBody>
                    <a:bodyPr/>
                    <a:lstStyle/>
                    <a:p>
                      <a:r>
                        <a:rPr lang="en-US" sz="1400" dirty="0">
                          <a:effectLst/>
                          <a:latin typeface="Arial"/>
                        </a:rPr>
                        <a:t>2 Stop bits for words of length 6,7 or 8 bits or 1.5 Stop Bits for Word lengths of 5 bits.</a:t>
                      </a:r>
                    </a:p>
                  </a:txBody>
                  <a:tcPr anchor="ctr"/>
                </a:tc>
                <a:tc hMerge="1">
                  <a:txBody>
                    <a:bodyPr/>
                    <a:lstStyle/>
                    <a:p>
                      <a:endParaRPr lang="en-US"/>
                    </a:p>
                  </a:txBody>
                  <a:tcPr/>
                </a:tc>
                <a:tc hMerge="1">
                  <a:txBody>
                    <a:bodyPr/>
                    <a:lstStyle/>
                    <a:p>
                      <a:endParaRPr lang="en-US"/>
                    </a:p>
                  </a:txBody>
                  <a:tcPr/>
                </a:tc>
              </a:tr>
              <a:tr h="125680">
                <a:tc rowSpan="5">
                  <a:txBody>
                    <a:bodyPr/>
                    <a:lstStyle/>
                    <a:p>
                      <a:r>
                        <a:rPr lang="en-US" sz="1400">
                          <a:effectLst/>
                          <a:latin typeface="Arial"/>
                        </a:rPr>
                        <a:t>Bits 0 And 1</a:t>
                      </a:r>
                    </a:p>
                  </a:txBody>
                  <a:tcPr/>
                </a:tc>
                <a:tc gridSpan="2">
                  <a:txBody>
                    <a:bodyPr/>
                    <a:lstStyle/>
                    <a:p>
                      <a:r>
                        <a:rPr lang="en-US" sz="1400" dirty="0">
                          <a:effectLst/>
                          <a:latin typeface="Arial"/>
                        </a:rPr>
                        <a:t>Bit 1</a:t>
                      </a:r>
                    </a:p>
                  </a:txBody>
                  <a:tcPr anchor="ctr"/>
                </a:tc>
                <a:tc hMerge="1">
                  <a:txBody>
                    <a:bodyPr/>
                    <a:lstStyle/>
                    <a:p>
                      <a:endParaRPr lang="en-US"/>
                    </a:p>
                  </a:txBody>
                  <a:tcPr/>
                </a:tc>
                <a:tc>
                  <a:txBody>
                    <a:bodyPr/>
                    <a:lstStyle/>
                    <a:p>
                      <a:r>
                        <a:rPr lang="en-US" sz="1400" dirty="0">
                          <a:effectLst/>
                          <a:latin typeface="Arial"/>
                        </a:rPr>
                        <a:t>Bit 0</a:t>
                      </a:r>
                    </a:p>
                  </a:txBody>
                  <a:tcPr anchor="ctr"/>
                </a:tc>
                <a:tc gridSpan="2">
                  <a:txBody>
                    <a:bodyPr/>
                    <a:lstStyle/>
                    <a:p>
                      <a:r>
                        <a:rPr lang="en-US" sz="1400" dirty="0">
                          <a:effectLst/>
                          <a:latin typeface="Arial"/>
                        </a:rPr>
                        <a:t>Word Length</a:t>
                      </a:r>
                    </a:p>
                  </a:txBody>
                  <a:tcPr anchor="ctr"/>
                </a:tc>
                <a:tc hMerge="1">
                  <a:txBody>
                    <a:bodyPr/>
                    <a:lstStyle/>
                    <a:p>
                      <a:endParaRPr lang="en-US"/>
                    </a:p>
                  </a:txBody>
                  <a:tcPr/>
                </a:tc>
              </a:tr>
              <a:tr h="139392">
                <a:tc vMerge="1">
                  <a:txBody>
                    <a:bodyPr/>
                    <a:lstStyle/>
                    <a:p>
                      <a:endParaRPr lang="en-US"/>
                    </a:p>
                  </a:txBody>
                  <a:tcPr/>
                </a:tc>
                <a:tc gridSpan="2">
                  <a:txBody>
                    <a:bodyPr/>
                    <a:lstStyle/>
                    <a:p>
                      <a:r>
                        <a:rPr lang="en-US" sz="1400">
                          <a:effectLst/>
                          <a:latin typeface="Arial"/>
                        </a:rPr>
                        <a:t>0</a:t>
                      </a:r>
                    </a:p>
                  </a:txBody>
                  <a:tcPr anchor="ctr"/>
                </a:tc>
                <a:tc hMerge="1">
                  <a:txBody>
                    <a:bodyPr/>
                    <a:lstStyle/>
                    <a:p>
                      <a:endParaRPr lang="en-US"/>
                    </a:p>
                  </a:txBody>
                  <a:tcPr/>
                </a:tc>
                <a:tc>
                  <a:txBody>
                    <a:bodyPr/>
                    <a:lstStyle/>
                    <a:p>
                      <a:r>
                        <a:rPr lang="en-US" sz="1400">
                          <a:effectLst/>
                          <a:latin typeface="Arial"/>
                        </a:rPr>
                        <a:t>0</a:t>
                      </a:r>
                    </a:p>
                  </a:txBody>
                  <a:tcPr anchor="ctr"/>
                </a:tc>
                <a:tc gridSpan="2">
                  <a:txBody>
                    <a:bodyPr/>
                    <a:lstStyle/>
                    <a:p>
                      <a:r>
                        <a:rPr lang="en-US" sz="1400" dirty="0">
                          <a:effectLst/>
                          <a:latin typeface="Arial"/>
                        </a:rPr>
                        <a:t>5 Bits</a:t>
                      </a:r>
                    </a:p>
                  </a:txBody>
                  <a:tcPr anchor="ctr"/>
                </a:tc>
                <a:tc hMerge="1">
                  <a:txBody>
                    <a:bodyPr/>
                    <a:lstStyle/>
                    <a:p>
                      <a:endParaRPr lang="en-US"/>
                    </a:p>
                  </a:txBody>
                  <a:tcPr/>
                </a:tc>
              </a:tr>
              <a:tr h="0">
                <a:tc vMerge="1">
                  <a:txBody>
                    <a:bodyPr/>
                    <a:lstStyle/>
                    <a:p>
                      <a:endParaRPr lang="en-US"/>
                    </a:p>
                  </a:txBody>
                  <a:tcPr/>
                </a:tc>
                <a:tc gridSpan="2">
                  <a:txBody>
                    <a:bodyPr/>
                    <a:lstStyle/>
                    <a:p>
                      <a:r>
                        <a:rPr lang="en-US" sz="1400">
                          <a:effectLst/>
                          <a:latin typeface="Arial"/>
                        </a:rPr>
                        <a:t>0</a:t>
                      </a:r>
                    </a:p>
                  </a:txBody>
                  <a:tcPr anchor="ctr"/>
                </a:tc>
                <a:tc hMerge="1">
                  <a:txBody>
                    <a:bodyPr/>
                    <a:lstStyle/>
                    <a:p>
                      <a:endParaRPr lang="en-US"/>
                    </a:p>
                  </a:txBody>
                  <a:tcPr/>
                </a:tc>
                <a:tc>
                  <a:txBody>
                    <a:bodyPr/>
                    <a:lstStyle/>
                    <a:p>
                      <a:r>
                        <a:rPr lang="en-US" sz="1400">
                          <a:effectLst/>
                          <a:latin typeface="Arial"/>
                        </a:rPr>
                        <a:t>1</a:t>
                      </a:r>
                    </a:p>
                  </a:txBody>
                  <a:tcPr anchor="ctr"/>
                </a:tc>
                <a:tc gridSpan="2">
                  <a:txBody>
                    <a:bodyPr/>
                    <a:lstStyle/>
                    <a:p>
                      <a:r>
                        <a:rPr lang="en-US" sz="1400" dirty="0">
                          <a:effectLst/>
                          <a:latin typeface="Arial"/>
                        </a:rPr>
                        <a:t>6 Bits</a:t>
                      </a:r>
                    </a:p>
                  </a:txBody>
                  <a:tcPr anchor="ctr"/>
                </a:tc>
                <a:tc hMerge="1">
                  <a:txBody>
                    <a:bodyPr/>
                    <a:lstStyle/>
                    <a:p>
                      <a:endParaRPr lang="en-US"/>
                    </a:p>
                  </a:txBody>
                  <a:tcPr/>
                </a:tc>
              </a:tr>
              <a:tr h="0">
                <a:tc vMerge="1">
                  <a:txBody>
                    <a:bodyPr/>
                    <a:lstStyle/>
                    <a:p>
                      <a:endParaRPr lang="en-US"/>
                    </a:p>
                  </a:txBody>
                  <a:tcPr/>
                </a:tc>
                <a:tc gridSpan="2">
                  <a:txBody>
                    <a:bodyPr/>
                    <a:lstStyle/>
                    <a:p>
                      <a:r>
                        <a:rPr lang="en-US" sz="1400">
                          <a:effectLst/>
                          <a:latin typeface="Arial"/>
                        </a:rPr>
                        <a:t>1</a:t>
                      </a:r>
                    </a:p>
                  </a:txBody>
                  <a:tcPr anchor="ctr"/>
                </a:tc>
                <a:tc hMerge="1">
                  <a:txBody>
                    <a:bodyPr/>
                    <a:lstStyle/>
                    <a:p>
                      <a:endParaRPr lang="en-US"/>
                    </a:p>
                  </a:txBody>
                  <a:tcPr/>
                </a:tc>
                <a:tc>
                  <a:txBody>
                    <a:bodyPr/>
                    <a:lstStyle/>
                    <a:p>
                      <a:r>
                        <a:rPr lang="en-US" sz="1400">
                          <a:effectLst/>
                          <a:latin typeface="Arial"/>
                        </a:rPr>
                        <a:t>0</a:t>
                      </a:r>
                    </a:p>
                  </a:txBody>
                  <a:tcPr anchor="ctr"/>
                </a:tc>
                <a:tc gridSpan="2">
                  <a:txBody>
                    <a:bodyPr/>
                    <a:lstStyle/>
                    <a:p>
                      <a:r>
                        <a:rPr lang="en-US" sz="1400" dirty="0">
                          <a:effectLst/>
                          <a:latin typeface="Arial"/>
                        </a:rPr>
                        <a:t>7 Bits</a:t>
                      </a:r>
                    </a:p>
                  </a:txBody>
                  <a:tcPr anchor="ctr"/>
                </a:tc>
                <a:tc hMerge="1">
                  <a:txBody>
                    <a:bodyPr/>
                    <a:lstStyle/>
                    <a:p>
                      <a:endParaRPr lang="en-US"/>
                    </a:p>
                  </a:txBody>
                  <a:tcPr/>
                </a:tc>
              </a:tr>
              <a:tr h="370840">
                <a:tc vMerge="1">
                  <a:txBody>
                    <a:bodyPr/>
                    <a:lstStyle/>
                    <a:p>
                      <a:endParaRPr lang="en-US"/>
                    </a:p>
                  </a:txBody>
                  <a:tcPr/>
                </a:tc>
                <a:tc gridSpan="2">
                  <a:txBody>
                    <a:bodyPr/>
                    <a:lstStyle/>
                    <a:p>
                      <a:r>
                        <a:rPr lang="en-US" sz="1400">
                          <a:effectLst/>
                          <a:latin typeface="Arial"/>
                        </a:rPr>
                        <a:t>1</a:t>
                      </a:r>
                    </a:p>
                  </a:txBody>
                  <a:tcPr anchor="ctr"/>
                </a:tc>
                <a:tc hMerge="1">
                  <a:txBody>
                    <a:bodyPr/>
                    <a:lstStyle/>
                    <a:p>
                      <a:endParaRPr lang="en-US"/>
                    </a:p>
                  </a:txBody>
                  <a:tcPr/>
                </a:tc>
                <a:tc>
                  <a:txBody>
                    <a:bodyPr/>
                    <a:lstStyle/>
                    <a:p>
                      <a:r>
                        <a:rPr lang="en-US" sz="1400">
                          <a:effectLst/>
                          <a:latin typeface="Arial"/>
                        </a:rPr>
                        <a:t>1</a:t>
                      </a:r>
                    </a:p>
                  </a:txBody>
                  <a:tcPr anchor="ctr"/>
                </a:tc>
                <a:tc gridSpan="2">
                  <a:txBody>
                    <a:bodyPr/>
                    <a:lstStyle/>
                    <a:p>
                      <a:r>
                        <a:rPr lang="en-US" sz="1400" dirty="0">
                          <a:effectLst/>
                          <a:latin typeface="Arial"/>
                        </a:rPr>
                        <a:t>8 Bits</a:t>
                      </a:r>
                    </a:p>
                  </a:txBody>
                  <a:tcPr anchor="ctr"/>
                </a:tc>
                <a:tc hMerge="1">
                  <a:txBody>
                    <a:bodyPr/>
                    <a:lstStyle/>
                    <a:p>
                      <a:endParaRPr lang="en-US"/>
                    </a:p>
                  </a:txBody>
                  <a:tcPr/>
                </a:tc>
              </a:tr>
            </a:tbl>
          </a:graphicData>
        </a:graphic>
      </p:graphicFrame>
    </p:spTree>
    <p:extLst>
      <p:ext uri="{BB962C8B-B14F-4D97-AF65-F5344CB8AC3E}">
        <p14:creationId xmlns:p14="http://schemas.microsoft.com/office/powerpoint/2010/main" val="3621247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MCR: Modem Control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3501148"/>
              </p:ext>
            </p:extLst>
          </p:nvPr>
        </p:nvGraphicFramePr>
        <p:xfrm>
          <a:off x="755576" y="1340768"/>
          <a:ext cx="7283152" cy="3606800"/>
        </p:xfrm>
        <a:graphic>
          <a:graphicData uri="http://schemas.openxmlformats.org/drawingml/2006/table">
            <a:tbl>
              <a:tblPr firstRow="1" bandRow="1">
                <a:tableStyleId>{5C22544A-7EE6-4342-B048-85BDC9FD1C3A}</a:tableStyleId>
              </a:tblPr>
              <a:tblGrid>
                <a:gridCol w="3641576"/>
                <a:gridCol w="3641576"/>
              </a:tblGrid>
              <a:tr h="370840">
                <a:tc>
                  <a:txBody>
                    <a:bodyPr/>
                    <a:lstStyle/>
                    <a:p>
                      <a:r>
                        <a:rPr lang="en-US" b="1" dirty="0">
                          <a:effectLst/>
                          <a:latin typeface="Arial"/>
                        </a:rPr>
                        <a:t>Bit</a:t>
                      </a:r>
                      <a:endParaRPr lang="en-US" dirty="0">
                        <a:effectLst/>
                        <a:latin typeface="Arial"/>
                      </a:endParaRPr>
                    </a:p>
                  </a:txBody>
                  <a:tcPr anchor="ctr"/>
                </a:tc>
                <a:tc>
                  <a:txBody>
                    <a:bodyPr/>
                    <a:lstStyle/>
                    <a:p>
                      <a:r>
                        <a:rPr lang="en-US" b="1">
                          <a:effectLst/>
                          <a:latin typeface="Arial"/>
                        </a:rPr>
                        <a:t>Notes</a:t>
                      </a:r>
                      <a:endParaRPr lang="en-US">
                        <a:effectLst/>
                        <a:latin typeface="Arial"/>
                      </a:endParaRPr>
                    </a:p>
                  </a:txBody>
                  <a:tcPr anchor="ctr"/>
                </a:tc>
              </a:tr>
              <a:tr h="370840">
                <a:tc>
                  <a:txBody>
                    <a:bodyPr/>
                    <a:lstStyle/>
                    <a:p>
                      <a:r>
                        <a:rPr lang="en-US">
                          <a:effectLst/>
                          <a:latin typeface="Arial"/>
                        </a:rPr>
                        <a:t>Bit 7</a:t>
                      </a:r>
                    </a:p>
                  </a:txBody>
                  <a:tcPr anchor="ctr"/>
                </a:tc>
                <a:tc>
                  <a:txBody>
                    <a:bodyPr/>
                    <a:lstStyle/>
                    <a:p>
                      <a:r>
                        <a:rPr lang="en-US">
                          <a:effectLst/>
                          <a:latin typeface="Arial"/>
                        </a:rPr>
                        <a:t>Reserved</a:t>
                      </a:r>
                    </a:p>
                  </a:txBody>
                  <a:tcPr anchor="ctr"/>
                </a:tc>
              </a:tr>
              <a:tr h="370840">
                <a:tc>
                  <a:txBody>
                    <a:bodyPr/>
                    <a:lstStyle/>
                    <a:p>
                      <a:r>
                        <a:rPr lang="en-US">
                          <a:effectLst/>
                          <a:latin typeface="Arial"/>
                        </a:rPr>
                        <a:t>Bit 6</a:t>
                      </a:r>
                    </a:p>
                  </a:txBody>
                  <a:tcPr anchor="ctr"/>
                </a:tc>
                <a:tc>
                  <a:txBody>
                    <a:bodyPr/>
                    <a:lstStyle/>
                    <a:p>
                      <a:r>
                        <a:rPr lang="en-US">
                          <a:effectLst/>
                          <a:latin typeface="Arial"/>
                        </a:rPr>
                        <a:t>Reserved</a:t>
                      </a:r>
                    </a:p>
                  </a:txBody>
                  <a:tcPr anchor="ctr"/>
                </a:tc>
              </a:tr>
              <a:tr h="370840">
                <a:tc>
                  <a:txBody>
                    <a:bodyPr/>
                    <a:lstStyle/>
                    <a:p>
                      <a:r>
                        <a:rPr lang="en-US">
                          <a:effectLst/>
                          <a:latin typeface="Arial"/>
                        </a:rPr>
                        <a:t>Bit 5</a:t>
                      </a:r>
                    </a:p>
                  </a:txBody>
                  <a:tcPr anchor="ctr"/>
                </a:tc>
                <a:tc>
                  <a:txBody>
                    <a:bodyPr/>
                    <a:lstStyle/>
                    <a:p>
                      <a:r>
                        <a:rPr lang="en-US">
                          <a:effectLst/>
                          <a:latin typeface="Arial"/>
                        </a:rPr>
                        <a:t>Autoflow Control Enabled (16750 only)</a:t>
                      </a:r>
                    </a:p>
                  </a:txBody>
                  <a:tcPr anchor="ctr"/>
                </a:tc>
              </a:tr>
              <a:tr h="370840">
                <a:tc>
                  <a:txBody>
                    <a:bodyPr/>
                    <a:lstStyle/>
                    <a:p>
                      <a:r>
                        <a:rPr lang="en-US">
                          <a:effectLst/>
                          <a:latin typeface="Arial"/>
                        </a:rPr>
                        <a:t>Bit 4</a:t>
                      </a:r>
                    </a:p>
                  </a:txBody>
                  <a:tcPr anchor="ctr"/>
                </a:tc>
                <a:tc>
                  <a:txBody>
                    <a:bodyPr/>
                    <a:lstStyle/>
                    <a:p>
                      <a:r>
                        <a:rPr lang="en-US">
                          <a:effectLst/>
                          <a:latin typeface="Arial"/>
                        </a:rPr>
                        <a:t>LoopBack Mode</a:t>
                      </a:r>
                    </a:p>
                  </a:txBody>
                  <a:tcPr anchor="ctr"/>
                </a:tc>
              </a:tr>
              <a:tr h="370840">
                <a:tc>
                  <a:txBody>
                    <a:bodyPr/>
                    <a:lstStyle/>
                    <a:p>
                      <a:r>
                        <a:rPr lang="en-US">
                          <a:effectLst/>
                          <a:latin typeface="Arial"/>
                        </a:rPr>
                        <a:t>Bit 3</a:t>
                      </a:r>
                    </a:p>
                  </a:txBody>
                  <a:tcPr anchor="ctr"/>
                </a:tc>
                <a:tc>
                  <a:txBody>
                    <a:bodyPr/>
                    <a:lstStyle/>
                    <a:p>
                      <a:r>
                        <a:rPr lang="en-US">
                          <a:effectLst/>
                          <a:latin typeface="Arial"/>
                        </a:rPr>
                        <a:t>Aux Output 2</a:t>
                      </a:r>
                    </a:p>
                  </a:txBody>
                  <a:tcPr anchor="ctr"/>
                </a:tc>
              </a:tr>
              <a:tr h="370840">
                <a:tc>
                  <a:txBody>
                    <a:bodyPr/>
                    <a:lstStyle/>
                    <a:p>
                      <a:r>
                        <a:rPr lang="en-US">
                          <a:effectLst/>
                          <a:latin typeface="Arial"/>
                        </a:rPr>
                        <a:t>Bit 2</a:t>
                      </a:r>
                    </a:p>
                  </a:txBody>
                  <a:tcPr anchor="ctr"/>
                </a:tc>
                <a:tc>
                  <a:txBody>
                    <a:bodyPr/>
                    <a:lstStyle/>
                    <a:p>
                      <a:r>
                        <a:rPr lang="en-US">
                          <a:effectLst/>
                          <a:latin typeface="Arial"/>
                        </a:rPr>
                        <a:t>Aux Output 1</a:t>
                      </a:r>
                    </a:p>
                  </a:txBody>
                  <a:tcPr anchor="ctr"/>
                </a:tc>
              </a:tr>
              <a:tr h="370840">
                <a:tc>
                  <a:txBody>
                    <a:bodyPr/>
                    <a:lstStyle/>
                    <a:p>
                      <a:r>
                        <a:rPr lang="en-US">
                          <a:effectLst/>
                          <a:latin typeface="Arial"/>
                        </a:rPr>
                        <a:t>Bit 1</a:t>
                      </a:r>
                    </a:p>
                  </a:txBody>
                  <a:tcPr anchor="ctr"/>
                </a:tc>
                <a:tc>
                  <a:txBody>
                    <a:bodyPr/>
                    <a:lstStyle/>
                    <a:p>
                      <a:r>
                        <a:rPr lang="en-US">
                          <a:effectLst/>
                          <a:latin typeface="Arial"/>
                        </a:rPr>
                        <a:t>Force Request to Send</a:t>
                      </a:r>
                    </a:p>
                  </a:txBody>
                  <a:tcPr anchor="ctr"/>
                </a:tc>
              </a:tr>
              <a:tr h="370840">
                <a:tc>
                  <a:txBody>
                    <a:bodyPr/>
                    <a:lstStyle/>
                    <a:p>
                      <a:r>
                        <a:rPr lang="en-US">
                          <a:effectLst/>
                          <a:latin typeface="Arial"/>
                        </a:rPr>
                        <a:t>Bit 0</a:t>
                      </a:r>
                    </a:p>
                  </a:txBody>
                  <a:tcPr anchor="ctr"/>
                </a:tc>
                <a:tc>
                  <a:txBody>
                    <a:bodyPr/>
                    <a:lstStyle/>
                    <a:p>
                      <a:r>
                        <a:rPr lang="en-US" dirty="0">
                          <a:effectLst/>
                          <a:latin typeface="Arial"/>
                        </a:rPr>
                        <a:t>Force Data Terminal Ready</a:t>
                      </a:r>
                    </a:p>
                  </a:txBody>
                  <a:tcPr anchor="ctr"/>
                </a:tc>
              </a:tr>
            </a:tbl>
          </a:graphicData>
        </a:graphic>
      </p:graphicFrame>
    </p:spTree>
    <p:extLst>
      <p:ext uri="{BB962C8B-B14F-4D97-AF65-F5344CB8AC3E}">
        <p14:creationId xmlns:p14="http://schemas.microsoft.com/office/powerpoint/2010/main" val="1039144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Modem Status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9065365"/>
              </p:ext>
            </p:extLst>
          </p:nvPr>
        </p:nvGraphicFramePr>
        <p:xfrm>
          <a:off x="323528" y="1556792"/>
          <a:ext cx="8136904" cy="3337560"/>
        </p:xfrm>
        <a:graphic>
          <a:graphicData uri="http://schemas.openxmlformats.org/drawingml/2006/table">
            <a:tbl>
              <a:tblPr firstRow="1" bandRow="1">
                <a:tableStyleId>{5C22544A-7EE6-4342-B048-85BDC9FD1C3A}</a:tableStyleId>
              </a:tblPr>
              <a:tblGrid>
                <a:gridCol w="4068452"/>
                <a:gridCol w="4068452"/>
              </a:tblGrid>
              <a:tr h="370840">
                <a:tc>
                  <a:txBody>
                    <a:bodyPr/>
                    <a:lstStyle/>
                    <a:p>
                      <a:r>
                        <a:rPr lang="en-US" b="1" dirty="0">
                          <a:effectLst/>
                          <a:latin typeface="Arial"/>
                        </a:rPr>
                        <a:t>Bit</a:t>
                      </a:r>
                      <a:endParaRPr lang="en-US" dirty="0">
                        <a:effectLst/>
                        <a:latin typeface="Arial"/>
                      </a:endParaRPr>
                    </a:p>
                  </a:txBody>
                  <a:tcPr anchor="ctr"/>
                </a:tc>
                <a:tc>
                  <a:txBody>
                    <a:bodyPr/>
                    <a:lstStyle/>
                    <a:p>
                      <a:r>
                        <a:rPr lang="en-US" b="1">
                          <a:effectLst/>
                          <a:latin typeface="Arial"/>
                        </a:rPr>
                        <a:t>Notes</a:t>
                      </a:r>
                      <a:endParaRPr lang="en-US">
                        <a:effectLst/>
                        <a:latin typeface="Arial"/>
                      </a:endParaRPr>
                    </a:p>
                  </a:txBody>
                  <a:tcPr anchor="ctr"/>
                </a:tc>
              </a:tr>
              <a:tr h="370840">
                <a:tc>
                  <a:txBody>
                    <a:bodyPr/>
                    <a:lstStyle/>
                    <a:p>
                      <a:r>
                        <a:rPr lang="en-US">
                          <a:effectLst/>
                          <a:latin typeface="Arial"/>
                        </a:rPr>
                        <a:t>Bit 7</a:t>
                      </a:r>
                    </a:p>
                  </a:txBody>
                  <a:tcPr anchor="ctr"/>
                </a:tc>
                <a:tc>
                  <a:txBody>
                    <a:bodyPr/>
                    <a:lstStyle/>
                    <a:p>
                      <a:r>
                        <a:rPr lang="en-US">
                          <a:effectLst/>
                          <a:latin typeface="Arial"/>
                        </a:rPr>
                        <a:t>Carrier Detect</a:t>
                      </a:r>
                    </a:p>
                  </a:txBody>
                  <a:tcPr anchor="ctr"/>
                </a:tc>
              </a:tr>
              <a:tr h="370840">
                <a:tc>
                  <a:txBody>
                    <a:bodyPr/>
                    <a:lstStyle/>
                    <a:p>
                      <a:r>
                        <a:rPr lang="en-US">
                          <a:effectLst/>
                          <a:latin typeface="Arial"/>
                        </a:rPr>
                        <a:t>Bit 6</a:t>
                      </a:r>
                    </a:p>
                  </a:txBody>
                  <a:tcPr anchor="ctr"/>
                </a:tc>
                <a:tc>
                  <a:txBody>
                    <a:bodyPr/>
                    <a:lstStyle/>
                    <a:p>
                      <a:r>
                        <a:rPr lang="en-US">
                          <a:effectLst/>
                          <a:latin typeface="Arial"/>
                        </a:rPr>
                        <a:t>Ring Indicator</a:t>
                      </a:r>
                    </a:p>
                  </a:txBody>
                  <a:tcPr anchor="ctr"/>
                </a:tc>
              </a:tr>
              <a:tr h="370840">
                <a:tc>
                  <a:txBody>
                    <a:bodyPr/>
                    <a:lstStyle/>
                    <a:p>
                      <a:r>
                        <a:rPr lang="en-US">
                          <a:effectLst/>
                          <a:latin typeface="Arial"/>
                        </a:rPr>
                        <a:t>Bit 5</a:t>
                      </a:r>
                    </a:p>
                  </a:txBody>
                  <a:tcPr anchor="ctr"/>
                </a:tc>
                <a:tc>
                  <a:txBody>
                    <a:bodyPr/>
                    <a:lstStyle/>
                    <a:p>
                      <a:r>
                        <a:rPr lang="en-US">
                          <a:effectLst/>
                          <a:latin typeface="Arial"/>
                        </a:rPr>
                        <a:t>Data Set Ready</a:t>
                      </a:r>
                    </a:p>
                  </a:txBody>
                  <a:tcPr anchor="ctr"/>
                </a:tc>
              </a:tr>
              <a:tr h="370840">
                <a:tc>
                  <a:txBody>
                    <a:bodyPr/>
                    <a:lstStyle/>
                    <a:p>
                      <a:r>
                        <a:rPr lang="en-US">
                          <a:effectLst/>
                          <a:latin typeface="Arial"/>
                        </a:rPr>
                        <a:t>Bit 4</a:t>
                      </a:r>
                    </a:p>
                  </a:txBody>
                  <a:tcPr anchor="ctr"/>
                </a:tc>
                <a:tc>
                  <a:txBody>
                    <a:bodyPr/>
                    <a:lstStyle/>
                    <a:p>
                      <a:r>
                        <a:rPr lang="en-US">
                          <a:effectLst/>
                          <a:latin typeface="Arial"/>
                        </a:rPr>
                        <a:t>Clear To Send</a:t>
                      </a:r>
                    </a:p>
                  </a:txBody>
                  <a:tcPr anchor="ctr"/>
                </a:tc>
              </a:tr>
              <a:tr h="370840">
                <a:tc>
                  <a:txBody>
                    <a:bodyPr/>
                    <a:lstStyle/>
                    <a:p>
                      <a:r>
                        <a:rPr lang="en-US">
                          <a:effectLst/>
                          <a:latin typeface="Arial"/>
                        </a:rPr>
                        <a:t>Bit 3</a:t>
                      </a:r>
                    </a:p>
                  </a:txBody>
                  <a:tcPr anchor="ctr"/>
                </a:tc>
                <a:tc>
                  <a:txBody>
                    <a:bodyPr/>
                    <a:lstStyle/>
                    <a:p>
                      <a:r>
                        <a:rPr lang="en-US">
                          <a:effectLst/>
                          <a:latin typeface="Arial"/>
                        </a:rPr>
                        <a:t>Delta Data Carrier Detect</a:t>
                      </a:r>
                    </a:p>
                  </a:txBody>
                  <a:tcPr anchor="ctr"/>
                </a:tc>
              </a:tr>
              <a:tr h="370840">
                <a:tc>
                  <a:txBody>
                    <a:bodyPr/>
                    <a:lstStyle/>
                    <a:p>
                      <a:r>
                        <a:rPr lang="en-US">
                          <a:effectLst/>
                          <a:latin typeface="Arial"/>
                        </a:rPr>
                        <a:t>Bit 2</a:t>
                      </a:r>
                    </a:p>
                  </a:txBody>
                  <a:tcPr anchor="ctr"/>
                </a:tc>
                <a:tc>
                  <a:txBody>
                    <a:bodyPr/>
                    <a:lstStyle/>
                    <a:p>
                      <a:r>
                        <a:rPr lang="en-US">
                          <a:effectLst/>
                          <a:latin typeface="Arial"/>
                        </a:rPr>
                        <a:t>Trailing Edge Ring Indicator</a:t>
                      </a:r>
                    </a:p>
                  </a:txBody>
                  <a:tcPr anchor="ctr"/>
                </a:tc>
              </a:tr>
              <a:tr h="370840">
                <a:tc>
                  <a:txBody>
                    <a:bodyPr/>
                    <a:lstStyle/>
                    <a:p>
                      <a:r>
                        <a:rPr lang="en-US">
                          <a:effectLst/>
                          <a:latin typeface="Arial"/>
                        </a:rPr>
                        <a:t>Bit 1</a:t>
                      </a:r>
                    </a:p>
                  </a:txBody>
                  <a:tcPr anchor="ctr"/>
                </a:tc>
                <a:tc>
                  <a:txBody>
                    <a:bodyPr/>
                    <a:lstStyle/>
                    <a:p>
                      <a:r>
                        <a:rPr lang="en-US">
                          <a:effectLst/>
                          <a:latin typeface="Arial"/>
                        </a:rPr>
                        <a:t>Delta Data Set Ready</a:t>
                      </a:r>
                    </a:p>
                  </a:txBody>
                  <a:tcPr anchor="ctr"/>
                </a:tc>
              </a:tr>
              <a:tr h="370840">
                <a:tc>
                  <a:txBody>
                    <a:bodyPr/>
                    <a:lstStyle/>
                    <a:p>
                      <a:r>
                        <a:rPr lang="en-US">
                          <a:effectLst/>
                          <a:latin typeface="Arial"/>
                        </a:rPr>
                        <a:t>Bit 0</a:t>
                      </a:r>
                    </a:p>
                  </a:txBody>
                  <a:tcPr anchor="ctr"/>
                </a:tc>
                <a:tc>
                  <a:txBody>
                    <a:bodyPr/>
                    <a:lstStyle/>
                    <a:p>
                      <a:r>
                        <a:rPr lang="en-US" dirty="0">
                          <a:effectLst/>
                          <a:latin typeface="Arial"/>
                        </a:rPr>
                        <a:t>Delta Clear to Send</a:t>
                      </a:r>
                    </a:p>
                  </a:txBody>
                  <a:tcPr anchor="ctr"/>
                </a:tc>
              </a:tr>
            </a:tbl>
          </a:graphicData>
        </a:graphic>
      </p:graphicFrame>
    </p:spTree>
    <p:extLst>
      <p:ext uri="{BB962C8B-B14F-4D97-AF65-F5344CB8AC3E}">
        <p14:creationId xmlns:p14="http://schemas.microsoft.com/office/powerpoint/2010/main" val="1615377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LSR: Line Status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2399008"/>
              </p:ext>
            </p:extLst>
          </p:nvPr>
        </p:nvGraphicFramePr>
        <p:xfrm>
          <a:off x="457200" y="1600200"/>
          <a:ext cx="8147248" cy="3337560"/>
        </p:xfrm>
        <a:graphic>
          <a:graphicData uri="http://schemas.openxmlformats.org/drawingml/2006/table">
            <a:tbl>
              <a:tblPr firstRow="1" bandRow="1">
                <a:tableStyleId>{5C22544A-7EE6-4342-B048-85BDC9FD1C3A}</a:tableStyleId>
              </a:tblPr>
              <a:tblGrid>
                <a:gridCol w="4073624"/>
                <a:gridCol w="4073624"/>
              </a:tblGrid>
              <a:tr h="370840">
                <a:tc>
                  <a:txBody>
                    <a:bodyPr/>
                    <a:lstStyle/>
                    <a:p>
                      <a:r>
                        <a:rPr lang="en-US" b="1" dirty="0">
                          <a:effectLst/>
                          <a:latin typeface="Arial"/>
                        </a:rPr>
                        <a:t>Bit</a:t>
                      </a:r>
                      <a:endParaRPr lang="en-US" dirty="0">
                        <a:effectLst/>
                        <a:latin typeface="Arial"/>
                      </a:endParaRPr>
                    </a:p>
                  </a:txBody>
                  <a:tcPr anchor="ctr"/>
                </a:tc>
                <a:tc>
                  <a:txBody>
                    <a:bodyPr/>
                    <a:lstStyle/>
                    <a:p>
                      <a:r>
                        <a:rPr lang="en-US" b="1">
                          <a:effectLst/>
                          <a:latin typeface="Arial"/>
                        </a:rPr>
                        <a:t>Notes</a:t>
                      </a:r>
                      <a:endParaRPr lang="en-US">
                        <a:effectLst/>
                        <a:latin typeface="Arial"/>
                      </a:endParaRPr>
                    </a:p>
                  </a:txBody>
                  <a:tcPr anchor="ctr"/>
                </a:tc>
              </a:tr>
              <a:tr h="370840">
                <a:tc>
                  <a:txBody>
                    <a:bodyPr/>
                    <a:lstStyle/>
                    <a:p>
                      <a:r>
                        <a:rPr lang="en-US">
                          <a:effectLst/>
                          <a:latin typeface="Arial"/>
                        </a:rPr>
                        <a:t>Bit 7</a:t>
                      </a:r>
                    </a:p>
                  </a:txBody>
                  <a:tcPr anchor="ctr"/>
                </a:tc>
                <a:tc>
                  <a:txBody>
                    <a:bodyPr/>
                    <a:lstStyle/>
                    <a:p>
                      <a:r>
                        <a:rPr lang="en-US">
                          <a:effectLst/>
                          <a:latin typeface="Arial"/>
                        </a:rPr>
                        <a:t>Carrier Detect</a:t>
                      </a:r>
                    </a:p>
                  </a:txBody>
                  <a:tcPr anchor="ctr"/>
                </a:tc>
              </a:tr>
              <a:tr h="370840">
                <a:tc>
                  <a:txBody>
                    <a:bodyPr/>
                    <a:lstStyle/>
                    <a:p>
                      <a:r>
                        <a:rPr lang="en-US">
                          <a:effectLst/>
                          <a:latin typeface="Arial"/>
                        </a:rPr>
                        <a:t>Bit 6</a:t>
                      </a:r>
                    </a:p>
                  </a:txBody>
                  <a:tcPr anchor="ctr"/>
                </a:tc>
                <a:tc>
                  <a:txBody>
                    <a:bodyPr/>
                    <a:lstStyle/>
                    <a:p>
                      <a:r>
                        <a:rPr lang="en-US">
                          <a:effectLst/>
                          <a:latin typeface="Arial"/>
                        </a:rPr>
                        <a:t>Ring Indicator</a:t>
                      </a:r>
                    </a:p>
                  </a:txBody>
                  <a:tcPr anchor="ctr"/>
                </a:tc>
              </a:tr>
              <a:tr h="370840">
                <a:tc>
                  <a:txBody>
                    <a:bodyPr/>
                    <a:lstStyle/>
                    <a:p>
                      <a:r>
                        <a:rPr lang="en-US">
                          <a:effectLst/>
                          <a:latin typeface="Arial"/>
                        </a:rPr>
                        <a:t>Bit 5</a:t>
                      </a:r>
                    </a:p>
                  </a:txBody>
                  <a:tcPr anchor="ctr"/>
                </a:tc>
                <a:tc>
                  <a:txBody>
                    <a:bodyPr/>
                    <a:lstStyle/>
                    <a:p>
                      <a:r>
                        <a:rPr lang="en-US">
                          <a:effectLst/>
                          <a:latin typeface="Arial"/>
                        </a:rPr>
                        <a:t>Data Set Ready</a:t>
                      </a:r>
                    </a:p>
                  </a:txBody>
                  <a:tcPr anchor="ctr"/>
                </a:tc>
              </a:tr>
              <a:tr h="370840">
                <a:tc>
                  <a:txBody>
                    <a:bodyPr/>
                    <a:lstStyle/>
                    <a:p>
                      <a:r>
                        <a:rPr lang="en-US">
                          <a:effectLst/>
                          <a:latin typeface="Arial"/>
                        </a:rPr>
                        <a:t>Bit 4</a:t>
                      </a:r>
                    </a:p>
                  </a:txBody>
                  <a:tcPr anchor="ctr"/>
                </a:tc>
                <a:tc>
                  <a:txBody>
                    <a:bodyPr/>
                    <a:lstStyle/>
                    <a:p>
                      <a:r>
                        <a:rPr lang="en-US">
                          <a:effectLst/>
                          <a:latin typeface="Arial"/>
                        </a:rPr>
                        <a:t>Clear To Send</a:t>
                      </a:r>
                    </a:p>
                  </a:txBody>
                  <a:tcPr anchor="ctr"/>
                </a:tc>
              </a:tr>
              <a:tr h="370840">
                <a:tc>
                  <a:txBody>
                    <a:bodyPr/>
                    <a:lstStyle/>
                    <a:p>
                      <a:r>
                        <a:rPr lang="en-US">
                          <a:effectLst/>
                          <a:latin typeface="Arial"/>
                        </a:rPr>
                        <a:t>Bit 3</a:t>
                      </a:r>
                    </a:p>
                  </a:txBody>
                  <a:tcPr anchor="ctr"/>
                </a:tc>
                <a:tc>
                  <a:txBody>
                    <a:bodyPr/>
                    <a:lstStyle/>
                    <a:p>
                      <a:r>
                        <a:rPr lang="en-US">
                          <a:effectLst/>
                          <a:latin typeface="Arial"/>
                        </a:rPr>
                        <a:t>Delta Data Carrier Detect</a:t>
                      </a:r>
                    </a:p>
                  </a:txBody>
                  <a:tcPr anchor="ctr"/>
                </a:tc>
              </a:tr>
              <a:tr h="370840">
                <a:tc>
                  <a:txBody>
                    <a:bodyPr/>
                    <a:lstStyle/>
                    <a:p>
                      <a:r>
                        <a:rPr lang="en-US">
                          <a:effectLst/>
                          <a:latin typeface="Arial"/>
                        </a:rPr>
                        <a:t>Bit 2</a:t>
                      </a:r>
                    </a:p>
                  </a:txBody>
                  <a:tcPr anchor="ctr"/>
                </a:tc>
                <a:tc>
                  <a:txBody>
                    <a:bodyPr/>
                    <a:lstStyle/>
                    <a:p>
                      <a:r>
                        <a:rPr lang="en-US">
                          <a:effectLst/>
                          <a:latin typeface="Arial"/>
                        </a:rPr>
                        <a:t>Trailing Edge Ring Indicator</a:t>
                      </a:r>
                    </a:p>
                  </a:txBody>
                  <a:tcPr anchor="ctr"/>
                </a:tc>
              </a:tr>
              <a:tr h="370840">
                <a:tc>
                  <a:txBody>
                    <a:bodyPr/>
                    <a:lstStyle/>
                    <a:p>
                      <a:r>
                        <a:rPr lang="en-US">
                          <a:effectLst/>
                          <a:latin typeface="Arial"/>
                        </a:rPr>
                        <a:t>Bit 1</a:t>
                      </a:r>
                    </a:p>
                  </a:txBody>
                  <a:tcPr anchor="ctr"/>
                </a:tc>
                <a:tc>
                  <a:txBody>
                    <a:bodyPr/>
                    <a:lstStyle/>
                    <a:p>
                      <a:r>
                        <a:rPr lang="en-US">
                          <a:effectLst/>
                          <a:latin typeface="Arial"/>
                        </a:rPr>
                        <a:t>Delta Data Set Ready</a:t>
                      </a:r>
                    </a:p>
                  </a:txBody>
                  <a:tcPr anchor="ctr"/>
                </a:tc>
              </a:tr>
              <a:tr h="370840">
                <a:tc>
                  <a:txBody>
                    <a:bodyPr/>
                    <a:lstStyle/>
                    <a:p>
                      <a:r>
                        <a:rPr lang="en-US">
                          <a:effectLst/>
                          <a:latin typeface="Arial"/>
                        </a:rPr>
                        <a:t>Bit 0</a:t>
                      </a:r>
                    </a:p>
                  </a:txBody>
                  <a:tcPr anchor="ctr"/>
                </a:tc>
                <a:tc>
                  <a:txBody>
                    <a:bodyPr/>
                    <a:lstStyle/>
                    <a:p>
                      <a:r>
                        <a:rPr lang="en-US" dirty="0">
                          <a:effectLst/>
                          <a:latin typeface="Arial"/>
                        </a:rPr>
                        <a:t>Delta Clear to Send</a:t>
                      </a:r>
                    </a:p>
                  </a:txBody>
                  <a:tcPr anchor="ctr"/>
                </a:tc>
              </a:tr>
            </a:tbl>
          </a:graphicData>
        </a:graphic>
      </p:graphicFrame>
    </p:spTree>
    <p:extLst>
      <p:ext uri="{BB962C8B-B14F-4D97-AF65-F5344CB8AC3E}">
        <p14:creationId xmlns:p14="http://schemas.microsoft.com/office/powerpoint/2010/main" val="3322845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IER: Interrupt Enable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1730128"/>
              </p:ext>
            </p:extLst>
          </p:nvPr>
        </p:nvGraphicFramePr>
        <p:xfrm>
          <a:off x="457200" y="1600200"/>
          <a:ext cx="8363272" cy="3337560"/>
        </p:xfrm>
        <a:graphic>
          <a:graphicData uri="http://schemas.openxmlformats.org/drawingml/2006/table">
            <a:tbl>
              <a:tblPr firstRow="1" bandRow="1">
                <a:tableStyleId>{5C22544A-7EE6-4342-B048-85BDC9FD1C3A}</a:tableStyleId>
              </a:tblPr>
              <a:tblGrid>
                <a:gridCol w="1645920"/>
                <a:gridCol w="6717352"/>
              </a:tblGrid>
              <a:tr h="370840">
                <a:tc>
                  <a:txBody>
                    <a:bodyPr/>
                    <a:lstStyle/>
                    <a:p>
                      <a:r>
                        <a:rPr lang="en-US" b="1" dirty="0">
                          <a:effectLst/>
                          <a:latin typeface="Arial"/>
                        </a:rPr>
                        <a:t>Bit</a:t>
                      </a:r>
                      <a:endParaRPr lang="en-US" dirty="0">
                        <a:effectLst/>
                        <a:latin typeface="Arial"/>
                      </a:endParaRPr>
                    </a:p>
                  </a:txBody>
                  <a:tcPr anchor="ctr"/>
                </a:tc>
                <a:tc>
                  <a:txBody>
                    <a:bodyPr/>
                    <a:lstStyle/>
                    <a:p>
                      <a:r>
                        <a:rPr lang="en-US" b="1">
                          <a:effectLst/>
                          <a:latin typeface="Arial"/>
                        </a:rPr>
                        <a:t>Notes</a:t>
                      </a:r>
                      <a:endParaRPr lang="en-US">
                        <a:effectLst/>
                        <a:latin typeface="Arial"/>
                      </a:endParaRPr>
                    </a:p>
                  </a:txBody>
                  <a:tcPr anchor="ctr"/>
                </a:tc>
              </a:tr>
              <a:tr h="370840">
                <a:tc>
                  <a:txBody>
                    <a:bodyPr/>
                    <a:lstStyle/>
                    <a:p>
                      <a:r>
                        <a:rPr lang="en-US">
                          <a:effectLst/>
                          <a:latin typeface="Arial"/>
                        </a:rPr>
                        <a:t>Bit 7</a:t>
                      </a:r>
                    </a:p>
                  </a:txBody>
                  <a:tcPr anchor="ctr"/>
                </a:tc>
                <a:tc>
                  <a:txBody>
                    <a:bodyPr/>
                    <a:lstStyle/>
                    <a:p>
                      <a:r>
                        <a:rPr lang="en-US">
                          <a:effectLst/>
                          <a:latin typeface="Arial"/>
                        </a:rPr>
                        <a:t>Reserved</a:t>
                      </a:r>
                    </a:p>
                  </a:txBody>
                  <a:tcPr anchor="ctr"/>
                </a:tc>
              </a:tr>
              <a:tr h="370840">
                <a:tc>
                  <a:txBody>
                    <a:bodyPr/>
                    <a:lstStyle/>
                    <a:p>
                      <a:r>
                        <a:rPr lang="en-US">
                          <a:effectLst/>
                          <a:latin typeface="Arial"/>
                        </a:rPr>
                        <a:t>Bit 6</a:t>
                      </a:r>
                    </a:p>
                  </a:txBody>
                  <a:tcPr anchor="ctr"/>
                </a:tc>
                <a:tc>
                  <a:txBody>
                    <a:bodyPr/>
                    <a:lstStyle/>
                    <a:p>
                      <a:r>
                        <a:rPr lang="en-US">
                          <a:effectLst/>
                          <a:latin typeface="Arial"/>
                        </a:rPr>
                        <a:t>Reserved</a:t>
                      </a:r>
                    </a:p>
                  </a:txBody>
                  <a:tcPr anchor="ctr"/>
                </a:tc>
              </a:tr>
              <a:tr h="370840">
                <a:tc>
                  <a:txBody>
                    <a:bodyPr/>
                    <a:lstStyle/>
                    <a:p>
                      <a:r>
                        <a:rPr lang="en-US">
                          <a:effectLst/>
                          <a:latin typeface="Arial"/>
                        </a:rPr>
                        <a:t>Bit 5</a:t>
                      </a:r>
                    </a:p>
                  </a:txBody>
                  <a:tcPr anchor="ctr"/>
                </a:tc>
                <a:tc>
                  <a:txBody>
                    <a:bodyPr/>
                    <a:lstStyle/>
                    <a:p>
                      <a:r>
                        <a:rPr lang="en-US">
                          <a:effectLst/>
                          <a:latin typeface="Arial"/>
                        </a:rPr>
                        <a:t>Enables Low Power Mode (16750)</a:t>
                      </a:r>
                    </a:p>
                  </a:txBody>
                  <a:tcPr anchor="ctr"/>
                </a:tc>
              </a:tr>
              <a:tr h="370840">
                <a:tc>
                  <a:txBody>
                    <a:bodyPr/>
                    <a:lstStyle/>
                    <a:p>
                      <a:r>
                        <a:rPr lang="en-US">
                          <a:effectLst/>
                          <a:latin typeface="Arial"/>
                        </a:rPr>
                        <a:t>Bit 4</a:t>
                      </a:r>
                    </a:p>
                  </a:txBody>
                  <a:tcPr anchor="ctr"/>
                </a:tc>
                <a:tc>
                  <a:txBody>
                    <a:bodyPr/>
                    <a:lstStyle/>
                    <a:p>
                      <a:r>
                        <a:rPr lang="en-US">
                          <a:effectLst/>
                          <a:latin typeface="Arial"/>
                        </a:rPr>
                        <a:t>Enables Sleep Mode (16750)</a:t>
                      </a:r>
                    </a:p>
                  </a:txBody>
                  <a:tcPr anchor="ctr"/>
                </a:tc>
              </a:tr>
              <a:tr h="370840">
                <a:tc>
                  <a:txBody>
                    <a:bodyPr/>
                    <a:lstStyle/>
                    <a:p>
                      <a:r>
                        <a:rPr lang="en-US">
                          <a:effectLst/>
                          <a:latin typeface="Arial"/>
                        </a:rPr>
                        <a:t>Bit 3</a:t>
                      </a:r>
                    </a:p>
                  </a:txBody>
                  <a:tcPr anchor="ctr"/>
                </a:tc>
                <a:tc>
                  <a:txBody>
                    <a:bodyPr/>
                    <a:lstStyle/>
                    <a:p>
                      <a:r>
                        <a:rPr lang="en-US">
                          <a:effectLst/>
                          <a:latin typeface="Arial"/>
                        </a:rPr>
                        <a:t>Enable Modem Status Interrupt</a:t>
                      </a:r>
                    </a:p>
                  </a:txBody>
                  <a:tcPr anchor="ctr"/>
                </a:tc>
              </a:tr>
              <a:tr h="370840">
                <a:tc>
                  <a:txBody>
                    <a:bodyPr/>
                    <a:lstStyle/>
                    <a:p>
                      <a:r>
                        <a:rPr lang="en-US">
                          <a:effectLst/>
                          <a:latin typeface="Arial"/>
                        </a:rPr>
                        <a:t>Bit 2</a:t>
                      </a:r>
                    </a:p>
                  </a:txBody>
                  <a:tcPr anchor="ctr"/>
                </a:tc>
                <a:tc>
                  <a:txBody>
                    <a:bodyPr/>
                    <a:lstStyle/>
                    <a:p>
                      <a:r>
                        <a:rPr lang="en-US">
                          <a:effectLst/>
                          <a:latin typeface="Arial"/>
                        </a:rPr>
                        <a:t>Enable Receiver Line Status Interrupt</a:t>
                      </a:r>
                    </a:p>
                  </a:txBody>
                  <a:tcPr anchor="ctr"/>
                </a:tc>
              </a:tr>
              <a:tr h="370840">
                <a:tc>
                  <a:txBody>
                    <a:bodyPr/>
                    <a:lstStyle/>
                    <a:p>
                      <a:r>
                        <a:rPr lang="en-US">
                          <a:effectLst/>
                          <a:latin typeface="Arial"/>
                        </a:rPr>
                        <a:t>Bit 1</a:t>
                      </a:r>
                    </a:p>
                  </a:txBody>
                  <a:tcPr anchor="ctr"/>
                </a:tc>
                <a:tc>
                  <a:txBody>
                    <a:bodyPr/>
                    <a:lstStyle/>
                    <a:p>
                      <a:r>
                        <a:rPr lang="en-US">
                          <a:effectLst/>
                          <a:latin typeface="Arial"/>
                        </a:rPr>
                        <a:t>Enable Transmitter Holding Register Empty Interrupt</a:t>
                      </a:r>
                    </a:p>
                  </a:txBody>
                  <a:tcPr anchor="ctr"/>
                </a:tc>
              </a:tr>
              <a:tr h="370840">
                <a:tc>
                  <a:txBody>
                    <a:bodyPr/>
                    <a:lstStyle/>
                    <a:p>
                      <a:r>
                        <a:rPr lang="en-US">
                          <a:effectLst/>
                          <a:latin typeface="Arial"/>
                        </a:rPr>
                        <a:t>Bit 0</a:t>
                      </a:r>
                    </a:p>
                  </a:txBody>
                  <a:tcPr anchor="ctr"/>
                </a:tc>
                <a:tc>
                  <a:txBody>
                    <a:bodyPr/>
                    <a:lstStyle/>
                    <a:p>
                      <a:r>
                        <a:rPr lang="en-US" dirty="0">
                          <a:effectLst/>
                          <a:latin typeface="Arial"/>
                        </a:rPr>
                        <a:t>Enable Received Data Available Interrupt</a:t>
                      </a:r>
                    </a:p>
                  </a:txBody>
                  <a:tcPr anchor="ctr"/>
                </a:tc>
              </a:tr>
            </a:tbl>
          </a:graphicData>
        </a:graphic>
      </p:graphicFrame>
    </p:spTree>
    <p:extLst>
      <p:ext uri="{BB962C8B-B14F-4D97-AF65-F5344CB8AC3E}">
        <p14:creationId xmlns:p14="http://schemas.microsoft.com/office/powerpoint/2010/main" val="3908106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IIR: Interrupt Identification Register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873904"/>
              </p:ext>
            </p:extLst>
          </p:nvPr>
        </p:nvGraphicFramePr>
        <p:xfrm>
          <a:off x="395536" y="924560"/>
          <a:ext cx="8507288" cy="5933440"/>
        </p:xfrm>
        <a:graphic>
          <a:graphicData uri="http://schemas.openxmlformats.org/drawingml/2006/table">
            <a:tbl>
              <a:tblPr firstRow="1" bandRow="1">
                <a:tableStyleId>{5C22544A-7EE6-4342-B048-85BDC9FD1C3A}</a:tableStyleId>
              </a:tblPr>
              <a:tblGrid>
                <a:gridCol w="1522512"/>
                <a:gridCol w="1152128"/>
                <a:gridCol w="1069776"/>
                <a:gridCol w="4762872"/>
              </a:tblGrid>
              <a:tr h="370840">
                <a:tc>
                  <a:txBody>
                    <a:bodyPr/>
                    <a:lstStyle/>
                    <a:p>
                      <a:r>
                        <a:rPr lang="en-US" b="1" dirty="0">
                          <a:effectLst/>
                          <a:latin typeface="Arial"/>
                        </a:rPr>
                        <a:t>Bit</a:t>
                      </a:r>
                      <a:endParaRPr lang="en-US" dirty="0">
                        <a:effectLst/>
                        <a:latin typeface="Arial"/>
                      </a:endParaRPr>
                    </a:p>
                  </a:txBody>
                  <a:tcPr anchor="ctr"/>
                </a:tc>
                <a:tc gridSpan="3">
                  <a:txBody>
                    <a:bodyPr/>
                    <a:lstStyle/>
                    <a:p>
                      <a:r>
                        <a:rPr lang="en-US" b="1">
                          <a:effectLst/>
                          <a:latin typeface="Arial"/>
                        </a:rPr>
                        <a:t>Notes</a:t>
                      </a:r>
                      <a:endParaRPr lang="en-US">
                        <a:effectLst/>
                        <a:latin typeface="Arial"/>
                      </a:endParaRPr>
                    </a:p>
                  </a:txBody>
                  <a:tcPr anchor="ctr"/>
                </a:tc>
                <a:tc hMerge="1">
                  <a:txBody>
                    <a:bodyPr/>
                    <a:lstStyle/>
                    <a:p>
                      <a:endParaRPr lang="en-US"/>
                    </a:p>
                  </a:txBody>
                  <a:tcPr/>
                </a:tc>
                <a:tc hMerge="1">
                  <a:txBody>
                    <a:bodyPr/>
                    <a:lstStyle/>
                    <a:p>
                      <a:endParaRPr lang="en-US"/>
                    </a:p>
                  </a:txBody>
                  <a:tcPr/>
                </a:tc>
              </a:tr>
              <a:tr h="370840">
                <a:tc rowSpan="4">
                  <a:txBody>
                    <a:bodyPr/>
                    <a:lstStyle/>
                    <a:p>
                      <a:r>
                        <a:rPr lang="en-US">
                          <a:effectLst/>
                          <a:latin typeface="Arial"/>
                        </a:rPr>
                        <a:t>Bits 6 and 7</a:t>
                      </a:r>
                    </a:p>
                  </a:txBody>
                  <a:tcPr/>
                </a:tc>
                <a:tc>
                  <a:txBody>
                    <a:bodyPr/>
                    <a:lstStyle/>
                    <a:p>
                      <a:r>
                        <a:rPr lang="en-US">
                          <a:effectLst/>
                          <a:latin typeface="Arial"/>
                        </a:rPr>
                        <a:t>Bit 6</a:t>
                      </a:r>
                    </a:p>
                  </a:txBody>
                  <a:tcPr anchor="ctr"/>
                </a:tc>
                <a:tc>
                  <a:txBody>
                    <a:bodyPr/>
                    <a:lstStyle/>
                    <a:p>
                      <a:r>
                        <a:rPr lang="en-US">
                          <a:effectLst/>
                          <a:latin typeface="Arial"/>
                        </a:rPr>
                        <a:t>Bit 7</a:t>
                      </a:r>
                    </a:p>
                  </a:txBody>
                  <a:tcPr anchor="ctr"/>
                </a:tc>
                <a:tc>
                  <a:txBody>
                    <a:bodyPr/>
                    <a:lstStyle/>
                    <a:p>
                      <a:r>
                        <a:rPr lang="en-US">
                          <a:effectLst/>
                          <a:latin typeface="Arial"/>
                        </a:rPr>
                        <a:t> </a:t>
                      </a:r>
                    </a:p>
                  </a:txBody>
                  <a:tcPr anchor="ctr"/>
                </a:tc>
              </a:tr>
              <a:tr h="370840">
                <a:tc vMerge="1">
                  <a:txBody>
                    <a:bodyPr/>
                    <a:lstStyle/>
                    <a:p>
                      <a:endParaRPr lang="en-US"/>
                    </a:p>
                  </a:txBody>
                  <a:tcPr/>
                </a:tc>
                <a:tc>
                  <a:txBody>
                    <a:bodyPr/>
                    <a:lstStyle/>
                    <a:p>
                      <a:r>
                        <a:rPr lang="en-US">
                          <a:effectLst/>
                          <a:latin typeface="Arial"/>
                        </a:rPr>
                        <a:t>0</a:t>
                      </a:r>
                    </a:p>
                  </a:txBody>
                  <a:tcPr anchor="ctr"/>
                </a:tc>
                <a:tc>
                  <a:txBody>
                    <a:bodyPr/>
                    <a:lstStyle/>
                    <a:p>
                      <a:r>
                        <a:rPr lang="en-US">
                          <a:effectLst/>
                          <a:latin typeface="Arial"/>
                        </a:rPr>
                        <a:t>0</a:t>
                      </a:r>
                    </a:p>
                  </a:txBody>
                  <a:tcPr anchor="ctr"/>
                </a:tc>
                <a:tc>
                  <a:txBody>
                    <a:bodyPr/>
                    <a:lstStyle/>
                    <a:p>
                      <a:r>
                        <a:rPr lang="en-US">
                          <a:effectLst/>
                          <a:latin typeface="Arial"/>
                        </a:rPr>
                        <a:t>No FIFO</a:t>
                      </a:r>
                    </a:p>
                  </a:txBody>
                  <a:tcPr anchor="ctr"/>
                </a:tc>
              </a:tr>
              <a:tr h="370840">
                <a:tc vMerge="1">
                  <a:txBody>
                    <a:bodyPr/>
                    <a:lstStyle/>
                    <a:p>
                      <a:endParaRPr lang="en-US"/>
                    </a:p>
                  </a:txBody>
                  <a:tcPr/>
                </a:tc>
                <a:tc>
                  <a:txBody>
                    <a:bodyPr/>
                    <a:lstStyle/>
                    <a:p>
                      <a:r>
                        <a:rPr lang="en-US">
                          <a:effectLst/>
                          <a:latin typeface="Arial"/>
                        </a:rPr>
                        <a:t>0</a:t>
                      </a:r>
                    </a:p>
                  </a:txBody>
                  <a:tcPr anchor="ctr"/>
                </a:tc>
                <a:tc>
                  <a:txBody>
                    <a:bodyPr/>
                    <a:lstStyle/>
                    <a:p>
                      <a:r>
                        <a:rPr lang="en-US">
                          <a:effectLst/>
                          <a:latin typeface="Arial"/>
                        </a:rPr>
                        <a:t>1</a:t>
                      </a:r>
                    </a:p>
                  </a:txBody>
                  <a:tcPr anchor="ctr"/>
                </a:tc>
                <a:tc>
                  <a:txBody>
                    <a:bodyPr/>
                    <a:lstStyle/>
                    <a:p>
                      <a:r>
                        <a:rPr lang="en-US">
                          <a:effectLst/>
                          <a:latin typeface="Arial"/>
                        </a:rPr>
                        <a:t>FIFO Enabled but Unusable</a:t>
                      </a:r>
                    </a:p>
                  </a:txBody>
                  <a:tcPr anchor="ctr"/>
                </a:tc>
              </a:tr>
              <a:tr h="370840">
                <a:tc vMerge="1">
                  <a:txBody>
                    <a:bodyPr/>
                    <a:lstStyle/>
                    <a:p>
                      <a:endParaRPr lang="en-US"/>
                    </a:p>
                  </a:txBody>
                  <a:tcPr/>
                </a:tc>
                <a:tc>
                  <a:txBody>
                    <a:bodyPr/>
                    <a:lstStyle/>
                    <a:p>
                      <a:r>
                        <a:rPr lang="en-US">
                          <a:effectLst/>
                          <a:latin typeface="Arial"/>
                        </a:rPr>
                        <a:t>1</a:t>
                      </a:r>
                    </a:p>
                  </a:txBody>
                  <a:tcPr anchor="ctr"/>
                </a:tc>
                <a:tc>
                  <a:txBody>
                    <a:bodyPr/>
                    <a:lstStyle/>
                    <a:p>
                      <a:r>
                        <a:rPr lang="en-US">
                          <a:effectLst/>
                          <a:latin typeface="Arial"/>
                        </a:rPr>
                        <a:t>1</a:t>
                      </a:r>
                    </a:p>
                  </a:txBody>
                  <a:tcPr anchor="ctr"/>
                </a:tc>
                <a:tc>
                  <a:txBody>
                    <a:bodyPr/>
                    <a:lstStyle/>
                    <a:p>
                      <a:r>
                        <a:rPr lang="en-US">
                          <a:effectLst/>
                          <a:latin typeface="Arial"/>
                        </a:rPr>
                        <a:t>FIFO Enabled</a:t>
                      </a:r>
                    </a:p>
                  </a:txBody>
                  <a:tcPr anchor="ctr"/>
                </a:tc>
              </a:tr>
              <a:tr h="370840">
                <a:tc>
                  <a:txBody>
                    <a:bodyPr/>
                    <a:lstStyle/>
                    <a:p>
                      <a:r>
                        <a:rPr lang="en-US">
                          <a:effectLst/>
                          <a:latin typeface="Arial"/>
                        </a:rPr>
                        <a:t>Bit 5</a:t>
                      </a:r>
                    </a:p>
                  </a:txBody>
                  <a:tcPr anchor="ctr"/>
                </a:tc>
                <a:tc gridSpan="3">
                  <a:txBody>
                    <a:bodyPr/>
                    <a:lstStyle/>
                    <a:p>
                      <a:r>
                        <a:rPr lang="en-US">
                          <a:effectLst/>
                          <a:latin typeface="Arial"/>
                        </a:rPr>
                        <a:t>64 Byte Fifo Enabled (16750 only)</a:t>
                      </a:r>
                    </a:p>
                  </a:txBody>
                  <a:tcPr anchor="ctr"/>
                </a:tc>
                <a:tc hMerge="1">
                  <a:txBody>
                    <a:bodyPr/>
                    <a:lstStyle/>
                    <a:p>
                      <a:endParaRPr lang="en-US"/>
                    </a:p>
                  </a:txBody>
                  <a:tcPr/>
                </a:tc>
                <a:tc hMerge="1">
                  <a:txBody>
                    <a:bodyPr/>
                    <a:lstStyle/>
                    <a:p>
                      <a:endParaRPr lang="en-US"/>
                    </a:p>
                  </a:txBody>
                  <a:tcPr/>
                </a:tc>
              </a:tr>
              <a:tr h="370840">
                <a:tc>
                  <a:txBody>
                    <a:bodyPr/>
                    <a:lstStyle/>
                    <a:p>
                      <a:r>
                        <a:rPr lang="en-US">
                          <a:effectLst/>
                          <a:latin typeface="Arial"/>
                        </a:rPr>
                        <a:t>Bit 4</a:t>
                      </a:r>
                    </a:p>
                  </a:txBody>
                  <a:tcPr anchor="ctr"/>
                </a:tc>
                <a:tc gridSpan="3">
                  <a:txBody>
                    <a:bodyPr/>
                    <a:lstStyle/>
                    <a:p>
                      <a:r>
                        <a:rPr lang="en-US">
                          <a:effectLst/>
                          <a:latin typeface="Arial"/>
                        </a:rPr>
                        <a:t>Reserved</a:t>
                      </a:r>
                    </a:p>
                  </a:txBody>
                  <a:tcPr anchor="ctr"/>
                </a:tc>
                <a:tc hMerge="1">
                  <a:txBody>
                    <a:bodyPr/>
                    <a:lstStyle/>
                    <a:p>
                      <a:endParaRPr lang="en-US"/>
                    </a:p>
                  </a:txBody>
                  <a:tcPr/>
                </a:tc>
                <a:tc hMerge="1">
                  <a:txBody>
                    <a:bodyPr/>
                    <a:lstStyle/>
                    <a:p>
                      <a:endParaRPr lang="en-US"/>
                    </a:p>
                  </a:txBody>
                  <a:tcPr/>
                </a:tc>
              </a:tr>
              <a:tr h="370840">
                <a:tc rowSpan="2">
                  <a:txBody>
                    <a:bodyPr/>
                    <a:lstStyle/>
                    <a:p>
                      <a:r>
                        <a:rPr lang="en-US">
                          <a:effectLst/>
                          <a:latin typeface="Arial"/>
                        </a:rPr>
                        <a:t>Bit 3</a:t>
                      </a:r>
                    </a:p>
                  </a:txBody>
                  <a:tcPr/>
                </a:tc>
                <a:tc>
                  <a:txBody>
                    <a:bodyPr/>
                    <a:lstStyle/>
                    <a:p>
                      <a:r>
                        <a:rPr lang="en-US">
                          <a:effectLst/>
                          <a:latin typeface="Arial"/>
                        </a:rPr>
                        <a:t>0</a:t>
                      </a:r>
                    </a:p>
                  </a:txBody>
                  <a:tcPr anchor="ctr"/>
                </a:tc>
                <a:tc gridSpan="2">
                  <a:txBody>
                    <a:bodyPr/>
                    <a:lstStyle/>
                    <a:p>
                      <a:r>
                        <a:rPr lang="en-US">
                          <a:effectLst/>
                          <a:latin typeface="Arial"/>
                        </a:rPr>
                        <a:t>Reserved on 8250, 16450</a:t>
                      </a:r>
                    </a:p>
                  </a:txBody>
                  <a:tcPr anchor="ctr"/>
                </a:tc>
                <a:tc hMerge="1">
                  <a:txBody>
                    <a:bodyPr/>
                    <a:lstStyle/>
                    <a:p>
                      <a:endParaRPr lang="en-US"/>
                    </a:p>
                  </a:txBody>
                  <a:tcPr/>
                </a:tc>
              </a:tr>
              <a:tr h="370840">
                <a:tc vMerge="1">
                  <a:txBody>
                    <a:bodyPr/>
                    <a:lstStyle/>
                    <a:p>
                      <a:endParaRPr lang="en-US"/>
                    </a:p>
                  </a:txBody>
                  <a:tcPr/>
                </a:tc>
                <a:tc>
                  <a:txBody>
                    <a:bodyPr/>
                    <a:lstStyle/>
                    <a:p>
                      <a:r>
                        <a:rPr lang="en-US">
                          <a:effectLst/>
                          <a:latin typeface="Arial"/>
                        </a:rPr>
                        <a:t>1</a:t>
                      </a:r>
                    </a:p>
                  </a:txBody>
                  <a:tcPr anchor="ctr"/>
                </a:tc>
                <a:tc gridSpan="2">
                  <a:txBody>
                    <a:bodyPr/>
                    <a:lstStyle/>
                    <a:p>
                      <a:r>
                        <a:rPr lang="en-US">
                          <a:effectLst/>
                          <a:latin typeface="Arial"/>
                        </a:rPr>
                        <a:t>16550 Time-out Interrupt Pending</a:t>
                      </a:r>
                    </a:p>
                  </a:txBody>
                  <a:tcPr anchor="ctr"/>
                </a:tc>
                <a:tc hMerge="1">
                  <a:txBody>
                    <a:bodyPr/>
                    <a:lstStyle/>
                    <a:p>
                      <a:endParaRPr lang="en-US"/>
                    </a:p>
                  </a:txBody>
                  <a:tcPr/>
                </a:tc>
              </a:tr>
              <a:tr h="370840">
                <a:tc rowSpan="5">
                  <a:txBody>
                    <a:bodyPr/>
                    <a:lstStyle/>
                    <a:p>
                      <a:r>
                        <a:rPr lang="en-US">
                          <a:effectLst/>
                          <a:latin typeface="Arial"/>
                        </a:rPr>
                        <a:t>Bits 1 and 2</a:t>
                      </a:r>
                    </a:p>
                  </a:txBody>
                  <a:tcPr/>
                </a:tc>
                <a:tc>
                  <a:txBody>
                    <a:bodyPr/>
                    <a:lstStyle/>
                    <a:p>
                      <a:r>
                        <a:rPr lang="en-US">
                          <a:effectLst/>
                          <a:latin typeface="Arial"/>
                        </a:rPr>
                        <a:t>Bit 2</a:t>
                      </a:r>
                    </a:p>
                  </a:txBody>
                  <a:tcPr anchor="ctr"/>
                </a:tc>
                <a:tc>
                  <a:txBody>
                    <a:bodyPr/>
                    <a:lstStyle/>
                    <a:p>
                      <a:r>
                        <a:rPr lang="en-US">
                          <a:effectLst/>
                          <a:latin typeface="Arial"/>
                        </a:rPr>
                        <a:t>Bit 1</a:t>
                      </a:r>
                    </a:p>
                  </a:txBody>
                  <a:tcPr anchor="ctr"/>
                </a:tc>
                <a:tc>
                  <a:txBody>
                    <a:bodyPr/>
                    <a:lstStyle/>
                    <a:p>
                      <a:r>
                        <a:rPr lang="en-US">
                          <a:effectLst/>
                          <a:latin typeface="Arial"/>
                        </a:rPr>
                        <a:t> </a:t>
                      </a:r>
                    </a:p>
                  </a:txBody>
                  <a:tcPr anchor="ctr"/>
                </a:tc>
              </a:tr>
              <a:tr h="370840">
                <a:tc vMerge="1">
                  <a:txBody>
                    <a:bodyPr/>
                    <a:lstStyle/>
                    <a:p>
                      <a:endParaRPr lang="en-US"/>
                    </a:p>
                  </a:txBody>
                  <a:tcPr/>
                </a:tc>
                <a:tc>
                  <a:txBody>
                    <a:bodyPr/>
                    <a:lstStyle/>
                    <a:p>
                      <a:r>
                        <a:rPr lang="en-US">
                          <a:effectLst/>
                          <a:latin typeface="Arial"/>
                        </a:rPr>
                        <a:t>0</a:t>
                      </a:r>
                    </a:p>
                  </a:txBody>
                  <a:tcPr anchor="ctr"/>
                </a:tc>
                <a:tc>
                  <a:txBody>
                    <a:bodyPr/>
                    <a:lstStyle/>
                    <a:p>
                      <a:r>
                        <a:rPr lang="en-US">
                          <a:effectLst/>
                          <a:latin typeface="Arial"/>
                        </a:rPr>
                        <a:t>0</a:t>
                      </a:r>
                    </a:p>
                  </a:txBody>
                  <a:tcPr anchor="ctr"/>
                </a:tc>
                <a:tc>
                  <a:txBody>
                    <a:bodyPr/>
                    <a:lstStyle/>
                    <a:p>
                      <a:r>
                        <a:rPr lang="en-US">
                          <a:effectLst/>
                          <a:latin typeface="Arial"/>
                        </a:rPr>
                        <a:t>Modem Status Interrupt</a:t>
                      </a:r>
                    </a:p>
                  </a:txBody>
                  <a:tcPr anchor="ctr"/>
                </a:tc>
              </a:tr>
              <a:tr h="370840">
                <a:tc vMerge="1">
                  <a:txBody>
                    <a:bodyPr/>
                    <a:lstStyle/>
                    <a:p>
                      <a:endParaRPr lang="en-US"/>
                    </a:p>
                  </a:txBody>
                  <a:tcPr/>
                </a:tc>
                <a:tc>
                  <a:txBody>
                    <a:bodyPr/>
                    <a:lstStyle/>
                    <a:p>
                      <a:r>
                        <a:rPr lang="en-US">
                          <a:effectLst/>
                          <a:latin typeface="Arial"/>
                        </a:rPr>
                        <a:t>0</a:t>
                      </a:r>
                    </a:p>
                  </a:txBody>
                  <a:tcPr anchor="ctr"/>
                </a:tc>
                <a:tc>
                  <a:txBody>
                    <a:bodyPr/>
                    <a:lstStyle/>
                    <a:p>
                      <a:r>
                        <a:rPr lang="en-US">
                          <a:effectLst/>
                          <a:latin typeface="Arial"/>
                        </a:rPr>
                        <a:t>1</a:t>
                      </a:r>
                    </a:p>
                  </a:txBody>
                  <a:tcPr anchor="ctr"/>
                </a:tc>
                <a:tc>
                  <a:txBody>
                    <a:bodyPr/>
                    <a:lstStyle/>
                    <a:p>
                      <a:r>
                        <a:rPr lang="en-US">
                          <a:effectLst/>
                          <a:latin typeface="Arial"/>
                        </a:rPr>
                        <a:t>Transmitter Holding Register Empty Interrupt</a:t>
                      </a:r>
                    </a:p>
                  </a:txBody>
                  <a:tcPr anchor="ctr"/>
                </a:tc>
              </a:tr>
              <a:tr h="370840">
                <a:tc vMerge="1">
                  <a:txBody>
                    <a:bodyPr/>
                    <a:lstStyle/>
                    <a:p>
                      <a:endParaRPr lang="en-US"/>
                    </a:p>
                  </a:txBody>
                  <a:tcPr/>
                </a:tc>
                <a:tc>
                  <a:txBody>
                    <a:bodyPr/>
                    <a:lstStyle/>
                    <a:p>
                      <a:r>
                        <a:rPr lang="en-US">
                          <a:effectLst/>
                          <a:latin typeface="Arial"/>
                        </a:rPr>
                        <a:t>1</a:t>
                      </a:r>
                    </a:p>
                  </a:txBody>
                  <a:tcPr anchor="ctr"/>
                </a:tc>
                <a:tc>
                  <a:txBody>
                    <a:bodyPr/>
                    <a:lstStyle/>
                    <a:p>
                      <a:r>
                        <a:rPr lang="en-US">
                          <a:effectLst/>
                          <a:latin typeface="Arial"/>
                        </a:rPr>
                        <a:t>0</a:t>
                      </a:r>
                    </a:p>
                  </a:txBody>
                  <a:tcPr anchor="ctr"/>
                </a:tc>
                <a:tc>
                  <a:txBody>
                    <a:bodyPr/>
                    <a:lstStyle/>
                    <a:p>
                      <a:r>
                        <a:rPr lang="en-US">
                          <a:effectLst/>
                          <a:latin typeface="Arial"/>
                        </a:rPr>
                        <a:t>Received Data Available Interrupt</a:t>
                      </a:r>
                    </a:p>
                  </a:txBody>
                  <a:tcPr anchor="ctr"/>
                </a:tc>
              </a:tr>
              <a:tr h="370840">
                <a:tc vMerge="1">
                  <a:txBody>
                    <a:bodyPr/>
                    <a:lstStyle/>
                    <a:p>
                      <a:endParaRPr lang="en-US"/>
                    </a:p>
                  </a:txBody>
                  <a:tcPr/>
                </a:tc>
                <a:tc>
                  <a:txBody>
                    <a:bodyPr/>
                    <a:lstStyle/>
                    <a:p>
                      <a:r>
                        <a:rPr lang="en-US">
                          <a:effectLst/>
                          <a:latin typeface="Arial"/>
                        </a:rPr>
                        <a:t>1</a:t>
                      </a:r>
                    </a:p>
                  </a:txBody>
                  <a:tcPr anchor="ctr"/>
                </a:tc>
                <a:tc>
                  <a:txBody>
                    <a:bodyPr/>
                    <a:lstStyle/>
                    <a:p>
                      <a:r>
                        <a:rPr lang="en-US">
                          <a:effectLst/>
                          <a:latin typeface="Arial"/>
                        </a:rPr>
                        <a:t>1</a:t>
                      </a:r>
                    </a:p>
                  </a:txBody>
                  <a:tcPr anchor="ctr"/>
                </a:tc>
                <a:tc>
                  <a:txBody>
                    <a:bodyPr/>
                    <a:lstStyle/>
                    <a:p>
                      <a:r>
                        <a:rPr lang="en-US">
                          <a:effectLst/>
                          <a:latin typeface="Arial"/>
                        </a:rPr>
                        <a:t>Receiver Line Status Interrupt</a:t>
                      </a:r>
                    </a:p>
                  </a:txBody>
                  <a:tcPr anchor="ctr"/>
                </a:tc>
              </a:tr>
              <a:tr h="370840">
                <a:tc rowSpan="2">
                  <a:txBody>
                    <a:bodyPr/>
                    <a:lstStyle/>
                    <a:p>
                      <a:r>
                        <a:rPr lang="en-US">
                          <a:effectLst/>
                          <a:latin typeface="Arial"/>
                        </a:rPr>
                        <a:t>Bit 0</a:t>
                      </a:r>
                    </a:p>
                  </a:txBody>
                  <a:tcPr/>
                </a:tc>
                <a:tc>
                  <a:txBody>
                    <a:bodyPr/>
                    <a:lstStyle/>
                    <a:p>
                      <a:r>
                        <a:rPr lang="en-US">
                          <a:effectLst/>
                          <a:latin typeface="Arial"/>
                        </a:rPr>
                        <a:t>0</a:t>
                      </a:r>
                    </a:p>
                  </a:txBody>
                  <a:tcPr anchor="ctr"/>
                </a:tc>
                <a:tc gridSpan="2">
                  <a:txBody>
                    <a:bodyPr/>
                    <a:lstStyle/>
                    <a:p>
                      <a:r>
                        <a:rPr lang="en-US">
                          <a:effectLst/>
                          <a:latin typeface="Arial"/>
                        </a:rPr>
                        <a:t>Interrupt Pending</a:t>
                      </a:r>
                    </a:p>
                  </a:txBody>
                  <a:tcPr anchor="ctr"/>
                </a:tc>
                <a:tc hMerge="1">
                  <a:txBody>
                    <a:bodyPr/>
                    <a:lstStyle/>
                    <a:p>
                      <a:endParaRPr lang="en-US"/>
                    </a:p>
                  </a:txBody>
                  <a:tcPr/>
                </a:tc>
              </a:tr>
              <a:tr h="370840">
                <a:tc vMerge="1">
                  <a:txBody>
                    <a:bodyPr/>
                    <a:lstStyle/>
                    <a:p>
                      <a:endParaRPr lang="en-US"/>
                    </a:p>
                  </a:txBody>
                  <a:tcPr/>
                </a:tc>
                <a:tc>
                  <a:txBody>
                    <a:bodyPr/>
                    <a:lstStyle/>
                    <a:p>
                      <a:r>
                        <a:rPr lang="en-US">
                          <a:effectLst/>
                          <a:latin typeface="Arial"/>
                        </a:rPr>
                        <a:t>1</a:t>
                      </a:r>
                    </a:p>
                  </a:txBody>
                  <a:tcPr anchor="ctr"/>
                </a:tc>
                <a:tc gridSpan="2">
                  <a:txBody>
                    <a:bodyPr/>
                    <a:lstStyle/>
                    <a:p>
                      <a:r>
                        <a:rPr lang="en-US" dirty="0">
                          <a:effectLst/>
                          <a:latin typeface="Arial"/>
                        </a:rPr>
                        <a:t>No Interrupt Pending</a:t>
                      </a:r>
                    </a:p>
                  </a:txBody>
                  <a:tcPr anchor="ctr"/>
                </a:tc>
                <a:tc hMerge="1">
                  <a:txBody>
                    <a:bodyPr/>
                    <a:lstStyle/>
                    <a:p>
                      <a:endParaRPr lang="en-US"/>
                    </a:p>
                  </a:txBody>
                  <a:tcPr/>
                </a:tc>
              </a:tr>
            </a:tbl>
          </a:graphicData>
        </a:graphic>
      </p:graphicFrame>
    </p:spTree>
    <p:extLst>
      <p:ext uri="{BB962C8B-B14F-4D97-AF65-F5344CB8AC3E}">
        <p14:creationId xmlns:p14="http://schemas.microsoft.com/office/powerpoint/2010/main" val="2749611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Interfacing RS232 to TTL logic levels</a:t>
            </a:r>
            <a:endParaRPr lang="en-GB"/>
          </a:p>
        </p:txBody>
      </p:sp>
      <p:sp>
        <p:nvSpPr>
          <p:cNvPr id="3" name="Content Placeholder 2"/>
          <p:cNvSpPr>
            <a:spLocks noGrp="1"/>
          </p:cNvSpPr>
          <p:nvPr>
            <p:ph idx="1"/>
          </p:nvPr>
        </p:nvSpPr>
        <p:spPr/>
        <p:txBody>
          <a:bodyPr/>
          <a:lstStyle/>
          <a:p>
            <a:r>
              <a:rPr lang="en-GB" smtClean="0"/>
              <a:t>RS232 </a:t>
            </a:r>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505060"/>
              </p:ext>
            </p:extLst>
          </p:nvPr>
        </p:nvGraphicFramePr>
        <p:xfrm>
          <a:off x="357158" y="163904"/>
          <a:ext cx="8358246" cy="6550290"/>
        </p:xfrm>
        <a:graphic>
          <a:graphicData uri="http://schemas.openxmlformats.org/drawingml/2006/table">
            <a:tbl>
              <a:tblPr/>
              <a:tblGrid>
                <a:gridCol w="1393041"/>
                <a:gridCol w="1393041"/>
                <a:gridCol w="1393041"/>
                <a:gridCol w="1393041"/>
                <a:gridCol w="1393041"/>
                <a:gridCol w="1393041"/>
              </a:tblGrid>
              <a:tr h="96762">
                <a:tc gridSpan="2">
                  <a:txBody>
                    <a:bodyPr/>
                    <a:lstStyle/>
                    <a:p>
                      <a:r>
                        <a:rPr lang="en-GB" sz="1400" dirty="0"/>
                        <a:t>SPECIFICATIONS </a:t>
                      </a:r>
                    </a:p>
                  </a:txBody>
                  <a:tcPr marL="24190" marR="24190" marT="12095" marB="12095" anchor="ctr">
                    <a:lnL>
                      <a:noFill/>
                    </a:lnL>
                    <a:lnR>
                      <a:noFill/>
                    </a:lnR>
                    <a:lnT>
                      <a:noFill/>
                    </a:lnT>
                    <a:lnB>
                      <a:noFill/>
                    </a:lnB>
                  </a:tcPr>
                </a:tc>
                <a:tc hMerge="1">
                  <a:txBody>
                    <a:bodyPr/>
                    <a:lstStyle/>
                    <a:p>
                      <a:endParaRPr lang="en-GB"/>
                    </a:p>
                  </a:txBody>
                  <a:tcPr/>
                </a:tc>
                <a:tc>
                  <a:txBody>
                    <a:bodyPr/>
                    <a:lstStyle/>
                    <a:p>
                      <a:r>
                        <a:rPr lang="en-GB" sz="1400"/>
                        <a:t>RS232</a:t>
                      </a:r>
                    </a:p>
                  </a:txBody>
                  <a:tcPr marL="24190" marR="24190" marT="12095" marB="12095" anchor="ctr">
                    <a:lnL>
                      <a:noFill/>
                    </a:lnL>
                    <a:lnR>
                      <a:noFill/>
                    </a:lnR>
                    <a:lnT>
                      <a:noFill/>
                    </a:lnT>
                    <a:lnB>
                      <a:noFill/>
                    </a:lnB>
                  </a:tcPr>
                </a:tc>
                <a:tc>
                  <a:txBody>
                    <a:bodyPr/>
                    <a:lstStyle/>
                    <a:p>
                      <a:r>
                        <a:rPr lang="en-GB" sz="1400" dirty="0" smtClean="0"/>
                        <a:t>RS423(not wide use)</a:t>
                      </a:r>
                      <a:endParaRPr lang="en-GB" sz="1400" dirty="0"/>
                    </a:p>
                  </a:txBody>
                  <a:tcPr marL="24190" marR="24190" marT="12095" marB="12095" anchor="ctr">
                    <a:lnL>
                      <a:noFill/>
                    </a:lnL>
                    <a:lnR>
                      <a:noFill/>
                    </a:lnR>
                    <a:lnT>
                      <a:noFill/>
                    </a:lnT>
                    <a:lnB>
                      <a:noFill/>
                    </a:lnB>
                  </a:tcPr>
                </a:tc>
                <a:tc>
                  <a:txBody>
                    <a:bodyPr/>
                    <a:lstStyle/>
                    <a:p>
                      <a:r>
                        <a:rPr lang="en-GB" sz="1400"/>
                        <a:t>RS422</a:t>
                      </a:r>
                    </a:p>
                  </a:txBody>
                  <a:tcPr marL="24190" marR="24190" marT="12095" marB="12095" anchor="ctr">
                    <a:lnL>
                      <a:noFill/>
                    </a:lnL>
                    <a:lnR>
                      <a:noFill/>
                    </a:lnR>
                    <a:lnT>
                      <a:noFill/>
                    </a:lnT>
                    <a:lnB>
                      <a:noFill/>
                    </a:lnB>
                  </a:tcPr>
                </a:tc>
                <a:tc>
                  <a:txBody>
                    <a:bodyPr/>
                    <a:lstStyle/>
                    <a:p>
                      <a:r>
                        <a:rPr lang="en-GB" sz="1400"/>
                        <a:t>RS485</a:t>
                      </a:r>
                    </a:p>
                  </a:txBody>
                  <a:tcPr marL="24190" marR="24190" marT="12095" marB="12095" anchor="ctr">
                    <a:lnL>
                      <a:noFill/>
                    </a:lnL>
                    <a:lnR>
                      <a:noFill/>
                    </a:lnR>
                    <a:lnT>
                      <a:noFill/>
                    </a:lnT>
                    <a:lnB>
                      <a:noFill/>
                    </a:lnB>
                  </a:tcPr>
                </a:tc>
              </a:tr>
              <a:tr h="169333">
                <a:tc gridSpan="2">
                  <a:txBody>
                    <a:bodyPr/>
                    <a:lstStyle/>
                    <a:p>
                      <a:r>
                        <a:rPr lang="en-GB" sz="1400" b="1"/>
                        <a:t>Mode of Operation</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SINGLE</a:t>
                      </a:r>
                      <a:br>
                        <a:rPr lang="en-GB" sz="1400"/>
                      </a:br>
                      <a:r>
                        <a:rPr lang="en-GB" sz="1400"/>
                        <a:t>-ENDED </a:t>
                      </a:r>
                    </a:p>
                  </a:txBody>
                  <a:tcPr marL="24190" marR="24190" marT="12095" marB="12095" anchor="ctr">
                    <a:lnL>
                      <a:noFill/>
                    </a:lnL>
                    <a:lnR>
                      <a:noFill/>
                    </a:lnR>
                    <a:lnT>
                      <a:noFill/>
                    </a:lnT>
                    <a:lnB>
                      <a:noFill/>
                    </a:lnB>
                  </a:tcPr>
                </a:tc>
                <a:tc>
                  <a:txBody>
                    <a:bodyPr/>
                    <a:lstStyle/>
                    <a:p>
                      <a:pPr algn="ctr"/>
                      <a:r>
                        <a:rPr lang="en-GB" sz="1400"/>
                        <a:t>SINGLE</a:t>
                      </a:r>
                      <a:br>
                        <a:rPr lang="en-GB" sz="1400"/>
                      </a:br>
                      <a:r>
                        <a:rPr lang="en-GB" sz="1400"/>
                        <a:t>-ENDED</a:t>
                      </a:r>
                    </a:p>
                  </a:txBody>
                  <a:tcPr marL="24190" marR="24190" marT="12095" marB="12095" anchor="ctr">
                    <a:lnL>
                      <a:noFill/>
                    </a:lnL>
                    <a:lnR>
                      <a:noFill/>
                    </a:lnR>
                    <a:lnT>
                      <a:noFill/>
                    </a:lnT>
                    <a:lnB>
                      <a:noFill/>
                    </a:lnB>
                  </a:tcPr>
                </a:tc>
                <a:tc>
                  <a:txBody>
                    <a:bodyPr/>
                    <a:lstStyle/>
                    <a:p>
                      <a:pPr algn="ctr"/>
                      <a:r>
                        <a:rPr lang="en-GB" sz="1400"/>
                        <a:t>DIFFERENTIAL</a:t>
                      </a:r>
                    </a:p>
                  </a:txBody>
                  <a:tcPr marL="24190" marR="24190" marT="12095" marB="12095" anchor="ctr">
                    <a:lnL>
                      <a:noFill/>
                    </a:lnL>
                    <a:lnR>
                      <a:noFill/>
                    </a:lnR>
                    <a:lnT>
                      <a:noFill/>
                    </a:lnT>
                    <a:lnB>
                      <a:noFill/>
                    </a:lnB>
                  </a:tcPr>
                </a:tc>
                <a:tc>
                  <a:txBody>
                    <a:bodyPr/>
                    <a:lstStyle/>
                    <a:p>
                      <a:pPr algn="ctr"/>
                      <a:r>
                        <a:rPr lang="en-GB" sz="1400"/>
                        <a:t>DIFFERENTIAL </a:t>
                      </a:r>
                    </a:p>
                  </a:txBody>
                  <a:tcPr marL="24190" marR="24190" marT="12095" marB="12095" anchor="ctr">
                    <a:lnL>
                      <a:noFill/>
                    </a:lnL>
                    <a:lnR>
                      <a:noFill/>
                    </a:lnR>
                    <a:lnT>
                      <a:noFill/>
                    </a:lnT>
                    <a:lnB>
                      <a:noFill/>
                    </a:lnB>
                  </a:tcPr>
                </a:tc>
              </a:tr>
              <a:tr h="459619">
                <a:tc gridSpan="2">
                  <a:txBody>
                    <a:bodyPr/>
                    <a:lstStyle/>
                    <a:p>
                      <a:r>
                        <a:rPr lang="en-GB" sz="1400" b="1"/>
                        <a:t>Total Number of Drivers and Receivers on One Line (One driver active at a time for RS485 networks)</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1 DRIVER</a:t>
                      </a:r>
                      <a:br>
                        <a:rPr lang="en-GB" sz="1400"/>
                      </a:br>
                      <a:r>
                        <a:rPr lang="en-GB" sz="1400"/>
                        <a:t>1 RECVR</a:t>
                      </a:r>
                    </a:p>
                  </a:txBody>
                  <a:tcPr marL="24190" marR="24190" marT="12095" marB="12095" anchor="ctr">
                    <a:lnL>
                      <a:noFill/>
                    </a:lnL>
                    <a:lnR>
                      <a:noFill/>
                    </a:lnR>
                    <a:lnT>
                      <a:noFill/>
                    </a:lnT>
                    <a:lnB>
                      <a:noFill/>
                    </a:lnB>
                  </a:tcPr>
                </a:tc>
                <a:tc>
                  <a:txBody>
                    <a:bodyPr/>
                    <a:lstStyle/>
                    <a:p>
                      <a:pPr algn="ctr"/>
                      <a:r>
                        <a:rPr lang="en-GB" sz="1400"/>
                        <a:t>1 DRIVER</a:t>
                      </a:r>
                      <a:br>
                        <a:rPr lang="en-GB" sz="1400"/>
                      </a:br>
                      <a:r>
                        <a:rPr lang="en-GB" sz="1400"/>
                        <a:t>10 RECVR </a:t>
                      </a:r>
                    </a:p>
                  </a:txBody>
                  <a:tcPr marL="24190" marR="24190" marT="12095" marB="12095" anchor="ctr">
                    <a:lnL>
                      <a:noFill/>
                    </a:lnL>
                    <a:lnR>
                      <a:noFill/>
                    </a:lnR>
                    <a:lnT>
                      <a:noFill/>
                    </a:lnT>
                    <a:lnB>
                      <a:noFill/>
                    </a:lnB>
                  </a:tcPr>
                </a:tc>
                <a:tc>
                  <a:txBody>
                    <a:bodyPr/>
                    <a:lstStyle/>
                    <a:p>
                      <a:pPr algn="ctr"/>
                      <a:r>
                        <a:rPr lang="en-GB" sz="1400"/>
                        <a:t>1 DRIVER</a:t>
                      </a:r>
                      <a:br>
                        <a:rPr lang="en-GB" sz="1400"/>
                      </a:br>
                      <a:r>
                        <a:rPr lang="en-GB" sz="1400"/>
                        <a:t>10 RECVR </a:t>
                      </a:r>
                    </a:p>
                  </a:txBody>
                  <a:tcPr marL="24190" marR="24190" marT="12095" marB="12095" anchor="ctr">
                    <a:lnL>
                      <a:noFill/>
                    </a:lnL>
                    <a:lnR>
                      <a:noFill/>
                    </a:lnR>
                    <a:lnT>
                      <a:noFill/>
                    </a:lnT>
                    <a:lnB>
                      <a:noFill/>
                    </a:lnB>
                  </a:tcPr>
                </a:tc>
                <a:tc>
                  <a:txBody>
                    <a:bodyPr/>
                    <a:lstStyle/>
                    <a:p>
                      <a:pPr algn="ctr"/>
                      <a:r>
                        <a:rPr lang="en-GB" sz="1400"/>
                        <a:t>32 DRIVER</a:t>
                      </a:r>
                      <a:br>
                        <a:rPr lang="en-GB" sz="1400"/>
                      </a:br>
                      <a:r>
                        <a:rPr lang="en-GB" sz="1400"/>
                        <a:t>32 RECVR</a:t>
                      </a:r>
                    </a:p>
                  </a:txBody>
                  <a:tcPr marL="24190" marR="24190" marT="12095" marB="12095" anchor="ctr">
                    <a:lnL>
                      <a:noFill/>
                    </a:lnL>
                    <a:lnR>
                      <a:noFill/>
                    </a:lnR>
                    <a:lnT>
                      <a:noFill/>
                    </a:lnT>
                    <a:lnB>
                      <a:noFill/>
                    </a:lnB>
                  </a:tcPr>
                </a:tc>
              </a:tr>
              <a:tr h="169333">
                <a:tc gridSpan="2">
                  <a:txBody>
                    <a:bodyPr/>
                    <a:lstStyle/>
                    <a:p>
                      <a:r>
                        <a:rPr lang="en-GB" sz="1400" b="1"/>
                        <a:t>Maximum Cable Length</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50 FT.</a:t>
                      </a:r>
                    </a:p>
                  </a:txBody>
                  <a:tcPr marL="24190" marR="24190" marT="12095" marB="12095" anchor="ctr">
                    <a:lnL>
                      <a:noFill/>
                    </a:lnL>
                    <a:lnR>
                      <a:noFill/>
                    </a:lnR>
                    <a:lnT>
                      <a:noFill/>
                    </a:lnT>
                    <a:lnB>
                      <a:noFill/>
                    </a:lnB>
                  </a:tcPr>
                </a:tc>
                <a:tc>
                  <a:txBody>
                    <a:bodyPr/>
                    <a:lstStyle/>
                    <a:p>
                      <a:pPr algn="ctr"/>
                      <a:r>
                        <a:rPr lang="en-GB" sz="1400"/>
                        <a:t>4000 FT.</a:t>
                      </a:r>
                    </a:p>
                  </a:txBody>
                  <a:tcPr marL="24190" marR="24190" marT="12095" marB="12095" anchor="ctr">
                    <a:lnL>
                      <a:noFill/>
                    </a:lnL>
                    <a:lnR>
                      <a:noFill/>
                    </a:lnR>
                    <a:lnT>
                      <a:noFill/>
                    </a:lnT>
                    <a:lnB>
                      <a:noFill/>
                    </a:lnB>
                  </a:tcPr>
                </a:tc>
                <a:tc>
                  <a:txBody>
                    <a:bodyPr/>
                    <a:lstStyle/>
                    <a:p>
                      <a:pPr algn="ctr"/>
                      <a:r>
                        <a:rPr lang="en-GB" sz="1400"/>
                        <a:t>4000 FT.</a:t>
                      </a:r>
                    </a:p>
                  </a:txBody>
                  <a:tcPr marL="24190" marR="24190" marT="12095" marB="12095" anchor="ctr">
                    <a:lnL>
                      <a:noFill/>
                    </a:lnL>
                    <a:lnR>
                      <a:noFill/>
                    </a:lnR>
                    <a:lnT>
                      <a:noFill/>
                    </a:lnT>
                    <a:lnB>
                      <a:noFill/>
                    </a:lnB>
                  </a:tcPr>
                </a:tc>
                <a:tc>
                  <a:txBody>
                    <a:bodyPr/>
                    <a:lstStyle/>
                    <a:p>
                      <a:pPr algn="ctr"/>
                      <a:r>
                        <a:rPr lang="en-GB" sz="1400"/>
                        <a:t>4000 FT.</a:t>
                      </a:r>
                    </a:p>
                  </a:txBody>
                  <a:tcPr marL="24190" marR="24190" marT="12095" marB="12095" anchor="ctr">
                    <a:lnL>
                      <a:noFill/>
                    </a:lnL>
                    <a:lnR>
                      <a:noFill/>
                    </a:lnR>
                    <a:lnT>
                      <a:noFill/>
                    </a:lnT>
                    <a:lnB>
                      <a:noFill/>
                    </a:lnB>
                  </a:tcPr>
                </a:tc>
              </a:tr>
              <a:tr h="314476">
                <a:tc gridSpan="2">
                  <a:txBody>
                    <a:bodyPr/>
                    <a:lstStyle/>
                    <a:p>
                      <a:r>
                        <a:rPr lang="en-GB" sz="1400" b="1"/>
                        <a:t>Maximum Data Rate (40ft. - 4000ft. for RS422/RS485)</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20kb/s</a:t>
                      </a:r>
                    </a:p>
                  </a:txBody>
                  <a:tcPr marL="24190" marR="24190" marT="12095" marB="12095" anchor="ctr">
                    <a:lnL>
                      <a:noFill/>
                    </a:lnL>
                    <a:lnR>
                      <a:noFill/>
                    </a:lnR>
                    <a:lnT>
                      <a:noFill/>
                    </a:lnT>
                    <a:lnB>
                      <a:noFill/>
                    </a:lnB>
                  </a:tcPr>
                </a:tc>
                <a:tc>
                  <a:txBody>
                    <a:bodyPr/>
                    <a:lstStyle/>
                    <a:p>
                      <a:pPr algn="ctr"/>
                      <a:r>
                        <a:rPr lang="en-GB" sz="1400"/>
                        <a:t>100kb/s</a:t>
                      </a:r>
                    </a:p>
                  </a:txBody>
                  <a:tcPr marL="24190" marR="24190" marT="12095" marB="12095" anchor="ctr">
                    <a:lnL>
                      <a:noFill/>
                    </a:lnL>
                    <a:lnR>
                      <a:noFill/>
                    </a:lnR>
                    <a:lnT>
                      <a:noFill/>
                    </a:lnT>
                    <a:lnB>
                      <a:noFill/>
                    </a:lnB>
                  </a:tcPr>
                </a:tc>
                <a:tc>
                  <a:txBody>
                    <a:bodyPr/>
                    <a:lstStyle/>
                    <a:p>
                      <a:pPr algn="ctr"/>
                      <a:r>
                        <a:rPr lang="en-GB" sz="1400"/>
                        <a:t>10Mb/s-100Kb/s</a:t>
                      </a:r>
                    </a:p>
                  </a:txBody>
                  <a:tcPr marL="24190" marR="24190" marT="12095" marB="12095" anchor="ctr">
                    <a:lnL>
                      <a:noFill/>
                    </a:lnL>
                    <a:lnR>
                      <a:noFill/>
                    </a:lnR>
                    <a:lnT>
                      <a:noFill/>
                    </a:lnT>
                    <a:lnB>
                      <a:noFill/>
                    </a:lnB>
                  </a:tcPr>
                </a:tc>
                <a:tc>
                  <a:txBody>
                    <a:bodyPr/>
                    <a:lstStyle/>
                    <a:p>
                      <a:pPr algn="ctr"/>
                      <a:r>
                        <a:rPr lang="en-GB" sz="1400"/>
                        <a:t>10Mb/s-100Kb/s</a:t>
                      </a:r>
                    </a:p>
                  </a:txBody>
                  <a:tcPr marL="24190" marR="24190" marT="12095" marB="12095" anchor="ctr">
                    <a:lnL>
                      <a:noFill/>
                    </a:lnL>
                    <a:lnR>
                      <a:noFill/>
                    </a:lnR>
                    <a:lnT>
                      <a:noFill/>
                    </a:lnT>
                    <a:lnB>
                      <a:noFill/>
                    </a:lnB>
                  </a:tcPr>
                </a:tc>
              </a:tr>
              <a:tr h="169333">
                <a:tc gridSpan="2">
                  <a:txBody>
                    <a:bodyPr/>
                    <a:lstStyle/>
                    <a:p>
                      <a:r>
                        <a:rPr lang="en-GB" sz="1400" b="1"/>
                        <a:t>Maximum Driver Output Voltage</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+/-25V</a:t>
                      </a:r>
                    </a:p>
                  </a:txBody>
                  <a:tcPr marL="24190" marR="24190" marT="12095" marB="12095" anchor="ctr">
                    <a:lnL>
                      <a:noFill/>
                    </a:lnL>
                    <a:lnR>
                      <a:noFill/>
                    </a:lnR>
                    <a:lnT>
                      <a:noFill/>
                    </a:lnT>
                    <a:lnB>
                      <a:noFill/>
                    </a:lnB>
                  </a:tcPr>
                </a:tc>
                <a:tc>
                  <a:txBody>
                    <a:bodyPr/>
                    <a:lstStyle/>
                    <a:p>
                      <a:pPr algn="ctr"/>
                      <a:r>
                        <a:rPr lang="en-GB" sz="1400"/>
                        <a:t>+/-6V </a:t>
                      </a:r>
                    </a:p>
                  </a:txBody>
                  <a:tcPr marL="24190" marR="24190" marT="12095" marB="12095" anchor="ctr">
                    <a:lnL>
                      <a:noFill/>
                    </a:lnL>
                    <a:lnR>
                      <a:noFill/>
                    </a:lnR>
                    <a:lnT>
                      <a:noFill/>
                    </a:lnT>
                    <a:lnB>
                      <a:noFill/>
                    </a:lnB>
                  </a:tcPr>
                </a:tc>
                <a:tc>
                  <a:txBody>
                    <a:bodyPr/>
                    <a:lstStyle/>
                    <a:p>
                      <a:pPr algn="ctr"/>
                      <a:r>
                        <a:rPr lang="en-GB" sz="1400"/>
                        <a:t>-0.25V to +6V</a:t>
                      </a:r>
                    </a:p>
                  </a:txBody>
                  <a:tcPr marL="24190" marR="24190" marT="12095" marB="12095" anchor="ctr">
                    <a:lnL>
                      <a:noFill/>
                    </a:lnL>
                    <a:lnR>
                      <a:noFill/>
                    </a:lnR>
                    <a:lnT>
                      <a:noFill/>
                    </a:lnT>
                    <a:lnB>
                      <a:noFill/>
                    </a:lnB>
                  </a:tcPr>
                </a:tc>
                <a:tc>
                  <a:txBody>
                    <a:bodyPr/>
                    <a:lstStyle/>
                    <a:p>
                      <a:pPr algn="ctr"/>
                      <a:r>
                        <a:rPr lang="en-GB" sz="1400"/>
                        <a:t>-7V to +12V</a:t>
                      </a:r>
                    </a:p>
                  </a:txBody>
                  <a:tcPr marL="24190" marR="24190" marT="12095" marB="12095" anchor="ctr">
                    <a:lnL>
                      <a:noFill/>
                    </a:lnL>
                    <a:lnR>
                      <a:noFill/>
                    </a:lnR>
                    <a:lnT>
                      <a:noFill/>
                    </a:lnT>
                    <a:lnB>
                      <a:noFill/>
                    </a:lnB>
                  </a:tcPr>
                </a:tc>
              </a:tr>
              <a:tr h="459619">
                <a:tc>
                  <a:txBody>
                    <a:bodyPr/>
                    <a:lstStyle/>
                    <a:p>
                      <a:r>
                        <a:rPr lang="en-GB" sz="1400" b="1"/>
                        <a:t>Driver Output Signal Level (Loaded Min.)</a:t>
                      </a:r>
                      <a:endParaRPr lang="en-GB" sz="1400"/>
                    </a:p>
                  </a:txBody>
                  <a:tcPr marL="24190" marR="24190" marT="12095" marB="12095" anchor="ctr">
                    <a:lnL>
                      <a:noFill/>
                    </a:lnL>
                    <a:lnR>
                      <a:noFill/>
                    </a:lnR>
                    <a:lnT>
                      <a:noFill/>
                    </a:lnT>
                    <a:lnB>
                      <a:noFill/>
                    </a:lnB>
                  </a:tcPr>
                </a:tc>
                <a:tc>
                  <a:txBody>
                    <a:bodyPr/>
                    <a:lstStyle/>
                    <a:p>
                      <a:r>
                        <a:rPr lang="en-GB" sz="1400" b="1"/>
                        <a:t>Loaded</a:t>
                      </a:r>
                      <a:endParaRPr lang="en-GB" sz="1400"/>
                    </a:p>
                  </a:txBody>
                  <a:tcPr marL="24190" marR="24190" marT="12095" marB="12095" anchor="ctr">
                    <a:lnL>
                      <a:noFill/>
                    </a:lnL>
                    <a:lnR>
                      <a:noFill/>
                    </a:lnR>
                    <a:lnT>
                      <a:noFill/>
                    </a:lnT>
                    <a:lnB>
                      <a:noFill/>
                    </a:lnB>
                  </a:tcPr>
                </a:tc>
                <a:tc>
                  <a:txBody>
                    <a:bodyPr/>
                    <a:lstStyle/>
                    <a:p>
                      <a:pPr algn="ctr"/>
                      <a:r>
                        <a:rPr lang="en-GB" sz="1400"/>
                        <a:t>+/-5V to +/-15V </a:t>
                      </a:r>
                    </a:p>
                  </a:txBody>
                  <a:tcPr marL="24190" marR="24190" marT="12095" marB="12095" anchor="ctr">
                    <a:lnL>
                      <a:noFill/>
                    </a:lnL>
                    <a:lnR>
                      <a:noFill/>
                    </a:lnR>
                    <a:lnT>
                      <a:noFill/>
                    </a:lnT>
                    <a:lnB>
                      <a:noFill/>
                    </a:lnB>
                  </a:tcPr>
                </a:tc>
                <a:tc>
                  <a:txBody>
                    <a:bodyPr/>
                    <a:lstStyle/>
                    <a:p>
                      <a:pPr algn="ctr"/>
                      <a:r>
                        <a:rPr lang="en-GB" sz="1400"/>
                        <a:t>+/-3.6V</a:t>
                      </a:r>
                    </a:p>
                  </a:txBody>
                  <a:tcPr marL="24190" marR="24190" marT="12095" marB="12095" anchor="ctr">
                    <a:lnL>
                      <a:noFill/>
                    </a:lnL>
                    <a:lnR>
                      <a:noFill/>
                    </a:lnR>
                    <a:lnT>
                      <a:noFill/>
                    </a:lnT>
                    <a:lnB>
                      <a:noFill/>
                    </a:lnB>
                  </a:tcPr>
                </a:tc>
                <a:tc>
                  <a:txBody>
                    <a:bodyPr/>
                    <a:lstStyle/>
                    <a:p>
                      <a:pPr algn="ctr"/>
                      <a:r>
                        <a:rPr lang="en-GB" sz="1400"/>
                        <a:t>+/-2.0V</a:t>
                      </a:r>
                    </a:p>
                  </a:txBody>
                  <a:tcPr marL="24190" marR="24190" marT="12095" marB="12095" anchor="ctr">
                    <a:lnL>
                      <a:noFill/>
                    </a:lnL>
                    <a:lnR>
                      <a:noFill/>
                    </a:lnR>
                    <a:lnT>
                      <a:noFill/>
                    </a:lnT>
                    <a:lnB>
                      <a:noFill/>
                    </a:lnB>
                  </a:tcPr>
                </a:tc>
                <a:tc>
                  <a:txBody>
                    <a:bodyPr/>
                    <a:lstStyle/>
                    <a:p>
                      <a:pPr algn="ctr"/>
                      <a:r>
                        <a:rPr lang="en-GB" sz="1400"/>
                        <a:t>+/-1.5V</a:t>
                      </a:r>
                    </a:p>
                  </a:txBody>
                  <a:tcPr marL="24190" marR="24190" marT="12095" marB="12095" anchor="ctr">
                    <a:lnL>
                      <a:noFill/>
                    </a:lnL>
                    <a:lnR>
                      <a:noFill/>
                    </a:lnR>
                    <a:lnT>
                      <a:noFill/>
                    </a:lnT>
                    <a:lnB>
                      <a:noFill/>
                    </a:lnB>
                  </a:tcPr>
                </a:tc>
              </a:tr>
              <a:tr h="459619">
                <a:tc>
                  <a:txBody>
                    <a:bodyPr/>
                    <a:lstStyle/>
                    <a:p>
                      <a:r>
                        <a:rPr lang="en-GB" sz="1400" b="1"/>
                        <a:t>Driver Output Signal Level (Unloaded Max)</a:t>
                      </a:r>
                      <a:endParaRPr lang="en-GB" sz="1400"/>
                    </a:p>
                  </a:txBody>
                  <a:tcPr marL="24190" marR="24190" marT="12095" marB="12095" anchor="ctr">
                    <a:lnL>
                      <a:noFill/>
                    </a:lnL>
                    <a:lnR>
                      <a:noFill/>
                    </a:lnR>
                    <a:lnT>
                      <a:noFill/>
                    </a:lnT>
                    <a:lnB>
                      <a:noFill/>
                    </a:lnB>
                  </a:tcPr>
                </a:tc>
                <a:tc>
                  <a:txBody>
                    <a:bodyPr/>
                    <a:lstStyle/>
                    <a:p>
                      <a:r>
                        <a:rPr lang="en-GB" sz="1400" b="1"/>
                        <a:t>Unloaded</a:t>
                      </a:r>
                      <a:endParaRPr lang="en-GB" sz="1400"/>
                    </a:p>
                  </a:txBody>
                  <a:tcPr marL="24190" marR="24190" marT="12095" marB="12095" anchor="ctr">
                    <a:lnL>
                      <a:noFill/>
                    </a:lnL>
                    <a:lnR>
                      <a:noFill/>
                    </a:lnR>
                    <a:lnT>
                      <a:noFill/>
                    </a:lnT>
                    <a:lnB>
                      <a:noFill/>
                    </a:lnB>
                  </a:tcPr>
                </a:tc>
                <a:tc>
                  <a:txBody>
                    <a:bodyPr/>
                    <a:lstStyle/>
                    <a:p>
                      <a:pPr algn="ctr"/>
                      <a:r>
                        <a:rPr lang="en-GB" sz="1400"/>
                        <a:t>+/-25V </a:t>
                      </a:r>
                    </a:p>
                  </a:txBody>
                  <a:tcPr marL="24190" marR="24190" marT="12095" marB="12095" anchor="ctr">
                    <a:lnL>
                      <a:noFill/>
                    </a:lnL>
                    <a:lnR>
                      <a:noFill/>
                    </a:lnR>
                    <a:lnT>
                      <a:noFill/>
                    </a:lnT>
                    <a:lnB>
                      <a:noFill/>
                    </a:lnB>
                  </a:tcPr>
                </a:tc>
                <a:tc>
                  <a:txBody>
                    <a:bodyPr/>
                    <a:lstStyle/>
                    <a:p>
                      <a:pPr algn="ctr"/>
                      <a:r>
                        <a:rPr lang="en-GB" sz="1400"/>
                        <a:t>+/-6V </a:t>
                      </a:r>
                    </a:p>
                  </a:txBody>
                  <a:tcPr marL="24190" marR="24190" marT="12095" marB="12095" anchor="ctr">
                    <a:lnL>
                      <a:noFill/>
                    </a:lnL>
                    <a:lnR>
                      <a:noFill/>
                    </a:lnR>
                    <a:lnT>
                      <a:noFill/>
                    </a:lnT>
                    <a:lnB>
                      <a:noFill/>
                    </a:lnB>
                  </a:tcPr>
                </a:tc>
                <a:tc>
                  <a:txBody>
                    <a:bodyPr/>
                    <a:lstStyle/>
                    <a:p>
                      <a:pPr algn="ctr"/>
                      <a:r>
                        <a:rPr lang="en-GB" sz="1400"/>
                        <a:t>+/-6V</a:t>
                      </a:r>
                    </a:p>
                  </a:txBody>
                  <a:tcPr marL="24190" marR="24190" marT="12095" marB="12095" anchor="ctr">
                    <a:lnL>
                      <a:noFill/>
                    </a:lnL>
                    <a:lnR>
                      <a:noFill/>
                    </a:lnR>
                    <a:lnT>
                      <a:noFill/>
                    </a:lnT>
                    <a:lnB>
                      <a:noFill/>
                    </a:lnB>
                  </a:tcPr>
                </a:tc>
                <a:tc>
                  <a:txBody>
                    <a:bodyPr/>
                    <a:lstStyle/>
                    <a:p>
                      <a:pPr algn="ctr"/>
                      <a:r>
                        <a:rPr lang="en-GB" sz="1400"/>
                        <a:t>+/-6V</a:t>
                      </a:r>
                    </a:p>
                  </a:txBody>
                  <a:tcPr marL="24190" marR="24190" marT="12095" marB="12095" anchor="ctr">
                    <a:lnL>
                      <a:noFill/>
                    </a:lnL>
                    <a:lnR>
                      <a:noFill/>
                    </a:lnR>
                    <a:lnT>
                      <a:noFill/>
                    </a:lnT>
                    <a:lnB>
                      <a:noFill/>
                    </a:lnB>
                  </a:tcPr>
                </a:tc>
              </a:tr>
              <a:tr h="169333">
                <a:tc gridSpan="2">
                  <a:txBody>
                    <a:bodyPr/>
                    <a:lstStyle/>
                    <a:p>
                      <a:r>
                        <a:rPr lang="en-GB" sz="1400" b="1"/>
                        <a:t>Driver Load Impedance (Ohms)</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3k to 7k </a:t>
                      </a:r>
                    </a:p>
                  </a:txBody>
                  <a:tcPr marL="24190" marR="24190" marT="12095" marB="12095" anchor="ctr">
                    <a:lnL>
                      <a:noFill/>
                    </a:lnL>
                    <a:lnR>
                      <a:noFill/>
                    </a:lnR>
                    <a:lnT>
                      <a:noFill/>
                    </a:lnT>
                    <a:lnB>
                      <a:noFill/>
                    </a:lnB>
                  </a:tcPr>
                </a:tc>
                <a:tc>
                  <a:txBody>
                    <a:bodyPr/>
                    <a:lstStyle/>
                    <a:p>
                      <a:pPr algn="ctr"/>
                      <a:r>
                        <a:rPr lang="en-GB" sz="1400"/>
                        <a:t>&gt;=450 </a:t>
                      </a:r>
                    </a:p>
                  </a:txBody>
                  <a:tcPr marL="24190" marR="24190" marT="12095" marB="12095" anchor="ctr">
                    <a:lnL>
                      <a:noFill/>
                    </a:lnL>
                    <a:lnR>
                      <a:noFill/>
                    </a:lnR>
                    <a:lnT>
                      <a:noFill/>
                    </a:lnT>
                    <a:lnB>
                      <a:noFill/>
                    </a:lnB>
                  </a:tcPr>
                </a:tc>
                <a:tc>
                  <a:txBody>
                    <a:bodyPr/>
                    <a:lstStyle/>
                    <a:p>
                      <a:pPr algn="ctr"/>
                      <a:r>
                        <a:rPr lang="en-GB" sz="1400"/>
                        <a:t>100 </a:t>
                      </a:r>
                    </a:p>
                  </a:txBody>
                  <a:tcPr marL="24190" marR="24190" marT="12095" marB="12095" anchor="ctr">
                    <a:lnL>
                      <a:noFill/>
                    </a:lnL>
                    <a:lnR>
                      <a:noFill/>
                    </a:lnR>
                    <a:lnT>
                      <a:noFill/>
                    </a:lnT>
                    <a:lnB>
                      <a:noFill/>
                    </a:lnB>
                  </a:tcPr>
                </a:tc>
                <a:tc>
                  <a:txBody>
                    <a:bodyPr/>
                    <a:lstStyle/>
                    <a:p>
                      <a:pPr algn="ctr"/>
                      <a:r>
                        <a:rPr lang="en-GB" sz="1400"/>
                        <a:t>54 </a:t>
                      </a:r>
                    </a:p>
                  </a:txBody>
                  <a:tcPr marL="24190" marR="24190" marT="12095" marB="12095" anchor="ctr">
                    <a:lnL>
                      <a:noFill/>
                    </a:lnL>
                    <a:lnR>
                      <a:noFill/>
                    </a:lnR>
                    <a:lnT>
                      <a:noFill/>
                    </a:lnT>
                    <a:lnB>
                      <a:noFill/>
                    </a:lnB>
                  </a:tcPr>
                </a:tc>
              </a:tr>
              <a:tr h="387048">
                <a:tc>
                  <a:txBody>
                    <a:bodyPr/>
                    <a:lstStyle/>
                    <a:p>
                      <a:r>
                        <a:rPr lang="en-GB" sz="1400" b="1"/>
                        <a:t>Max. Driver Current in High Z State</a:t>
                      </a:r>
                      <a:endParaRPr lang="en-GB" sz="1400"/>
                    </a:p>
                  </a:txBody>
                  <a:tcPr marL="24190" marR="24190" marT="12095" marB="12095" anchor="ctr">
                    <a:lnL>
                      <a:noFill/>
                    </a:lnL>
                    <a:lnR>
                      <a:noFill/>
                    </a:lnR>
                    <a:lnT>
                      <a:noFill/>
                    </a:lnT>
                    <a:lnB>
                      <a:noFill/>
                    </a:lnB>
                  </a:tcPr>
                </a:tc>
                <a:tc>
                  <a:txBody>
                    <a:bodyPr/>
                    <a:lstStyle/>
                    <a:p>
                      <a:r>
                        <a:rPr lang="en-GB" sz="1400" b="1"/>
                        <a:t>Power On </a:t>
                      </a:r>
                      <a:endParaRPr lang="en-GB" sz="1400"/>
                    </a:p>
                  </a:txBody>
                  <a:tcPr marL="24190" marR="24190" marT="12095" marB="12095" anchor="ctr">
                    <a:lnL>
                      <a:noFill/>
                    </a:lnL>
                    <a:lnR>
                      <a:noFill/>
                    </a:lnR>
                    <a:lnT>
                      <a:noFill/>
                    </a:lnT>
                    <a:lnB>
                      <a:noFill/>
                    </a:lnB>
                  </a:tcPr>
                </a:tc>
                <a:tc>
                  <a:txBody>
                    <a:bodyPr/>
                    <a:lstStyle/>
                    <a:p>
                      <a:pPr algn="ctr"/>
                      <a:r>
                        <a:rPr lang="en-GB" sz="1400"/>
                        <a:t>N/A</a:t>
                      </a:r>
                    </a:p>
                  </a:txBody>
                  <a:tcPr marL="24190" marR="24190" marT="12095" marB="12095" anchor="ctr">
                    <a:lnL>
                      <a:noFill/>
                    </a:lnL>
                    <a:lnR>
                      <a:noFill/>
                    </a:lnR>
                    <a:lnT>
                      <a:noFill/>
                    </a:lnT>
                    <a:lnB>
                      <a:noFill/>
                    </a:lnB>
                  </a:tcPr>
                </a:tc>
                <a:tc>
                  <a:txBody>
                    <a:bodyPr/>
                    <a:lstStyle/>
                    <a:p>
                      <a:pPr algn="ctr"/>
                      <a:r>
                        <a:rPr lang="en-GB" sz="1400"/>
                        <a:t>N/A</a:t>
                      </a:r>
                    </a:p>
                  </a:txBody>
                  <a:tcPr marL="24190" marR="24190" marT="12095" marB="12095" anchor="ctr">
                    <a:lnL>
                      <a:noFill/>
                    </a:lnL>
                    <a:lnR>
                      <a:noFill/>
                    </a:lnR>
                    <a:lnT>
                      <a:noFill/>
                    </a:lnT>
                    <a:lnB>
                      <a:noFill/>
                    </a:lnB>
                  </a:tcPr>
                </a:tc>
                <a:tc>
                  <a:txBody>
                    <a:bodyPr/>
                    <a:lstStyle/>
                    <a:p>
                      <a:pPr algn="ctr"/>
                      <a:r>
                        <a:rPr lang="en-GB" sz="1400" dirty="0"/>
                        <a:t>N/A</a:t>
                      </a:r>
                    </a:p>
                  </a:txBody>
                  <a:tcPr marL="24190" marR="24190" marT="12095" marB="12095" anchor="ctr">
                    <a:lnL>
                      <a:noFill/>
                    </a:lnL>
                    <a:lnR>
                      <a:noFill/>
                    </a:lnR>
                    <a:lnT>
                      <a:noFill/>
                    </a:lnT>
                    <a:lnB>
                      <a:noFill/>
                    </a:lnB>
                  </a:tcPr>
                </a:tc>
                <a:tc>
                  <a:txBody>
                    <a:bodyPr/>
                    <a:lstStyle/>
                    <a:p>
                      <a:pPr algn="ctr"/>
                      <a:r>
                        <a:rPr lang="en-GB" sz="1400"/>
                        <a:t>+/-100uA </a:t>
                      </a:r>
                    </a:p>
                  </a:txBody>
                  <a:tcPr marL="24190" marR="24190" marT="12095" marB="12095" anchor="ctr">
                    <a:lnL>
                      <a:noFill/>
                    </a:lnL>
                    <a:lnR>
                      <a:noFill/>
                    </a:lnR>
                    <a:lnT>
                      <a:noFill/>
                    </a:lnT>
                    <a:lnB>
                      <a:noFill/>
                    </a:lnB>
                  </a:tcPr>
                </a:tc>
              </a:tr>
              <a:tr h="387048">
                <a:tc>
                  <a:txBody>
                    <a:bodyPr/>
                    <a:lstStyle/>
                    <a:p>
                      <a:r>
                        <a:rPr lang="en-GB" sz="1400" b="1"/>
                        <a:t>Max. Driver Current in High Z State</a:t>
                      </a:r>
                      <a:endParaRPr lang="en-GB" sz="1400"/>
                    </a:p>
                  </a:txBody>
                  <a:tcPr marL="24190" marR="24190" marT="12095" marB="12095" anchor="ctr">
                    <a:lnL>
                      <a:noFill/>
                    </a:lnL>
                    <a:lnR>
                      <a:noFill/>
                    </a:lnR>
                    <a:lnT>
                      <a:noFill/>
                    </a:lnT>
                    <a:lnB>
                      <a:noFill/>
                    </a:lnB>
                  </a:tcPr>
                </a:tc>
                <a:tc>
                  <a:txBody>
                    <a:bodyPr/>
                    <a:lstStyle/>
                    <a:p>
                      <a:r>
                        <a:rPr lang="en-GB" sz="1400" b="1"/>
                        <a:t>Power Off </a:t>
                      </a:r>
                      <a:endParaRPr lang="en-GB" sz="1400"/>
                    </a:p>
                  </a:txBody>
                  <a:tcPr marL="24190" marR="24190" marT="12095" marB="12095" anchor="ctr">
                    <a:lnL>
                      <a:noFill/>
                    </a:lnL>
                    <a:lnR>
                      <a:noFill/>
                    </a:lnR>
                    <a:lnT>
                      <a:noFill/>
                    </a:lnT>
                    <a:lnB>
                      <a:noFill/>
                    </a:lnB>
                  </a:tcPr>
                </a:tc>
                <a:tc>
                  <a:txBody>
                    <a:bodyPr/>
                    <a:lstStyle/>
                    <a:p>
                      <a:pPr algn="ctr"/>
                      <a:r>
                        <a:rPr lang="en-GB" sz="1400"/>
                        <a:t>+/-6mA @ +/-2v</a:t>
                      </a:r>
                    </a:p>
                  </a:txBody>
                  <a:tcPr marL="24190" marR="24190" marT="12095" marB="12095" anchor="ctr">
                    <a:lnL>
                      <a:noFill/>
                    </a:lnL>
                    <a:lnR>
                      <a:noFill/>
                    </a:lnR>
                    <a:lnT>
                      <a:noFill/>
                    </a:lnT>
                    <a:lnB>
                      <a:noFill/>
                    </a:lnB>
                  </a:tcPr>
                </a:tc>
                <a:tc>
                  <a:txBody>
                    <a:bodyPr/>
                    <a:lstStyle/>
                    <a:p>
                      <a:pPr algn="ctr"/>
                      <a:r>
                        <a:rPr lang="en-GB" sz="1400"/>
                        <a:t>+/-100uA</a:t>
                      </a:r>
                    </a:p>
                  </a:txBody>
                  <a:tcPr marL="24190" marR="24190" marT="12095" marB="12095" anchor="ctr">
                    <a:lnL>
                      <a:noFill/>
                    </a:lnL>
                    <a:lnR>
                      <a:noFill/>
                    </a:lnR>
                    <a:lnT>
                      <a:noFill/>
                    </a:lnT>
                    <a:lnB>
                      <a:noFill/>
                    </a:lnB>
                  </a:tcPr>
                </a:tc>
                <a:tc>
                  <a:txBody>
                    <a:bodyPr/>
                    <a:lstStyle/>
                    <a:p>
                      <a:pPr algn="ctr"/>
                      <a:r>
                        <a:rPr lang="en-GB" sz="1400"/>
                        <a:t>+/-100uA</a:t>
                      </a:r>
                    </a:p>
                  </a:txBody>
                  <a:tcPr marL="24190" marR="24190" marT="12095" marB="12095" anchor="ctr">
                    <a:lnL>
                      <a:noFill/>
                    </a:lnL>
                    <a:lnR>
                      <a:noFill/>
                    </a:lnR>
                    <a:lnT>
                      <a:noFill/>
                    </a:lnT>
                    <a:lnB>
                      <a:noFill/>
                    </a:lnB>
                  </a:tcPr>
                </a:tc>
                <a:tc>
                  <a:txBody>
                    <a:bodyPr/>
                    <a:lstStyle/>
                    <a:p>
                      <a:pPr algn="ctr"/>
                      <a:r>
                        <a:rPr lang="en-GB" sz="1400"/>
                        <a:t>+/-100uA</a:t>
                      </a:r>
                    </a:p>
                  </a:txBody>
                  <a:tcPr marL="24190" marR="24190" marT="12095" marB="12095" anchor="ctr">
                    <a:lnL>
                      <a:noFill/>
                    </a:lnL>
                    <a:lnR>
                      <a:noFill/>
                    </a:lnR>
                    <a:lnT>
                      <a:noFill/>
                    </a:lnT>
                    <a:lnB>
                      <a:noFill/>
                    </a:lnB>
                  </a:tcPr>
                </a:tc>
              </a:tr>
              <a:tr h="169333">
                <a:tc gridSpan="2">
                  <a:txBody>
                    <a:bodyPr/>
                    <a:lstStyle/>
                    <a:p>
                      <a:r>
                        <a:rPr lang="en-GB" sz="1400" b="1"/>
                        <a:t>Slew Rate (Max.)</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30V/uS</a:t>
                      </a:r>
                    </a:p>
                  </a:txBody>
                  <a:tcPr marL="24190" marR="24190" marT="12095" marB="12095" anchor="ctr">
                    <a:lnL>
                      <a:noFill/>
                    </a:lnL>
                    <a:lnR>
                      <a:noFill/>
                    </a:lnR>
                    <a:lnT>
                      <a:noFill/>
                    </a:lnT>
                    <a:lnB>
                      <a:noFill/>
                    </a:lnB>
                  </a:tcPr>
                </a:tc>
                <a:tc>
                  <a:txBody>
                    <a:bodyPr/>
                    <a:lstStyle/>
                    <a:p>
                      <a:pPr algn="ctr"/>
                      <a:r>
                        <a:rPr lang="en-GB" sz="1400"/>
                        <a:t>Adjustable</a:t>
                      </a:r>
                    </a:p>
                  </a:txBody>
                  <a:tcPr marL="24190" marR="24190" marT="12095" marB="12095" anchor="ctr">
                    <a:lnL>
                      <a:noFill/>
                    </a:lnL>
                    <a:lnR>
                      <a:noFill/>
                    </a:lnR>
                    <a:lnT>
                      <a:noFill/>
                    </a:lnT>
                    <a:lnB>
                      <a:noFill/>
                    </a:lnB>
                  </a:tcPr>
                </a:tc>
                <a:tc>
                  <a:txBody>
                    <a:bodyPr/>
                    <a:lstStyle/>
                    <a:p>
                      <a:pPr algn="ctr"/>
                      <a:r>
                        <a:rPr lang="en-GB" sz="1400"/>
                        <a:t>N/A</a:t>
                      </a:r>
                    </a:p>
                  </a:txBody>
                  <a:tcPr marL="24190" marR="24190" marT="12095" marB="12095" anchor="ctr">
                    <a:lnL>
                      <a:noFill/>
                    </a:lnL>
                    <a:lnR>
                      <a:noFill/>
                    </a:lnR>
                    <a:lnT>
                      <a:noFill/>
                    </a:lnT>
                    <a:lnB>
                      <a:noFill/>
                    </a:lnB>
                  </a:tcPr>
                </a:tc>
                <a:tc>
                  <a:txBody>
                    <a:bodyPr/>
                    <a:lstStyle/>
                    <a:p>
                      <a:pPr algn="ctr"/>
                      <a:r>
                        <a:rPr lang="en-GB" sz="1400"/>
                        <a:t>N/A</a:t>
                      </a:r>
                    </a:p>
                  </a:txBody>
                  <a:tcPr marL="24190" marR="24190" marT="12095" marB="12095" anchor="ctr">
                    <a:lnL>
                      <a:noFill/>
                    </a:lnL>
                    <a:lnR>
                      <a:noFill/>
                    </a:lnR>
                    <a:lnT>
                      <a:noFill/>
                    </a:lnT>
                    <a:lnB>
                      <a:noFill/>
                    </a:lnB>
                  </a:tcPr>
                </a:tc>
              </a:tr>
              <a:tr h="169333">
                <a:tc gridSpan="2">
                  <a:txBody>
                    <a:bodyPr/>
                    <a:lstStyle/>
                    <a:p>
                      <a:r>
                        <a:rPr lang="en-GB" sz="1400" b="1"/>
                        <a:t>Receiver Input Voltage Range</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+/-15V</a:t>
                      </a:r>
                    </a:p>
                  </a:txBody>
                  <a:tcPr marL="24190" marR="24190" marT="12095" marB="12095" anchor="ctr">
                    <a:lnL>
                      <a:noFill/>
                    </a:lnL>
                    <a:lnR>
                      <a:noFill/>
                    </a:lnR>
                    <a:lnT>
                      <a:noFill/>
                    </a:lnT>
                    <a:lnB>
                      <a:noFill/>
                    </a:lnB>
                  </a:tcPr>
                </a:tc>
                <a:tc>
                  <a:txBody>
                    <a:bodyPr/>
                    <a:lstStyle/>
                    <a:p>
                      <a:pPr algn="ctr"/>
                      <a:r>
                        <a:rPr lang="en-GB" sz="1400"/>
                        <a:t>+/-12V</a:t>
                      </a:r>
                    </a:p>
                  </a:txBody>
                  <a:tcPr marL="24190" marR="24190" marT="12095" marB="12095" anchor="ctr">
                    <a:lnL>
                      <a:noFill/>
                    </a:lnL>
                    <a:lnR>
                      <a:noFill/>
                    </a:lnR>
                    <a:lnT>
                      <a:noFill/>
                    </a:lnT>
                    <a:lnB>
                      <a:noFill/>
                    </a:lnB>
                  </a:tcPr>
                </a:tc>
                <a:tc>
                  <a:txBody>
                    <a:bodyPr/>
                    <a:lstStyle/>
                    <a:p>
                      <a:pPr algn="ctr"/>
                      <a:r>
                        <a:rPr lang="en-GB" sz="1400"/>
                        <a:t>-10V to +10V</a:t>
                      </a:r>
                    </a:p>
                  </a:txBody>
                  <a:tcPr marL="24190" marR="24190" marT="12095" marB="12095" anchor="ctr">
                    <a:lnL>
                      <a:noFill/>
                    </a:lnL>
                    <a:lnR>
                      <a:noFill/>
                    </a:lnR>
                    <a:lnT>
                      <a:noFill/>
                    </a:lnT>
                    <a:lnB>
                      <a:noFill/>
                    </a:lnB>
                  </a:tcPr>
                </a:tc>
                <a:tc>
                  <a:txBody>
                    <a:bodyPr/>
                    <a:lstStyle/>
                    <a:p>
                      <a:pPr algn="ctr"/>
                      <a:r>
                        <a:rPr lang="en-GB" sz="1400"/>
                        <a:t>-7V to +12V</a:t>
                      </a:r>
                    </a:p>
                  </a:txBody>
                  <a:tcPr marL="24190" marR="24190" marT="12095" marB="12095" anchor="ctr">
                    <a:lnL>
                      <a:noFill/>
                    </a:lnL>
                    <a:lnR>
                      <a:noFill/>
                    </a:lnR>
                    <a:lnT>
                      <a:noFill/>
                    </a:lnT>
                    <a:lnB>
                      <a:noFill/>
                    </a:lnB>
                  </a:tcPr>
                </a:tc>
              </a:tr>
              <a:tr h="169333">
                <a:tc gridSpan="2">
                  <a:txBody>
                    <a:bodyPr/>
                    <a:lstStyle/>
                    <a:p>
                      <a:r>
                        <a:rPr lang="en-GB" sz="1400" b="1"/>
                        <a:t>Receiver Input Sensitivity</a:t>
                      </a:r>
                      <a:endParaRPr lang="en-GB" sz="140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+/-3V </a:t>
                      </a:r>
                    </a:p>
                  </a:txBody>
                  <a:tcPr marL="24190" marR="24190" marT="12095" marB="12095" anchor="ctr">
                    <a:lnL>
                      <a:noFill/>
                    </a:lnL>
                    <a:lnR>
                      <a:noFill/>
                    </a:lnR>
                    <a:lnT>
                      <a:noFill/>
                    </a:lnT>
                    <a:lnB>
                      <a:noFill/>
                    </a:lnB>
                  </a:tcPr>
                </a:tc>
                <a:tc>
                  <a:txBody>
                    <a:bodyPr/>
                    <a:lstStyle/>
                    <a:p>
                      <a:pPr algn="ctr"/>
                      <a:r>
                        <a:rPr lang="en-GB" sz="1400"/>
                        <a:t>+/-200mV </a:t>
                      </a:r>
                    </a:p>
                  </a:txBody>
                  <a:tcPr marL="24190" marR="24190" marT="12095" marB="12095" anchor="ctr">
                    <a:lnL>
                      <a:noFill/>
                    </a:lnL>
                    <a:lnR>
                      <a:noFill/>
                    </a:lnR>
                    <a:lnT>
                      <a:noFill/>
                    </a:lnT>
                    <a:lnB>
                      <a:noFill/>
                    </a:lnB>
                  </a:tcPr>
                </a:tc>
                <a:tc>
                  <a:txBody>
                    <a:bodyPr/>
                    <a:lstStyle/>
                    <a:p>
                      <a:pPr algn="ctr"/>
                      <a:r>
                        <a:rPr lang="en-GB" sz="1400"/>
                        <a:t>+/-200mV </a:t>
                      </a:r>
                    </a:p>
                  </a:txBody>
                  <a:tcPr marL="24190" marR="24190" marT="12095" marB="12095" anchor="ctr">
                    <a:lnL>
                      <a:noFill/>
                    </a:lnL>
                    <a:lnR>
                      <a:noFill/>
                    </a:lnR>
                    <a:lnT>
                      <a:noFill/>
                    </a:lnT>
                    <a:lnB>
                      <a:noFill/>
                    </a:lnB>
                  </a:tcPr>
                </a:tc>
                <a:tc>
                  <a:txBody>
                    <a:bodyPr/>
                    <a:lstStyle/>
                    <a:p>
                      <a:pPr algn="ctr"/>
                      <a:r>
                        <a:rPr lang="en-GB" sz="1400"/>
                        <a:t>+/-200mV </a:t>
                      </a:r>
                    </a:p>
                  </a:txBody>
                  <a:tcPr marL="24190" marR="24190" marT="12095" marB="12095" anchor="ctr">
                    <a:lnL>
                      <a:noFill/>
                    </a:lnL>
                    <a:lnR>
                      <a:noFill/>
                    </a:lnR>
                    <a:lnT>
                      <a:noFill/>
                    </a:lnT>
                    <a:lnB>
                      <a:noFill/>
                    </a:lnB>
                  </a:tcPr>
                </a:tc>
              </a:tr>
              <a:tr h="314476">
                <a:tc gridSpan="2">
                  <a:txBody>
                    <a:bodyPr/>
                    <a:lstStyle/>
                    <a:p>
                      <a:r>
                        <a:rPr lang="en-GB" sz="1400" b="1" dirty="0"/>
                        <a:t>Receiver Input Resistance (Ohms), (1 Standard Load for RS485) </a:t>
                      </a:r>
                      <a:endParaRPr lang="en-GB" sz="1400" dirty="0"/>
                    </a:p>
                  </a:txBody>
                  <a:tcPr marL="24190" marR="24190" marT="12095" marB="12095" anchor="ctr">
                    <a:lnL>
                      <a:noFill/>
                    </a:lnL>
                    <a:lnR>
                      <a:noFill/>
                    </a:lnR>
                    <a:lnT>
                      <a:noFill/>
                    </a:lnT>
                    <a:lnB>
                      <a:noFill/>
                    </a:lnB>
                  </a:tcPr>
                </a:tc>
                <a:tc hMerge="1">
                  <a:txBody>
                    <a:bodyPr/>
                    <a:lstStyle/>
                    <a:p>
                      <a:endParaRPr lang="en-GB"/>
                    </a:p>
                  </a:txBody>
                  <a:tcPr/>
                </a:tc>
                <a:tc>
                  <a:txBody>
                    <a:bodyPr/>
                    <a:lstStyle/>
                    <a:p>
                      <a:pPr algn="ctr"/>
                      <a:r>
                        <a:rPr lang="en-GB" sz="1400"/>
                        <a:t>3k to 7k</a:t>
                      </a:r>
                    </a:p>
                  </a:txBody>
                  <a:tcPr marL="24190" marR="24190" marT="12095" marB="12095" anchor="ctr">
                    <a:lnL>
                      <a:noFill/>
                    </a:lnL>
                    <a:lnR>
                      <a:noFill/>
                    </a:lnR>
                    <a:lnT>
                      <a:noFill/>
                    </a:lnT>
                    <a:lnB>
                      <a:noFill/>
                    </a:lnB>
                  </a:tcPr>
                </a:tc>
                <a:tc>
                  <a:txBody>
                    <a:bodyPr/>
                    <a:lstStyle/>
                    <a:p>
                      <a:pPr algn="ctr"/>
                      <a:r>
                        <a:rPr lang="en-GB" sz="1400" dirty="0"/>
                        <a:t>4k min.</a:t>
                      </a:r>
                    </a:p>
                  </a:txBody>
                  <a:tcPr marL="24190" marR="24190" marT="12095" marB="12095" anchor="ctr">
                    <a:lnL>
                      <a:noFill/>
                    </a:lnL>
                    <a:lnR>
                      <a:noFill/>
                    </a:lnR>
                    <a:lnT>
                      <a:noFill/>
                    </a:lnT>
                    <a:lnB>
                      <a:noFill/>
                    </a:lnB>
                  </a:tcPr>
                </a:tc>
                <a:tc>
                  <a:txBody>
                    <a:bodyPr/>
                    <a:lstStyle/>
                    <a:p>
                      <a:pPr algn="ctr"/>
                      <a:r>
                        <a:rPr lang="en-GB" sz="1400"/>
                        <a:t>4k min.</a:t>
                      </a:r>
                    </a:p>
                  </a:txBody>
                  <a:tcPr marL="24190" marR="24190" marT="12095" marB="12095" anchor="ctr">
                    <a:lnL>
                      <a:noFill/>
                    </a:lnL>
                    <a:lnR>
                      <a:noFill/>
                    </a:lnR>
                    <a:lnT>
                      <a:noFill/>
                    </a:lnT>
                    <a:lnB>
                      <a:noFill/>
                    </a:lnB>
                  </a:tcPr>
                </a:tc>
                <a:tc>
                  <a:txBody>
                    <a:bodyPr/>
                    <a:lstStyle/>
                    <a:p>
                      <a:pPr algn="ctr"/>
                      <a:r>
                        <a:rPr lang="en-GB" sz="1400"/>
                        <a:t>&gt;=12k </a:t>
                      </a:r>
                    </a:p>
                  </a:txBody>
                  <a:tcPr marL="24190" marR="24190" marT="12095" marB="12095" anchor="ctr">
                    <a:lnL>
                      <a:noFill/>
                    </a:lnL>
                    <a:lnR>
                      <a:noFill/>
                    </a:lnR>
                    <a:lnT>
                      <a:noFill/>
                    </a:lnT>
                    <a:lnB>
                      <a:noFill/>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RS 232 Vs RS485</a:t>
            </a:r>
            <a:endParaRPr lang="en-GB"/>
          </a:p>
        </p:txBody>
      </p:sp>
      <p:sp>
        <p:nvSpPr>
          <p:cNvPr id="3" name="Content Placeholder 2"/>
          <p:cNvSpPr>
            <a:spLocks noGrp="1"/>
          </p:cNvSpPr>
          <p:nvPr>
            <p:ph idx="1"/>
          </p:nvPr>
        </p:nvSpPr>
        <p:spPr/>
        <p:txBody>
          <a:bodyPr/>
          <a:lstStyle/>
          <a:p>
            <a:r>
              <a:rPr lang="en-GB" smtClean="0"/>
              <a:t>RS232 Limitations</a:t>
            </a:r>
          </a:p>
          <a:p>
            <a:pPr lvl="1">
              <a:buNone/>
            </a:pPr>
            <a:r>
              <a:rPr lang="en-GB" smtClean="0"/>
              <a:t>			Speed		Distance	No of devices</a:t>
            </a:r>
          </a:p>
          <a:p>
            <a:pPr lvl="1">
              <a:buNone/>
            </a:pPr>
            <a:r>
              <a:rPr lang="en-GB" smtClean="0"/>
              <a:t>RS232	20 kbps	50-100 ft	1</a:t>
            </a:r>
          </a:p>
          <a:p>
            <a:pPr lvl="1">
              <a:buNone/>
            </a:pPr>
            <a:r>
              <a:rPr lang="en-GB" smtClean="0"/>
              <a:t>RS485	10Mbps	4000ft	25</a:t>
            </a:r>
          </a:p>
          <a:p>
            <a:pPr lvl="1">
              <a:buNone/>
            </a:pPr>
            <a:endParaRPr lang="en-GB" smtClean="0"/>
          </a:p>
          <a:p>
            <a:pPr lvl="1">
              <a:buNone/>
            </a:pPr>
            <a:r>
              <a:rPr lang="en-GB" smtClean="0"/>
              <a:t>RS232	Dual supply or expensive V convertion</a:t>
            </a:r>
          </a:p>
          <a:p>
            <a:pPr lvl="1">
              <a:buNone/>
            </a:pPr>
            <a:r>
              <a:rPr lang="en-GB" smtClean="0"/>
              <a:t>RS485	Single +5V TTL</a:t>
            </a:r>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How to get a port</a:t>
            </a:r>
            <a:br>
              <a:rPr lang="en-GB" smtClean="0"/>
            </a:br>
            <a:r>
              <a:rPr lang="en-GB" smtClean="0"/>
              <a:t>USB/RS232 to RS485 converters</a:t>
            </a:r>
            <a:endParaRPr lang="en-GB"/>
          </a:p>
        </p:txBody>
      </p:sp>
      <p:sp>
        <p:nvSpPr>
          <p:cNvPr id="3" name="Content Placeholder 2"/>
          <p:cNvSpPr>
            <a:spLocks noGrp="1"/>
          </p:cNvSpPr>
          <p:nvPr>
            <p:ph idx="1"/>
          </p:nvPr>
        </p:nvSpPr>
        <p:spPr/>
        <p:txBody>
          <a:bodyPr/>
          <a:lstStyle/>
          <a:p>
            <a:endParaRPr lang="en-GB"/>
          </a:p>
        </p:txBody>
      </p:sp>
      <p:pic>
        <p:nvPicPr>
          <p:cNvPr id="48130" name="Picture 2" descr="C:\Users\Kamal\Documents\Tec files\Lectures\CO315_Interfacing\Serial Port\usb-rs485-converter.gif"/>
          <p:cNvPicPr>
            <a:picLocks noChangeAspect="1" noChangeArrowheads="1" noCrop="1"/>
          </p:cNvPicPr>
          <p:nvPr/>
        </p:nvPicPr>
        <p:blipFill>
          <a:blip r:embed="rId2"/>
          <a:srcRect/>
          <a:stretch>
            <a:fillRect/>
          </a:stretch>
        </p:blipFill>
        <p:spPr bwMode="auto">
          <a:xfrm>
            <a:off x="928662" y="2428868"/>
            <a:ext cx="3214710" cy="2571768"/>
          </a:xfrm>
          <a:prstGeom prst="rect">
            <a:avLst/>
          </a:prstGeom>
          <a:noFill/>
        </p:spPr>
      </p:pic>
      <p:pic>
        <p:nvPicPr>
          <p:cNvPr id="48132" name="Picture 4" descr="C:\Users\Kamal\Documents\Tec files\Lectures\CO315_Interfacing\Serial Port\RS232 485.jpg"/>
          <p:cNvPicPr>
            <a:picLocks noChangeAspect="1" noChangeArrowheads="1"/>
          </p:cNvPicPr>
          <p:nvPr/>
        </p:nvPicPr>
        <p:blipFill>
          <a:blip r:embed="rId3"/>
          <a:srcRect/>
          <a:stretch>
            <a:fillRect/>
          </a:stretch>
        </p:blipFill>
        <p:spPr bwMode="auto">
          <a:xfrm>
            <a:off x="4429124" y="2000240"/>
            <a:ext cx="4229100" cy="28860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Synchronous communication</a:t>
            </a:r>
            <a:endParaRPr lang="en-GB" dirty="0"/>
          </a:p>
        </p:txBody>
      </p:sp>
      <p:pic>
        <p:nvPicPr>
          <p:cNvPr id="7170" name="Picture 2"/>
          <p:cNvPicPr>
            <a:picLocks noGrp="1" noChangeAspect="1" noChangeArrowheads="1"/>
          </p:cNvPicPr>
          <p:nvPr>
            <p:ph idx="1"/>
          </p:nvPr>
        </p:nvPicPr>
        <p:blipFill>
          <a:blip r:embed="rId2"/>
          <a:srcRect/>
          <a:stretch>
            <a:fillRect/>
          </a:stretch>
        </p:blipFill>
        <p:spPr bwMode="auto">
          <a:xfrm>
            <a:off x="100001" y="2000240"/>
            <a:ext cx="9043999" cy="4143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descr="C:\Users\Kamal\Documents\Tec files\Lectures\CO315_Interfacing\Serial Port\m20110217073402.jpg"/>
          <p:cNvPicPr>
            <a:picLocks noChangeAspect="1" noChangeArrowheads="1"/>
          </p:cNvPicPr>
          <p:nvPr/>
        </p:nvPicPr>
        <p:blipFill>
          <a:blip r:embed="rId2"/>
          <a:srcRect/>
          <a:stretch>
            <a:fillRect/>
          </a:stretch>
        </p:blipFill>
        <p:spPr bwMode="auto">
          <a:xfrm>
            <a:off x="857224" y="2857472"/>
            <a:ext cx="8601135" cy="4000528"/>
          </a:xfrm>
          <a:prstGeom prst="rect">
            <a:avLst/>
          </a:prstGeom>
          <a:noFill/>
        </p:spPr>
      </p:pic>
      <p:sp>
        <p:nvSpPr>
          <p:cNvPr id="2" name="Title 1"/>
          <p:cNvSpPr>
            <a:spLocks noGrp="1"/>
          </p:cNvSpPr>
          <p:nvPr>
            <p:ph type="title"/>
          </p:nvPr>
        </p:nvSpPr>
        <p:spPr/>
        <p:txBody>
          <a:bodyPr/>
          <a:lstStyle/>
          <a:p>
            <a:r>
              <a:rPr lang="en-GB" smtClean="0"/>
              <a:t>Plug into main bus ISA or PCI</a:t>
            </a:r>
            <a:endParaRPr lang="en-GB"/>
          </a:p>
        </p:txBody>
      </p:sp>
      <p:sp>
        <p:nvSpPr>
          <p:cNvPr id="3" name="Content Placeholder 2"/>
          <p:cNvSpPr>
            <a:spLocks noGrp="1"/>
          </p:cNvSpPr>
          <p:nvPr>
            <p:ph idx="1"/>
          </p:nvPr>
        </p:nvSpPr>
        <p:spPr/>
        <p:txBody>
          <a:bodyPr/>
          <a:lstStyle/>
          <a:p>
            <a:endParaRPr lang="en-GB"/>
          </a:p>
        </p:txBody>
      </p:sp>
      <p:pic>
        <p:nvPicPr>
          <p:cNvPr id="49154" name="Picture 2" descr="C:\Users\Kamal\Documents\Tec files\Lectures\CO315_Interfacing\Serial Port\250x250xcc-131-at-dual-rs422-485-medium.jpg.pagespeed.ic.7fTa_WNws7.jpg"/>
          <p:cNvPicPr>
            <a:picLocks noChangeAspect="1" noChangeArrowheads="1"/>
          </p:cNvPicPr>
          <p:nvPr/>
        </p:nvPicPr>
        <p:blipFill>
          <a:blip r:embed="rId3"/>
          <a:srcRect/>
          <a:stretch>
            <a:fillRect/>
          </a:stretch>
        </p:blipFill>
        <p:spPr bwMode="auto">
          <a:xfrm>
            <a:off x="642910" y="1785926"/>
            <a:ext cx="2381250" cy="238125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Full Duplex</a:t>
            </a:r>
            <a:endParaRPr lang="en-GB"/>
          </a:p>
        </p:txBody>
      </p:sp>
      <p:pic>
        <p:nvPicPr>
          <p:cNvPr id="50178" name="Picture 2"/>
          <p:cNvPicPr>
            <a:picLocks noChangeAspect="1" noChangeArrowheads="1"/>
          </p:cNvPicPr>
          <p:nvPr/>
        </p:nvPicPr>
        <p:blipFill>
          <a:blip r:embed="rId2"/>
          <a:srcRect/>
          <a:stretch>
            <a:fillRect/>
          </a:stretch>
        </p:blipFill>
        <p:spPr bwMode="auto">
          <a:xfrm>
            <a:off x="0" y="2143116"/>
            <a:ext cx="9144000" cy="3933005"/>
          </a:xfrm>
          <a:prstGeom prst="rect">
            <a:avLst/>
          </a:prstGeom>
          <a:noFill/>
          <a:ln w="9525">
            <a:noFill/>
            <a:miter lim="800000"/>
            <a:headEnd/>
            <a:tailEnd/>
          </a:ln>
          <a:effectLst/>
        </p:spPr>
      </p:pic>
      <p:pic>
        <p:nvPicPr>
          <p:cNvPr id="50180" name="Picture 4" descr="Differential Driver And Receiver Pair - SN75179B"/>
          <p:cNvPicPr>
            <a:picLocks noChangeAspect="1" noChangeArrowheads="1"/>
          </p:cNvPicPr>
          <p:nvPr/>
        </p:nvPicPr>
        <p:blipFill>
          <a:blip r:embed="rId3"/>
          <a:srcRect/>
          <a:stretch>
            <a:fillRect/>
          </a:stretch>
        </p:blipFill>
        <p:spPr bwMode="auto">
          <a:xfrm>
            <a:off x="500034" y="571480"/>
            <a:ext cx="2618399" cy="2071702"/>
          </a:xfrm>
          <a:prstGeom prst="rect">
            <a:avLst/>
          </a:prstGeom>
          <a:noFill/>
        </p:spPr>
      </p:pic>
      <p:pic>
        <p:nvPicPr>
          <p:cNvPr id="50182" name="Picture 6" descr="Differential Driver And Receiver Pair - SN75179B"/>
          <p:cNvPicPr>
            <a:picLocks noChangeAspect="1" noChangeArrowheads="1"/>
          </p:cNvPicPr>
          <p:nvPr/>
        </p:nvPicPr>
        <p:blipFill>
          <a:blip r:embed="rId3"/>
          <a:srcRect/>
          <a:stretch>
            <a:fillRect/>
          </a:stretch>
        </p:blipFill>
        <p:spPr bwMode="auto">
          <a:xfrm>
            <a:off x="6572264" y="694118"/>
            <a:ext cx="2571736" cy="2034782"/>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Full duplex multidrop</a:t>
            </a:r>
            <a:endParaRPr lang="en-GB"/>
          </a:p>
        </p:txBody>
      </p:sp>
      <p:pic>
        <p:nvPicPr>
          <p:cNvPr id="8" name="Picture 4" descr="Differential Driver And Receiver Pair - SN75179B"/>
          <p:cNvPicPr>
            <a:picLocks noChangeAspect="1" noChangeArrowheads="1"/>
          </p:cNvPicPr>
          <p:nvPr/>
        </p:nvPicPr>
        <p:blipFill>
          <a:blip r:embed="rId2"/>
          <a:srcRect/>
          <a:stretch>
            <a:fillRect/>
          </a:stretch>
        </p:blipFill>
        <p:spPr bwMode="auto">
          <a:xfrm>
            <a:off x="2143108" y="1785926"/>
            <a:ext cx="1643074" cy="1300016"/>
          </a:xfrm>
          <a:prstGeom prst="rect">
            <a:avLst/>
          </a:prstGeom>
          <a:noFill/>
        </p:spPr>
      </p:pic>
      <p:pic>
        <p:nvPicPr>
          <p:cNvPr id="9" name="Picture 4" descr="Differential Driver And Receiver Pair - SN75179B"/>
          <p:cNvPicPr>
            <a:picLocks noChangeAspect="1" noChangeArrowheads="1"/>
          </p:cNvPicPr>
          <p:nvPr/>
        </p:nvPicPr>
        <p:blipFill>
          <a:blip r:embed="rId2"/>
          <a:srcRect/>
          <a:stretch>
            <a:fillRect/>
          </a:stretch>
        </p:blipFill>
        <p:spPr bwMode="auto">
          <a:xfrm>
            <a:off x="4429124" y="1857364"/>
            <a:ext cx="1643074" cy="1300016"/>
          </a:xfrm>
          <a:prstGeom prst="rect">
            <a:avLst/>
          </a:prstGeom>
          <a:noFill/>
        </p:spPr>
      </p:pic>
      <p:pic>
        <p:nvPicPr>
          <p:cNvPr id="10" name="Picture 4" descr="Differential Driver And Receiver Pair - SN75179B"/>
          <p:cNvPicPr>
            <a:picLocks noChangeAspect="1" noChangeArrowheads="1"/>
          </p:cNvPicPr>
          <p:nvPr/>
        </p:nvPicPr>
        <p:blipFill>
          <a:blip r:embed="rId2"/>
          <a:srcRect/>
          <a:stretch>
            <a:fillRect/>
          </a:stretch>
        </p:blipFill>
        <p:spPr bwMode="auto">
          <a:xfrm>
            <a:off x="6929454" y="1928802"/>
            <a:ext cx="1643074" cy="1300016"/>
          </a:xfrm>
          <a:prstGeom prst="rect">
            <a:avLst/>
          </a:prstGeom>
          <a:noFill/>
        </p:spPr>
      </p:pic>
      <p:pic>
        <p:nvPicPr>
          <p:cNvPr id="11" name="Picture 10" descr="download.png"/>
          <p:cNvPicPr>
            <a:picLocks noChangeAspect="1"/>
          </p:cNvPicPr>
          <p:nvPr/>
        </p:nvPicPr>
        <p:blipFill>
          <a:blip r:embed="rId3"/>
          <a:stretch>
            <a:fillRect/>
          </a:stretch>
        </p:blipFill>
        <p:spPr>
          <a:xfrm>
            <a:off x="0" y="3214686"/>
            <a:ext cx="8429684" cy="2809895"/>
          </a:xfrm>
          <a:prstGeom prst="rect">
            <a:avLst/>
          </a:prstGeom>
        </p:spPr>
      </p:pic>
      <p:pic>
        <p:nvPicPr>
          <p:cNvPr id="4" name="Picture 4" descr="Differential Driver And Receiver Pair - SN75179B"/>
          <p:cNvPicPr>
            <a:picLocks noChangeAspect="1" noChangeArrowheads="1"/>
          </p:cNvPicPr>
          <p:nvPr/>
        </p:nvPicPr>
        <p:blipFill>
          <a:blip r:embed="rId2"/>
          <a:srcRect/>
          <a:stretch>
            <a:fillRect/>
          </a:stretch>
        </p:blipFill>
        <p:spPr bwMode="auto">
          <a:xfrm>
            <a:off x="0" y="3000372"/>
            <a:ext cx="1643074" cy="1300016"/>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836" y="0"/>
            <a:ext cx="2543164" cy="1143000"/>
          </a:xfrm>
        </p:spPr>
        <p:txBody>
          <a:bodyPr>
            <a:normAutofit fontScale="90000"/>
          </a:bodyPr>
          <a:lstStyle/>
          <a:p>
            <a:r>
              <a:rPr lang="en-GB" dirty="0" smtClean="0"/>
              <a:t>Half Duplex</a:t>
            </a:r>
            <a:endParaRPr lang="en-GB" dirty="0"/>
          </a:p>
        </p:txBody>
      </p:sp>
      <p:pic>
        <p:nvPicPr>
          <p:cNvPr id="54275" name="Picture 3"/>
          <p:cNvPicPr>
            <a:picLocks noGrp="1" noChangeAspect="1" noChangeArrowheads="1"/>
          </p:cNvPicPr>
          <p:nvPr>
            <p:ph idx="1"/>
          </p:nvPr>
        </p:nvPicPr>
        <p:blipFill>
          <a:blip r:embed="rId2"/>
          <a:srcRect/>
          <a:stretch>
            <a:fillRect/>
          </a:stretch>
        </p:blipFill>
        <p:spPr bwMode="auto">
          <a:xfrm>
            <a:off x="0" y="792426"/>
            <a:ext cx="5815039" cy="6065574"/>
          </a:xfrm>
          <a:prstGeom prst="rect">
            <a:avLst/>
          </a:prstGeom>
          <a:noFill/>
          <a:ln w="9525">
            <a:noFill/>
            <a:miter lim="800000"/>
            <a:headEnd/>
            <a:tailEnd/>
          </a:ln>
          <a:effectLst/>
        </p:spPr>
      </p:pic>
      <p:pic>
        <p:nvPicPr>
          <p:cNvPr id="5" name="Picture 4" descr="75176.jpg"/>
          <p:cNvPicPr>
            <a:picLocks noChangeAspect="1"/>
          </p:cNvPicPr>
          <p:nvPr/>
        </p:nvPicPr>
        <p:blipFill>
          <a:blip r:embed="rId3"/>
          <a:stretch>
            <a:fillRect/>
          </a:stretch>
        </p:blipFill>
        <p:spPr>
          <a:xfrm>
            <a:off x="6143636" y="1142984"/>
            <a:ext cx="2357454" cy="1869705"/>
          </a:xfrm>
          <a:prstGeom prst="rect">
            <a:avLst/>
          </a:prstGeom>
        </p:spPr>
      </p:pic>
      <p:pic>
        <p:nvPicPr>
          <p:cNvPr id="6" name="Picture 5" descr="75176.jpg"/>
          <p:cNvPicPr>
            <a:picLocks noChangeAspect="1"/>
          </p:cNvPicPr>
          <p:nvPr/>
        </p:nvPicPr>
        <p:blipFill>
          <a:blip r:embed="rId3"/>
          <a:stretch>
            <a:fillRect/>
          </a:stretch>
        </p:blipFill>
        <p:spPr>
          <a:xfrm>
            <a:off x="6000760" y="3071810"/>
            <a:ext cx="2357454" cy="1869705"/>
          </a:xfrm>
          <a:prstGeom prst="rect">
            <a:avLst/>
          </a:prstGeom>
        </p:spPr>
      </p:pic>
      <p:pic>
        <p:nvPicPr>
          <p:cNvPr id="7" name="Picture 6" descr="75176.jpg"/>
          <p:cNvPicPr>
            <a:picLocks noChangeAspect="1"/>
          </p:cNvPicPr>
          <p:nvPr/>
        </p:nvPicPr>
        <p:blipFill>
          <a:blip r:embed="rId3"/>
          <a:stretch>
            <a:fillRect/>
          </a:stretch>
        </p:blipFill>
        <p:spPr>
          <a:xfrm>
            <a:off x="6072198" y="4988295"/>
            <a:ext cx="2357454" cy="186970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descr="C:\Users\Kamal\Documents\Tec files\Lectures\CO315_Interfacing\Serial Port\8_relay_rs485_04.jpg"/>
          <p:cNvPicPr>
            <a:picLocks noChangeAspect="1" noChangeArrowheads="1"/>
          </p:cNvPicPr>
          <p:nvPr/>
        </p:nvPicPr>
        <p:blipFill>
          <a:blip r:embed="rId2"/>
          <a:srcRect/>
          <a:stretch>
            <a:fillRect/>
          </a:stretch>
        </p:blipFill>
        <p:spPr bwMode="auto">
          <a:xfrm>
            <a:off x="1714500" y="566738"/>
            <a:ext cx="5715000" cy="572452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850014"/>
            <a:ext cx="5832648" cy="5978464"/>
          </a:xfrm>
        </p:spPr>
      </p:pic>
    </p:spTree>
    <p:extLst>
      <p:ext uri="{BB962C8B-B14F-4D97-AF65-F5344CB8AC3E}">
        <p14:creationId xmlns:p14="http://schemas.microsoft.com/office/powerpoint/2010/main" val="880836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communication</a:t>
            </a:r>
            <a:endParaRPr lang="en-GB" dirty="0"/>
          </a:p>
        </p:txBody>
      </p:sp>
      <p:pic>
        <p:nvPicPr>
          <p:cNvPr id="8194" name="Picture 2"/>
          <p:cNvPicPr>
            <a:picLocks noGrp="1" noChangeAspect="1" noChangeArrowheads="1"/>
          </p:cNvPicPr>
          <p:nvPr>
            <p:ph idx="1"/>
          </p:nvPr>
        </p:nvPicPr>
        <p:blipFill>
          <a:blip r:embed="rId2"/>
          <a:srcRect/>
          <a:stretch>
            <a:fillRect/>
          </a:stretch>
        </p:blipFill>
        <p:spPr bwMode="auto">
          <a:xfrm>
            <a:off x="0" y="1571612"/>
            <a:ext cx="8843335" cy="4143381"/>
          </a:xfrm>
          <a:prstGeom prst="rect">
            <a:avLst/>
          </a:prstGeom>
          <a:noFill/>
          <a:ln w="9525">
            <a:noFill/>
            <a:miter lim="800000"/>
            <a:headEnd/>
            <a:tailEnd/>
          </a:ln>
          <a:effectLst/>
        </p:spPr>
      </p:pic>
      <p:sp>
        <p:nvSpPr>
          <p:cNvPr id="5" name="TextBox 4"/>
          <p:cNvSpPr txBox="1"/>
          <p:nvPr/>
        </p:nvSpPr>
        <p:spPr>
          <a:xfrm>
            <a:off x="3071802" y="6000768"/>
            <a:ext cx="2518638" cy="584775"/>
          </a:xfrm>
          <a:prstGeom prst="rect">
            <a:avLst/>
          </a:prstGeom>
          <a:noFill/>
        </p:spPr>
        <p:txBody>
          <a:bodyPr wrap="none" rtlCol="0">
            <a:spAutoFit/>
          </a:bodyPr>
          <a:lstStyle/>
          <a:p>
            <a:r>
              <a:rPr lang="en-GB" sz="3200" dirty="0" smtClean="0"/>
              <a:t>1 8 N 1  = 8N1</a:t>
            </a:r>
            <a:endParaRPr lang="en-GB" sz="3200" dirty="0"/>
          </a:p>
        </p:txBody>
      </p:sp>
      <p:sp>
        <p:nvSpPr>
          <p:cNvPr id="6" name="TextBox 5"/>
          <p:cNvSpPr txBox="1"/>
          <p:nvPr/>
        </p:nvSpPr>
        <p:spPr>
          <a:xfrm>
            <a:off x="2500298" y="5429264"/>
            <a:ext cx="5226752" cy="584775"/>
          </a:xfrm>
          <a:prstGeom prst="rect">
            <a:avLst/>
          </a:prstGeom>
          <a:noFill/>
        </p:spPr>
        <p:txBody>
          <a:bodyPr wrap="none" rtlCol="0">
            <a:spAutoFit/>
          </a:bodyPr>
          <a:lstStyle/>
          <a:p>
            <a:r>
              <a:rPr lang="en-GB" sz="3200" dirty="0" smtClean="0"/>
              <a:t>Add parity for error detecting</a:t>
            </a:r>
            <a:endParaRPr lang="en-GB" sz="3200" dirty="0"/>
          </a:p>
        </p:txBody>
      </p:sp>
      <p:sp>
        <p:nvSpPr>
          <p:cNvPr id="7" name="TextBox 6"/>
          <p:cNvSpPr txBox="1"/>
          <p:nvPr/>
        </p:nvSpPr>
        <p:spPr>
          <a:xfrm>
            <a:off x="6143636" y="6000768"/>
            <a:ext cx="2390398" cy="584775"/>
          </a:xfrm>
          <a:prstGeom prst="rect">
            <a:avLst/>
          </a:prstGeom>
          <a:noFill/>
        </p:spPr>
        <p:txBody>
          <a:bodyPr wrap="none" rtlCol="0">
            <a:spAutoFit/>
          </a:bodyPr>
          <a:lstStyle/>
          <a:p>
            <a:r>
              <a:rPr lang="en-GB" sz="3200" dirty="0" smtClean="0"/>
              <a:t>1 7 E 1  = 7E1</a:t>
            </a:r>
            <a:endParaRPr lang="en-GB"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Signal</a:t>
            </a:r>
            <a:endParaRPr lang="en-GB" dirty="0"/>
          </a:p>
        </p:txBody>
      </p:sp>
      <p:sp>
        <p:nvSpPr>
          <p:cNvPr id="3" name="Content Placeholder 2"/>
          <p:cNvSpPr>
            <a:spLocks noGrp="1"/>
          </p:cNvSpPr>
          <p:nvPr>
            <p:ph idx="1"/>
          </p:nvPr>
        </p:nvSpPr>
        <p:spPr/>
        <p:txBody>
          <a:bodyPr/>
          <a:lstStyle/>
          <a:p>
            <a:r>
              <a:rPr lang="en-GB" dirty="0" smtClean="0"/>
              <a:t>Single ended</a:t>
            </a:r>
          </a:p>
          <a:p>
            <a:r>
              <a:rPr lang="en-GB" dirty="0" smtClean="0"/>
              <a:t>Differential</a:t>
            </a:r>
          </a:p>
          <a:p>
            <a:pPr>
              <a:buNone/>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 termination</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Serial communication protocols</a:t>
            </a:r>
            <a:endParaRPr lang="en-GB" dirty="0"/>
          </a:p>
        </p:txBody>
      </p:sp>
      <p:sp>
        <p:nvSpPr>
          <p:cNvPr id="3" name="Content Placeholder 2"/>
          <p:cNvSpPr>
            <a:spLocks noGrp="1"/>
          </p:cNvSpPr>
          <p:nvPr>
            <p:ph idx="1"/>
          </p:nvPr>
        </p:nvSpPr>
        <p:spPr/>
        <p:txBody>
          <a:bodyPr/>
          <a:lstStyle/>
          <a:p>
            <a:r>
              <a:rPr lang="en-GB" dirty="0" smtClean="0"/>
              <a:t>Slow</a:t>
            </a:r>
          </a:p>
          <a:p>
            <a:pPr lvl="1"/>
            <a:r>
              <a:rPr lang="en-GB" dirty="0" smtClean="0"/>
              <a:t>RS 232</a:t>
            </a:r>
          </a:p>
          <a:p>
            <a:pPr lvl="1"/>
            <a:r>
              <a:rPr lang="en-GB" dirty="0" smtClean="0"/>
              <a:t>RS485</a:t>
            </a:r>
          </a:p>
          <a:p>
            <a:r>
              <a:rPr lang="en-GB" dirty="0" smtClean="0"/>
              <a:t>Fast</a:t>
            </a:r>
          </a:p>
          <a:p>
            <a:pPr lvl="1"/>
            <a:r>
              <a:rPr lang="en-GB" dirty="0" smtClean="0"/>
              <a:t>USB</a:t>
            </a:r>
          </a:p>
          <a:p>
            <a:pPr lvl="1"/>
            <a:r>
              <a:rPr lang="en-GB" dirty="0" smtClean="0"/>
              <a:t>I</a:t>
            </a:r>
            <a:r>
              <a:rPr lang="en-GB" baseline="30000" dirty="0" smtClean="0"/>
              <a:t>2</a:t>
            </a:r>
            <a:r>
              <a:rPr lang="en-GB" dirty="0" smtClean="0"/>
              <a:t>C (IEEE 1384)</a:t>
            </a:r>
          </a:p>
          <a:p>
            <a:pPr lvl="1"/>
            <a:r>
              <a:rPr lang="en-GB" dirty="0" smtClean="0"/>
              <a:t>FireWire</a:t>
            </a:r>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15716</TotalTime>
  <Words>2047</Words>
  <Application>Microsoft Office PowerPoint</Application>
  <PresentationFormat>On-screen Show (4:3)</PresentationFormat>
  <Paragraphs>622</Paragraphs>
  <Slides>55</Slides>
  <Notes>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Serial Communication</vt:lpstr>
      <vt:lpstr>Characteristic Directions</vt:lpstr>
      <vt:lpstr>Number of devices connected</vt:lpstr>
      <vt:lpstr>Formats</vt:lpstr>
      <vt:lpstr>Synchronous communication</vt:lpstr>
      <vt:lpstr>Asynchronous communication</vt:lpstr>
      <vt:lpstr>Signal</vt:lpstr>
      <vt:lpstr>Line termination</vt:lpstr>
      <vt:lpstr>Serial communication protocols</vt:lpstr>
      <vt:lpstr>RS232</vt:lpstr>
      <vt:lpstr>RS232</vt:lpstr>
      <vt:lpstr>RS232 Evolution</vt:lpstr>
      <vt:lpstr>RS232</vt:lpstr>
      <vt:lpstr>RS232</vt:lpstr>
      <vt:lpstr>Connectors RS232 – 9 pin</vt:lpstr>
      <vt:lpstr>PowerPoint Presentation</vt:lpstr>
      <vt:lpstr>Standard 9 to 25 pin cable layout for async data on a PC AT serial cable</vt:lpstr>
      <vt:lpstr>Link</vt:lpstr>
      <vt:lpstr>PowerPoint Presentation</vt:lpstr>
      <vt:lpstr>Null Modem</vt:lpstr>
      <vt:lpstr>No Handshake</vt:lpstr>
      <vt:lpstr>Full Handshake</vt:lpstr>
      <vt:lpstr>Loop back Handshake</vt:lpstr>
      <vt:lpstr>USART Universal Asynchronous Receiver/Transmitter</vt:lpstr>
      <vt:lpstr>PowerPoint Presentation</vt:lpstr>
      <vt:lpstr>Flow control</vt:lpstr>
      <vt:lpstr>Flow control</vt:lpstr>
      <vt:lpstr>Asynchronous communication</vt:lpstr>
      <vt:lpstr>References</vt:lpstr>
      <vt:lpstr>Asynchronous serial communication by USART</vt:lpstr>
      <vt:lpstr>Calculation of bit rate</vt:lpstr>
      <vt:lpstr>Quiz</vt:lpstr>
      <vt:lpstr>16550 UART </vt:lpstr>
      <vt:lpstr>Block diagram</vt:lpstr>
      <vt:lpstr>UART</vt:lpstr>
      <vt:lpstr>PowerPoint Presentation</vt:lpstr>
      <vt:lpstr>Registers</vt:lpstr>
      <vt:lpstr>Registers</vt:lpstr>
      <vt:lpstr>DLAByte</vt:lpstr>
      <vt:lpstr>LCR: Line Control Register</vt:lpstr>
      <vt:lpstr>MCR: Modem Control Register</vt:lpstr>
      <vt:lpstr>Modem Status Register</vt:lpstr>
      <vt:lpstr>LSR: Line Status Register</vt:lpstr>
      <vt:lpstr>IER: Interrupt Enable Register</vt:lpstr>
      <vt:lpstr>IIR: Interrupt Identification Register</vt:lpstr>
      <vt:lpstr>Interfacing RS232 to TTL logic levels</vt:lpstr>
      <vt:lpstr>PowerPoint Presentation</vt:lpstr>
      <vt:lpstr>RS 232 Vs RS485</vt:lpstr>
      <vt:lpstr>How to get a port USB/RS232 to RS485 converters</vt:lpstr>
      <vt:lpstr>Plug into main bus ISA or PCI</vt:lpstr>
      <vt:lpstr>Full Duplex</vt:lpstr>
      <vt:lpstr>Full duplex multidrop</vt:lpstr>
      <vt:lpstr>Half Duplex</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KBS</dc:creator>
  <cp:lastModifiedBy>KBS</cp:lastModifiedBy>
  <cp:revision>245</cp:revision>
  <dcterms:created xsi:type="dcterms:W3CDTF">2013-07-23T15:44:23Z</dcterms:created>
  <dcterms:modified xsi:type="dcterms:W3CDTF">2016-07-04T09:46:25Z</dcterms:modified>
</cp:coreProperties>
</file>