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147483344" r:id="rId2"/>
    <p:sldId id="2147483572" r:id="rId3"/>
    <p:sldId id="2147483574" r:id="rId4"/>
    <p:sldId id="2147483570" r:id="rId5"/>
    <p:sldId id="2147483536" r:id="rId6"/>
    <p:sldId id="21474823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CA0BB-7AA3-4A7A-A7D6-278F035B183E}" type="datetimeFigureOut">
              <a:rPr lang="en-IN" smtClean="0"/>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1745DB-BBF0-41F5-8257-790614CD9827}" type="slidenum">
              <a:rPr lang="en-IN" smtClean="0"/>
              <a:t>‹#›</a:t>
            </a:fld>
            <a:endParaRPr lang="en-IN"/>
          </a:p>
        </p:txBody>
      </p:sp>
    </p:spTree>
    <p:extLst>
      <p:ext uri="{BB962C8B-B14F-4D97-AF65-F5344CB8AC3E}">
        <p14:creationId xmlns:p14="http://schemas.microsoft.com/office/powerpoint/2010/main" val="3548649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23A674-1181-46DB-B553-0D870342887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369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4C93-1A89-6614-BD1C-402E0198E3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0B0F85-C5C8-6C9B-4CFD-70C93CF08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AD201D-8B21-01C7-2311-ABA052EEAABB}"/>
              </a:ext>
            </a:extLst>
          </p:cNvPr>
          <p:cNvSpPr>
            <a:spLocks noGrp="1"/>
          </p:cNvSpPr>
          <p:nvPr>
            <p:ph type="dt" sz="half" idx="10"/>
          </p:nvPr>
        </p:nvSpPr>
        <p:spPr/>
        <p:txBody>
          <a:bodyPr/>
          <a:lstStyle/>
          <a:p>
            <a:fld id="{5AD624EF-EAEB-40DE-8065-548A50EC603B}" type="datetimeFigureOut">
              <a:rPr lang="en-IN" smtClean="0"/>
              <a:t>26-06-2024</a:t>
            </a:fld>
            <a:endParaRPr lang="en-IN"/>
          </a:p>
        </p:txBody>
      </p:sp>
      <p:sp>
        <p:nvSpPr>
          <p:cNvPr id="5" name="Footer Placeholder 4">
            <a:extLst>
              <a:ext uri="{FF2B5EF4-FFF2-40B4-BE49-F238E27FC236}">
                <a16:creationId xmlns:a16="http://schemas.microsoft.com/office/drawing/2014/main" id="{8E2CEFE7-F39F-BBA7-3E06-1DDD9AB07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6D069-1423-08EF-568B-0023DCE046D0}"/>
              </a:ext>
            </a:extLst>
          </p:cNvPr>
          <p:cNvSpPr>
            <a:spLocks noGrp="1"/>
          </p:cNvSpPr>
          <p:nvPr>
            <p:ph type="sldNum" sz="quarter" idx="12"/>
          </p:nvPr>
        </p:nvSpPr>
        <p:spPr/>
        <p:txBody>
          <a:bodyPr/>
          <a:lstStyle/>
          <a:p>
            <a:fld id="{B5766DDD-9CFF-4F5F-B02D-903CC9F86AA6}" type="slidenum">
              <a:rPr lang="en-IN" smtClean="0"/>
              <a:t>‹#›</a:t>
            </a:fld>
            <a:endParaRPr lang="en-IN"/>
          </a:p>
        </p:txBody>
      </p:sp>
    </p:spTree>
    <p:extLst>
      <p:ext uri="{BB962C8B-B14F-4D97-AF65-F5344CB8AC3E}">
        <p14:creationId xmlns:p14="http://schemas.microsoft.com/office/powerpoint/2010/main" val="223561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DA84-2F96-E5B0-4122-D3E3537454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7AB3E9-BB56-1678-6A63-19574FC2F0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3DA30C-BF27-7B71-77CE-123077A625FB}"/>
              </a:ext>
            </a:extLst>
          </p:cNvPr>
          <p:cNvSpPr>
            <a:spLocks noGrp="1"/>
          </p:cNvSpPr>
          <p:nvPr>
            <p:ph type="dt" sz="half" idx="10"/>
          </p:nvPr>
        </p:nvSpPr>
        <p:spPr/>
        <p:txBody>
          <a:bodyPr/>
          <a:lstStyle/>
          <a:p>
            <a:fld id="{5AD624EF-EAEB-40DE-8065-548A50EC603B}" type="datetimeFigureOut">
              <a:rPr lang="en-IN" smtClean="0"/>
              <a:t>26-06-2024</a:t>
            </a:fld>
            <a:endParaRPr lang="en-IN"/>
          </a:p>
        </p:txBody>
      </p:sp>
      <p:sp>
        <p:nvSpPr>
          <p:cNvPr id="5" name="Footer Placeholder 4">
            <a:extLst>
              <a:ext uri="{FF2B5EF4-FFF2-40B4-BE49-F238E27FC236}">
                <a16:creationId xmlns:a16="http://schemas.microsoft.com/office/drawing/2014/main" id="{E192F91A-86E9-331A-8089-F428CD1CB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A18D9-30FF-22C7-3CFF-995F8031ED1C}"/>
              </a:ext>
            </a:extLst>
          </p:cNvPr>
          <p:cNvSpPr>
            <a:spLocks noGrp="1"/>
          </p:cNvSpPr>
          <p:nvPr>
            <p:ph type="sldNum" sz="quarter" idx="12"/>
          </p:nvPr>
        </p:nvSpPr>
        <p:spPr/>
        <p:txBody>
          <a:bodyPr/>
          <a:lstStyle/>
          <a:p>
            <a:fld id="{B5766DDD-9CFF-4F5F-B02D-903CC9F86AA6}" type="slidenum">
              <a:rPr lang="en-IN" smtClean="0"/>
              <a:t>‹#›</a:t>
            </a:fld>
            <a:endParaRPr lang="en-IN"/>
          </a:p>
        </p:txBody>
      </p:sp>
    </p:spTree>
    <p:extLst>
      <p:ext uri="{BB962C8B-B14F-4D97-AF65-F5344CB8AC3E}">
        <p14:creationId xmlns:p14="http://schemas.microsoft.com/office/powerpoint/2010/main" val="166713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912E88-24F2-004B-57AD-C79EBF0ABE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39C67F-CEBA-3280-E9EA-0C81E7CE3D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9EEB4-4DA0-A4E5-9A4B-5693AE7B892F}"/>
              </a:ext>
            </a:extLst>
          </p:cNvPr>
          <p:cNvSpPr>
            <a:spLocks noGrp="1"/>
          </p:cNvSpPr>
          <p:nvPr>
            <p:ph type="dt" sz="half" idx="10"/>
          </p:nvPr>
        </p:nvSpPr>
        <p:spPr/>
        <p:txBody>
          <a:bodyPr/>
          <a:lstStyle/>
          <a:p>
            <a:fld id="{5AD624EF-EAEB-40DE-8065-548A50EC603B}" type="datetimeFigureOut">
              <a:rPr lang="en-IN" smtClean="0"/>
              <a:t>26-06-2024</a:t>
            </a:fld>
            <a:endParaRPr lang="en-IN"/>
          </a:p>
        </p:txBody>
      </p:sp>
      <p:sp>
        <p:nvSpPr>
          <p:cNvPr id="5" name="Footer Placeholder 4">
            <a:extLst>
              <a:ext uri="{FF2B5EF4-FFF2-40B4-BE49-F238E27FC236}">
                <a16:creationId xmlns:a16="http://schemas.microsoft.com/office/drawing/2014/main" id="{BCC123E0-3EDE-329F-79C0-65FC9A28AF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73481-F351-6D40-1334-75FD97EE70A0}"/>
              </a:ext>
            </a:extLst>
          </p:cNvPr>
          <p:cNvSpPr>
            <a:spLocks noGrp="1"/>
          </p:cNvSpPr>
          <p:nvPr>
            <p:ph type="sldNum" sz="quarter" idx="12"/>
          </p:nvPr>
        </p:nvSpPr>
        <p:spPr/>
        <p:txBody>
          <a:bodyPr/>
          <a:lstStyle/>
          <a:p>
            <a:fld id="{B5766DDD-9CFF-4F5F-B02D-903CC9F86AA6}" type="slidenum">
              <a:rPr lang="en-IN" smtClean="0"/>
              <a:t>‹#›</a:t>
            </a:fld>
            <a:endParaRPr lang="en-IN"/>
          </a:p>
        </p:txBody>
      </p:sp>
    </p:spTree>
    <p:extLst>
      <p:ext uri="{BB962C8B-B14F-4D97-AF65-F5344CB8AC3E}">
        <p14:creationId xmlns:p14="http://schemas.microsoft.com/office/powerpoint/2010/main" val="3640627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illio_Divider slide-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381000"/>
            <a:ext cx="6630463" cy="5349875"/>
          </a:xfrm>
        </p:spPr>
        <p:txBody>
          <a:bodyPr rIns="228600" anchor="ctr"/>
          <a:lstStyle>
            <a:lvl1pPr>
              <a:defRPr sz="5400" b="0">
                <a:solidFill>
                  <a:schemeClr val="bg1"/>
                </a:solidFill>
              </a:defRPr>
            </a:lvl1pPr>
          </a:lstStyle>
          <a:p>
            <a:r>
              <a:rPr lang="en-US"/>
              <a:t>Click to edit Master title style</a:t>
            </a:r>
          </a:p>
        </p:txBody>
      </p:sp>
      <p:pic>
        <p:nvPicPr>
          <p:cNvPr id="7" name="Picture 6" descr="A picture containing icon&#10;&#10;Description automatically generated">
            <a:extLst>
              <a:ext uri="{FF2B5EF4-FFF2-40B4-BE49-F238E27FC236}">
                <a16:creationId xmlns:a16="http://schemas.microsoft.com/office/drawing/2014/main" id="{9C192AEC-5E7A-9E42-B332-313C2549F31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083780"/>
            <a:ext cx="1121928" cy="475499"/>
          </a:xfrm>
          <a:prstGeom prst="rect">
            <a:avLst/>
          </a:prstGeom>
        </p:spPr>
      </p:pic>
    </p:spTree>
    <p:extLst>
      <p:ext uri="{BB962C8B-B14F-4D97-AF65-F5344CB8AC3E}">
        <p14:creationId xmlns:p14="http://schemas.microsoft.com/office/powerpoint/2010/main" val="139841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illio_Title slide-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5759" y="2276856"/>
            <a:ext cx="6202309" cy="2218944"/>
          </a:xfrm>
        </p:spPr>
        <p:txBody>
          <a:bodyPr anchor="t" anchorCtr="0"/>
          <a:lstStyle>
            <a:lvl1pPr marL="0" indent="0" algn="l">
              <a:lnSpc>
                <a:spcPts val="5200"/>
              </a:lnSpc>
              <a:buFont typeface="Arial" panose="020B0604020202020204" pitchFamily="34" charset="0"/>
              <a:buNone/>
              <a:defRPr sz="4400" b="0" i="0">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365760" y="4654296"/>
            <a:ext cx="3663315" cy="451104"/>
          </a:xfrm>
        </p:spPr>
        <p:txBody>
          <a:bodyPr>
            <a:noAutofit/>
          </a:bodyPr>
          <a:lstStyle>
            <a:lvl1pPr marL="0" indent="0" algn="l">
              <a:spcAft>
                <a:spcPts val="0"/>
              </a:spcAft>
              <a:buFont typeface="Arial" panose="020B0604020202020204" pitchFamily="34" charset="0"/>
              <a:buNone/>
              <a:defRPr sz="1600" b="0" i="0" baseline="0">
                <a:solidFill>
                  <a:schemeClr val="bg1"/>
                </a:solidFill>
                <a:latin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365759" y="5071605"/>
            <a:ext cx="3663315" cy="325142"/>
          </a:xfrm>
          <a:prstGeom prst="rect">
            <a:avLst/>
          </a:prstGeom>
        </p:spPr>
        <p:txBody>
          <a:bodyPr lIns="0"/>
          <a:lstStyle>
            <a:lvl1pPr algn="l">
              <a:defRPr sz="1600" b="0" i="0" baseline="0">
                <a:solidFill>
                  <a:schemeClr val="bg1"/>
                </a:solidFill>
                <a:latin typeface="Arial" panose="020B0604020202020204" pitchFamily="34" charset="0"/>
                <a:cs typeface="Arial" panose="020B0604020202020204" pitchFamily="34" charset="0"/>
              </a:defRPr>
            </a:lvl1pPr>
          </a:lstStyle>
          <a:p>
            <a:endParaRPr lang="en-US" dirty="0"/>
          </a:p>
        </p:txBody>
      </p:sp>
      <p:sp>
        <p:nvSpPr>
          <p:cNvPr id="8" name="TextBox 7"/>
          <p:cNvSpPr txBox="1"/>
          <p:nvPr userDrawn="1"/>
        </p:nvSpPr>
        <p:spPr>
          <a:xfrm>
            <a:off x="381000" y="6323112"/>
            <a:ext cx="3048000" cy="153888"/>
          </a:xfrm>
          <a:prstGeom prst="rect">
            <a:avLst/>
          </a:prstGeom>
          <a:noFill/>
        </p:spPr>
        <p:txBody>
          <a:bodyPr wrap="square" lIns="0" tIns="0" rIns="0" bIns="0" rtlCol="0" anchor="b" anchorCtr="0">
            <a:spAutoFit/>
          </a:bodyPr>
          <a:lstStyle/>
          <a:p>
            <a:pPr algn="l"/>
            <a:r>
              <a:rPr lang="en-US" sz="1000" b="0" i="0" dirty="0">
                <a:solidFill>
                  <a:schemeClr val="bg1"/>
                </a:solidFill>
                <a:latin typeface="Arial" panose="020B0604020202020204" pitchFamily="34" charset="0"/>
                <a:cs typeface="Arial" panose="020B0604020202020204" pitchFamily="34" charset="0"/>
              </a:rPr>
              <a:t>©2024</a:t>
            </a:r>
            <a:r>
              <a:rPr lang="en-US" sz="1000" b="0" i="0" baseline="0" dirty="0">
                <a:solidFill>
                  <a:schemeClr val="bg1"/>
                </a:solidFill>
                <a:latin typeface="Arial" panose="020B0604020202020204" pitchFamily="34" charset="0"/>
                <a:cs typeface="Arial" panose="020B0604020202020204" pitchFamily="34" charset="0"/>
              </a:rPr>
              <a:t> Brillio  |  Proprietary &amp; Confidential</a:t>
            </a:r>
            <a:endParaRPr lang="en-US" sz="1000" b="0" i="0" dirty="0">
              <a:solidFill>
                <a:schemeClr val="bg1"/>
              </a:solidFill>
              <a:latin typeface="Arial" panose="020B0604020202020204" pitchFamily="34" charset="0"/>
              <a:cs typeface="Arial" panose="020B0604020202020204" pitchFamily="34" charset="0"/>
            </a:endParaRPr>
          </a:p>
        </p:txBody>
      </p:sp>
      <p:pic>
        <p:nvPicPr>
          <p:cNvPr id="11" name="Picture 10" descr="A picture containing icon&#10;&#10;Description automatically generated">
            <a:extLst>
              <a:ext uri="{FF2B5EF4-FFF2-40B4-BE49-F238E27FC236}">
                <a16:creationId xmlns:a16="http://schemas.microsoft.com/office/drawing/2014/main" id="{DD17517B-F3A6-E24F-8D87-5BB06E05E44B}"/>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381000" y="375097"/>
            <a:ext cx="1691640" cy="716956"/>
          </a:xfrm>
          <a:prstGeom prst="rect">
            <a:avLst/>
          </a:prstGeom>
        </p:spPr>
      </p:pic>
    </p:spTree>
    <p:extLst>
      <p:ext uri="{BB962C8B-B14F-4D97-AF65-F5344CB8AC3E}">
        <p14:creationId xmlns:p14="http://schemas.microsoft.com/office/powerpoint/2010/main" val="267937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E6DC-CF2B-F5FA-DC5A-92FA68CD1D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71E6CD-8965-802A-E7ED-0B46CE25C0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FD40BE-4146-63E5-BC0A-25B9695506AC}"/>
              </a:ext>
            </a:extLst>
          </p:cNvPr>
          <p:cNvSpPr>
            <a:spLocks noGrp="1"/>
          </p:cNvSpPr>
          <p:nvPr>
            <p:ph type="dt" sz="half" idx="10"/>
          </p:nvPr>
        </p:nvSpPr>
        <p:spPr/>
        <p:txBody>
          <a:bodyPr/>
          <a:lstStyle/>
          <a:p>
            <a:fld id="{5AD624EF-EAEB-40DE-8065-548A50EC603B}" type="datetimeFigureOut">
              <a:rPr lang="en-IN" smtClean="0"/>
              <a:t>26-06-2024</a:t>
            </a:fld>
            <a:endParaRPr lang="en-IN"/>
          </a:p>
        </p:txBody>
      </p:sp>
      <p:sp>
        <p:nvSpPr>
          <p:cNvPr id="5" name="Footer Placeholder 4">
            <a:extLst>
              <a:ext uri="{FF2B5EF4-FFF2-40B4-BE49-F238E27FC236}">
                <a16:creationId xmlns:a16="http://schemas.microsoft.com/office/drawing/2014/main" id="{5566E000-549F-D71F-ED98-E55C31295A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93538C-CEFB-F3D7-CA04-CEEBD0C9CC4A}"/>
              </a:ext>
            </a:extLst>
          </p:cNvPr>
          <p:cNvSpPr>
            <a:spLocks noGrp="1"/>
          </p:cNvSpPr>
          <p:nvPr>
            <p:ph type="sldNum" sz="quarter" idx="12"/>
          </p:nvPr>
        </p:nvSpPr>
        <p:spPr/>
        <p:txBody>
          <a:bodyPr/>
          <a:lstStyle/>
          <a:p>
            <a:fld id="{B5766DDD-9CFF-4F5F-B02D-903CC9F86AA6}" type="slidenum">
              <a:rPr lang="en-IN" smtClean="0"/>
              <a:t>‹#›</a:t>
            </a:fld>
            <a:endParaRPr lang="en-IN"/>
          </a:p>
        </p:txBody>
      </p:sp>
    </p:spTree>
    <p:extLst>
      <p:ext uri="{BB962C8B-B14F-4D97-AF65-F5344CB8AC3E}">
        <p14:creationId xmlns:p14="http://schemas.microsoft.com/office/powerpoint/2010/main" val="256129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D8B16-2CE2-B78F-A8B9-7BD3833E7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8A3030-5FD6-E539-8242-7CE39C8121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8C036-40F1-51F8-0941-4E9B57574482}"/>
              </a:ext>
            </a:extLst>
          </p:cNvPr>
          <p:cNvSpPr>
            <a:spLocks noGrp="1"/>
          </p:cNvSpPr>
          <p:nvPr>
            <p:ph type="dt" sz="half" idx="10"/>
          </p:nvPr>
        </p:nvSpPr>
        <p:spPr/>
        <p:txBody>
          <a:bodyPr/>
          <a:lstStyle/>
          <a:p>
            <a:fld id="{5AD624EF-EAEB-40DE-8065-548A50EC603B}" type="datetimeFigureOut">
              <a:rPr lang="en-IN" smtClean="0"/>
              <a:t>26-06-2024</a:t>
            </a:fld>
            <a:endParaRPr lang="en-IN"/>
          </a:p>
        </p:txBody>
      </p:sp>
      <p:sp>
        <p:nvSpPr>
          <p:cNvPr id="5" name="Footer Placeholder 4">
            <a:extLst>
              <a:ext uri="{FF2B5EF4-FFF2-40B4-BE49-F238E27FC236}">
                <a16:creationId xmlns:a16="http://schemas.microsoft.com/office/drawing/2014/main" id="{24D6BAD3-A145-58CB-1A1E-74F995E29D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9E241A-460E-4F11-64FB-B7B3D9785CF9}"/>
              </a:ext>
            </a:extLst>
          </p:cNvPr>
          <p:cNvSpPr>
            <a:spLocks noGrp="1"/>
          </p:cNvSpPr>
          <p:nvPr>
            <p:ph type="sldNum" sz="quarter" idx="12"/>
          </p:nvPr>
        </p:nvSpPr>
        <p:spPr/>
        <p:txBody>
          <a:bodyPr/>
          <a:lstStyle/>
          <a:p>
            <a:fld id="{B5766DDD-9CFF-4F5F-B02D-903CC9F86AA6}" type="slidenum">
              <a:rPr lang="en-IN" smtClean="0"/>
              <a:t>‹#›</a:t>
            </a:fld>
            <a:endParaRPr lang="en-IN"/>
          </a:p>
        </p:txBody>
      </p:sp>
    </p:spTree>
    <p:extLst>
      <p:ext uri="{BB962C8B-B14F-4D97-AF65-F5344CB8AC3E}">
        <p14:creationId xmlns:p14="http://schemas.microsoft.com/office/powerpoint/2010/main" val="68304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2717-B1CD-B997-9D69-4C404E1BD6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6910AF-3848-BC6F-4E14-176E33C2E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043442-BE59-20AA-C5A0-B190ECBD08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C7958D-6A9B-4F13-5579-8085570FC305}"/>
              </a:ext>
            </a:extLst>
          </p:cNvPr>
          <p:cNvSpPr>
            <a:spLocks noGrp="1"/>
          </p:cNvSpPr>
          <p:nvPr>
            <p:ph type="dt" sz="half" idx="10"/>
          </p:nvPr>
        </p:nvSpPr>
        <p:spPr/>
        <p:txBody>
          <a:bodyPr/>
          <a:lstStyle/>
          <a:p>
            <a:fld id="{5AD624EF-EAEB-40DE-8065-548A50EC603B}" type="datetimeFigureOut">
              <a:rPr lang="en-IN" smtClean="0"/>
              <a:t>26-06-2024</a:t>
            </a:fld>
            <a:endParaRPr lang="en-IN"/>
          </a:p>
        </p:txBody>
      </p:sp>
      <p:sp>
        <p:nvSpPr>
          <p:cNvPr id="6" name="Footer Placeholder 5">
            <a:extLst>
              <a:ext uri="{FF2B5EF4-FFF2-40B4-BE49-F238E27FC236}">
                <a16:creationId xmlns:a16="http://schemas.microsoft.com/office/drawing/2014/main" id="{C7A086D2-A287-E25F-14D5-2256EFADD2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21EF0E-8DB8-C309-D993-261D1D6BECC5}"/>
              </a:ext>
            </a:extLst>
          </p:cNvPr>
          <p:cNvSpPr>
            <a:spLocks noGrp="1"/>
          </p:cNvSpPr>
          <p:nvPr>
            <p:ph type="sldNum" sz="quarter" idx="12"/>
          </p:nvPr>
        </p:nvSpPr>
        <p:spPr/>
        <p:txBody>
          <a:bodyPr/>
          <a:lstStyle/>
          <a:p>
            <a:fld id="{B5766DDD-9CFF-4F5F-B02D-903CC9F86AA6}" type="slidenum">
              <a:rPr lang="en-IN" smtClean="0"/>
              <a:t>‹#›</a:t>
            </a:fld>
            <a:endParaRPr lang="en-IN"/>
          </a:p>
        </p:txBody>
      </p:sp>
    </p:spTree>
    <p:extLst>
      <p:ext uri="{BB962C8B-B14F-4D97-AF65-F5344CB8AC3E}">
        <p14:creationId xmlns:p14="http://schemas.microsoft.com/office/powerpoint/2010/main" val="76942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7801-43EB-DDD4-BBA2-7EA42B0378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2D3367-60AB-1F6B-7C76-06A9B5778C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466D3E-5F7D-C5AB-C835-5911F3D259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578A87-4609-132B-A12D-394C0A6140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D5E99D-8C20-5DBF-580E-7601F9F55B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FE9137-A689-A631-B362-9290EF7D19CB}"/>
              </a:ext>
            </a:extLst>
          </p:cNvPr>
          <p:cNvSpPr>
            <a:spLocks noGrp="1"/>
          </p:cNvSpPr>
          <p:nvPr>
            <p:ph type="dt" sz="half" idx="10"/>
          </p:nvPr>
        </p:nvSpPr>
        <p:spPr/>
        <p:txBody>
          <a:bodyPr/>
          <a:lstStyle/>
          <a:p>
            <a:fld id="{5AD624EF-EAEB-40DE-8065-548A50EC603B}" type="datetimeFigureOut">
              <a:rPr lang="en-IN" smtClean="0"/>
              <a:t>26-06-2024</a:t>
            </a:fld>
            <a:endParaRPr lang="en-IN"/>
          </a:p>
        </p:txBody>
      </p:sp>
      <p:sp>
        <p:nvSpPr>
          <p:cNvPr id="8" name="Footer Placeholder 7">
            <a:extLst>
              <a:ext uri="{FF2B5EF4-FFF2-40B4-BE49-F238E27FC236}">
                <a16:creationId xmlns:a16="http://schemas.microsoft.com/office/drawing/2014/main" id="{C1A80113-D6A2-F418-29BE-1E24BB1090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6A06E3-BDB4-E616-BBF1-A455DC8F29F1}"/>
              </a:ext>
            </a:extLst>
          </p:cNvPr>
          <p:cNvSpPr>
            <a:spLocks noGrp="1"/>
          </p:cNvSpPr>
          <p:nvPr>
            <p:ph type="sldNum" sz="quarter" idx="12"/>
          </p:nvPr>
        </p:nvSpPr>
        <p:spPr/>
        <p:txBody>
          <a:bodyPr/>
          <a:lstStyle/>
          <a:p>
            <a:fld id="{B5766DDD-9CFF-4F5F-B02D-903CC9F86AA6}" type="slidenum">
              <a:rPr lang="en-IN" smtClean="0"/>
              <a:t>‹#›</a:t>
            </a:fld>
            <a:endParaRPr lang="en-IN"/>
          </a:p>
        </p:txBody>
      </p:sp>
    </p:spTree>
    <p:extLst>
      <p:ext uri="{BB962C8B-B14F-4D97-AF65-F5344CB8AC3E}">
        <p14:creationId xmlns:p14="http://schemas.microsoft.com/office/powerpoint/2010/main" val="179723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70CA-3169-0883-63CE-F80CF08F77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904C3D-18D5-16A8-EC7E-A9FDB54F905D}"/>
              </a:ext>
            </a:extLst>
          </p:cNvPr>
          <p:cNvSpPr>
            <a:spLocks noGrp="1"/>
          </p:cNvSpPr>
          <p:nvPr>
            <p:ph type="dt" sz="half" idx="10"/>
          </p:nvPr>
        </p:nvSpPr>
        <p:spPr/>
        <p:txBody>
          <a:bodyPr/>
          <a:lstStyle/>
          <a:p>
            <a:fld id="{5AD624EF-EAEB-40DE-8065-548A50EC603B}" type="datetimeFigureOut">
              <a:rPr lang="en-IN" smtClean="0"/>
              <a:t>26-06-2024</a:t>
            </a:fld>
            <a:endParaRPr lang="en-IN"/>
          </a:p>
        </p:txBody>
      </p:sp>
      <p:sp>
        <p:nvSpPr>
          <p:cNvPr id="4" name="Footer Placeholder 3">
            <a:extLst>
              <a:ext uri="{FF2B5EF4-FFF2-40B4-BE49-F238E27FC236}">
                <a16:creationId xmlns:a16="http://schemas.microsoft.com/office/drawing/2014/main" id="{B4D5694E-BC4B-9FB6-BFF4-3FF62C2DFD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FB5927-A5D3-7679-8C31-57A54EE62FD9}"/>
              </a:ext>
            </a:extLst>
          </p:cNvPr>
          <p:cNvSpPr>
            <a:spLocks noGrp="1"/>
          </p:cNvSpPr>
          <p:nvPr>
            <p:ph type="sldNum" sz="quarter" idx="12"/>
          </p:nvPr>
        </p:nvSpPr>
        <p:spPr/>
        <p:txBody>
          <a:bodyPr/>
          <a:lstStyle/>
          <a:p>
            <a:fld id="{B5766DDD-9CFF-4F5F-B02D-903CC9F86AA6}" type="slidenum">
              <a:rPr lang="en-IN" smtClean="0"/>
              <a:t>‹#›</a:t>
            </a:fld>
            <a:endParaRPr lang="en-IN"/>
          </a:p>
        </p:txBody>
      </p:sp>
    </p:spTree>
    <p:extLst>
      <p:ext uri="{BB962C8B-B14F-4D97-AF65-F5344CB8AC3E}">
        <p14:creationId xmlns:p14="http://schemas.microsoft.com/office/powerpoint/2010/main" val="266008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2DE7C-2FDA-4548-57BF-ED005AC79E92}"/>
              </a:ext>
            </a:extLst>
          </p:cNvPr>
          <p:cNvSpPr>
            <a:spLocks noGrp="1"/>
          </p:cNvSpPr>
          <p:nvPr>
            <p:ph type="dt" sz="half" idx="10"/>
          </p:nvPr>
        </p:nvSpPr>
        <p:spPr/>
        <p:txBody>
          <a:bodyPr/>
          <a:lstStyle/>
          <a:p>
            <a:fld id="{5AD624EF-EAEB-40DE-8065-548A50EC603B}" type="datetimeFigureOut">
              <a:rPr lang="en-IN" smtClean="0"/>
              <a:t>26-06-2024</a:t>
            </a:fld>
            <a:endParaRPr lang="en-IN"/>
          </a:p>
        </p:txBody>
      </p:sp>
      <p:sp>
        <p:nvSpPr>
          <p:cNvPr id="3" name="Footer Placeholder 2">
            <a:extLst>
              <a:ext uri="{FF2B5EF4-FFF2-40B4-BE49-F238E27FC236}">
                <a16:creationId xmlns:a16="http://schemas.microsoft.com/office/drawing/2014/main" id="{EA93B800-1F8B-ACF0-8237-2AB202ADCC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9D197C-6A7B-106B-37B3-DDCDB355F797}"/>
              </a:ext>
            </a:extLst>
          </p:cNvPr>
          <p:cNvSpPr>
            <a:spLocks noGrp="1"/>
          </p:cNvSpPr>
          <p:nvPr>
            <p:ph type="sldNum" sz="quarter" idx="12"/>
          </p:nvPr>
        </p:nvSpPr>
        <p:spPr/>
        <p:txBody>
          <a:bodyPr/>
          <a:lstStyle/>
          <a:p>
            <a:fld id="{B5766DDD-9CFF-4F5F-B02D-903CC9F86AA6}" type="slidenum">
              <a:rPr lang="en-IN" smtClean="0"/>
              <a:t>‹#›</a:t>
            </a:fld>
            <a:endParaRPr lang="en-IN"/>
          </a:p>
        </p:txBody>
      </p:sp>
    </p:spTree>
    <p:extLst>
      <p:ext uri="{BB962C8B-B14F-4D97-AF65-F5344CB8AC3E}">
        <p14:creationId xmlns:p14="http://schemas.microsoft.com/office/powerpoint/2010/main" val="3027644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0FD5-F4A4-787B-FB42-54162E54D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A9FF3D-036A-3084-872A-03BEB55C7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9FD015-80E9-9D68-6FD1-F108B5D2B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D5C8AD-2465-03B6-D317-0CD6561922D3}"/>
              </a:ext>
            </a:extLst>
          </p:cNvPr>
          <p:cNvSpPr>
            <a:spLocks noGrp="1"/>
          </p:cNvSpPr>
          <p:nvPr>
            <p:ph type="dt" sz="half" idx="10"/>
          </p:nvPr>
        </p:nvSpPr>
        <p:spPr/>
        <p:txBody>
          <a:bodyPr/>
          <a:lstStyle/>
          <a:p>
            <a:fld id="{5AD624EF-EAEB-40DE-8065-548A50EC603B}" type="datetimeFigureOut">
              <a:rPr lang="en-IN" smtClean="0"/>
              <a:t>26-06-2024</a:t>
            </a:fld>
            <a:endParaRPr lang="en-IN"/>
          </a:p>
        </p:txBody>
      </p:sp>
      <p:sp>
        <p:nvSpPr>
          <p:cNvPr id="6" name="Footer Placeholder 5">
            <a:extLst>
              <a:ext uri="{FF2B5EF4-FFF2-40B4-BE49-F238E27FC236}">
                <a16:creationId xmlns:a16="http://schemas.microsoft.com/office/drawing/2014/main" id="{7BB434A2-442F-AD34-5B36-A147C84925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3DA189-89E1-B6C5-7153-95563B21BF34}"/>
              </a:ext>
            </a:extLst>
          </p:cNvPr>
          <p:cNvSpPr>
            <a:spLocks noGrp="1"/>
          </p:cNvSpPr>
          <p:nvPr>
            <p:ph type="sldNum" sz="quarter" idx="12"/>
          </p:nvPr>
        </p:nvSpPr>
        <p:spPr/>
        <p:txBody>
          <a:bodyPr/>
          <a:lstStyle/>
          <a:p>
            <a:fld id="{B5766DDD-9CFF-4F5F-B02D-903CC9F86AA6}" type="slidenum">
              <a:rPr lang="en-IN" smtClean="0"/>
              <a:t>‹#›</a:t>
            </a:fld>
            <a:endParaRPr lang="en-IN"/>
          </a:p>
        </p:txBody>
      </p:sp>
    </p:spTree>
    <p:extLst>
      <p:ext uri="{BB962C8B-B14F-4D97-AF65-F5344CB8AC3E}">
        <p14:creationId xmlns:p14="http://schemas.microsoft.com/office/powerpoint/2010/main" val="319559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7D0E-D144-2459-289E-6C88B1A6A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6C0457-292B-D5F4-341A-92A6AF67F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8B342C-1901-651D-3F63-E629E6238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76613F-5B91-7499-50C4-3DAA08280481}"/>
              </a:ext>
            </a:extLst>
          </p:cNvPr>
          <p:cNvSpPr>
            <a:spLocks noGrp="1"/>
          </p:cNvSpPr>
          <p:nvPr>
            <p:ph type="dt" sz="half" idx="10"/>
          </p:nvPr>
        </p:nvSpPr>
        <p:spPr/>
        <p:txBody>
          <a:bodyPr/>
          <a:lstStyle/>
          <a:p>
            <a:fld id="{5AD624EF-EAEB-40DE-8065-548A50EC603B}" type="datetimeFigureOut">
              <a:rPr lang="en-IN" smtClean="0"/>
              <a:t>26-06-2024</a:t>
            </a:fld>
            <a:endParaRPr lang="en-IN"/>
          </a:p>
        </p:txBody>
      </p:sp>
      <p:sp>
        <p:nvSpPr>
          <p:cNvPr id="6" name="Footer Placeholder 5">
            <a:extLst>
              <a:ext uri="{FF2B5EF4-FFF2-40B4-BE49-F238E27FC236}">
                <a16:creationId xmlns:a16="http://schemas.microsoft.com/office/drawing/2014/main" id="{CFF0A866-C756-FF8A-F578-FA3F09B57B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75EE2C-F945-01F4-A4DE-F723ED7BF61F}"/>
              </a:ext>
            </a:extLst>
          </p:cNvPr>
          <p:cNvSpPr>
            <a:spLocks noGrp="1"/>
          </p:cNvSpPr>
          <p:nvPr>
            <p:ph type="sldNum" sz="quarter" idx="12"/>
          </p:nvPr>
        </p:nvSpPr>
        <p:spPr/>
        <p:txBody>
          <a:bodyPr/>
          <a:lstStyle/>
          <a:p>
            <a:fld id="{B5766DDD-9CFF-4F5F-B02D-903CC9F86AA6}" type="slidenum">
              <a:rPr lang="en-IN" smtClean="0"/>
              <a:t>‹#›</a:t>
            </a:fld>
            <a:endParaRPr lang="en-IN"/>
          </a:p>
        </p:txBody>
      </p:sp>
    </p:spTree>
    <p:extLst>
      <p:ext uri="{BB962C8B-B14F-4D97-AF65-F5344CB8AC3E}">
        <p14:creationId xmlns:p14="http://schemas.microsoft.com/office/powerpoint/2010/main" val="2422388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20AC37-E19E-2E73-32A6-7D54BC859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B7CEFD-879A-50EF-13B3-7D893AE3BD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86337E-58F6-798D-E82F-8DEC175605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D624EF-EAEB-40DE-8065-548A50EC603B}" type="datetimeFigureOut">
              <a:rPr lang="en-IN" smtClean="0"/>
              <a:t>26-06-2024</a:t>
            </a:fld>
            <a:endParaRPr lang="en-IN"/>
          </a:p>
        </p:txBody>
      </p:sp>
      <p:sp>
        <p:nvSpPr>
          <p:cNvPr id="5" name="Footer Placeholder 4">
            <a:extLst>
              <a:ext uri="{FF2B5EF4-FFF2-40B4-BE49-F238E27FC236}">
                <a16:creationId xmlns:a16="http://schemas.microsoft.com/office/drawing/2014/main" id="{DA8048DE-E558-B450-691C-F47594470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A690683-3D86-2180-5484-E32702756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766DDD-9CFF-4F5F-B02D-903CC9F86AA6}" type="slidenum">
              <a:rPr lang="en-IN" smtClean="0"/>
              <a:t>‹#›</a:t>
            </a:fld>
            <a:endParaRPr lang="en-IN"/>
          </a:p>
        </p:txBody>
      </p:sp>
    </p:spTree>
    <p:extLst>
      <p:ext uri="{BB962C8B-B14F-4D97-AF65-F5344CB8AC3E}">
        <p14:creationId xmlns:p14="http://schemas.microsoft.com/office/powerpoint/2010/main" val="1993540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366FD8E-F5D6-ED46-81F7-E0FA22AB0478}"/>
              </a:ext>
            </a:extLst>
          </p:cNvPr>
          <p:cNvSpPr>
            <a:spLocks noGrp="1"/>
          </p:cNvSpPr>
          <p:nvPr>
            <p:ph type="title"/>
          </p:nvPr>
        </p:nvSpPr>
        <p:spPr>
          <a:xfrm>
            <a:off x="365760" y="381000"/>
            <a:ext cx="7119561" cy="5349875"/>
          </a:xfrm>
        </p:spPr>
        <p:txBody>
          <a:bodyPr/>
          <a:lstStyle/>
          <a:p>
            <a:r>
              <a:rPr lang="en-US" sz="2800" b="1" dirty="0"/>
              <a:t>Salesforce Practitioners</a:t>
            </a:r>
            <a:endParaRPr lang="en-US" sz="2800" b="1" dirty="0">
              <a:solidFill>
                <a:srgbClr val="2CC84D"/>
              </a:solidFill>
            </a:endParaRPr>
          </a:p>
        </p:txBody>
      </p:sp>
    </p:spTree>
    <p:extLst>
      <p:ext uri="{BB962C8B-B14F-4D97-AF65-F5344CB8AC3E}">
        <p14:creationId xmlns:p14="http://schemas.microsoft.com/office/powerpoint/2010/main" val="75455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92B675D-4BD7-E224-7A56-0D0F19EBDB6C}"/>
              </a:ext>
            </a:extLst>
          </p:cNvPr>
          <p:cNvSpPr/>
          <p:nvPr/>
        </p:nvSpPr>
        <p:spPr>
          <a:xfrm>
            <a:off x="0" y="555462"/>
            <a:ext cx="3825595" cy="6302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2" name="Slide Number Placeholder 1">
            <a:extLst>
              <a:ext uri="{FF2B5EF4-FFF2-40B4-BE49-F238E27FC236}">
                <a16:creationId xmlns:a16="http://schemas.microsoft.com/office/drawing/2014/main" id="{BD57D589-76C1-2B09-3DEE-765139A881AE}"/>
              </a:ext>
            </a:extLst>
          </p:cNvPr>
          <p:cNvSpPr>
            <a:spLocks noGrp="1"/>
          </p:cNvSpPr>
          <p:nvPr>
            <p:ph type="sldNum" sz="quarter" idx="4"/>
          </p:nvPr>
        </p:nvSpPr>
        <p:spPr>
          <a:xfrm>
            <a:off x="9856790" y="6398287"/>
            <a:ext cx="1969450" cy="259715"/>
          </a:xfrm>
          <a:prstGeom prst="rect">
            <a:avLst/>
          </a:prstGeom>
        </p:spPr>
        <p:txBody>
          <a:bodyPr vert="horz" lIns="0" tIns="0" rIns="0" bIns="0" rtlCol="0" anchor="b"/>
          <a:lstStyle>
            <a:defPPr>
              <a:defRPr lang="en-US"/>
            </a:defPPr>
            <a:lvl1pPr marL="0" algn="r" defTabSz="914400" rtl="0" eaLnBrk="1" latinLnBrk="0" hangingPunct="1">
              <a:defRPr lang="en-US" sz="1000" b="0" i="0" kern="1200" smtClean="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 Brillio  |  </a:t>
            </a:r>
            <a:fld id="{F1FE5E21-FD07-B44E-90A3-0254BFCDB49A}" type="slidenum">
              <a:rPr smtClean="0"/>
              <a:pPr/>
              <a:t>2</a:t>
            </a:fld>
            <a:endParaRPr lang="en-US" dirty="0"/>
          </a:p>
        </p:txBody>
      </p:sp>
      <p:sp>
        <p:nvSpPr>
          <p:cNvPr id="4" name="Title 12">
            <a:extLst>
              <a:ext uri="{FF2B5EF4-FFF2-40B4-BE49-F238E27FC236}">
                <a16:creationId xmlns:a16="http://schemas.microsoft.com/office/drawing/2014/main" id="{ADC37F42-6DA2-C0C1-AE1C-6B85A494B3A8}"/>
              </a:ext>
            </a:extLst>
          </p:cNvPr>
          <p:cNvSpPr txBox="1">
            <a:spLocks/>
          </p:cNvSpPr>
          <p:nvPr/>
        </p:nvSpPr>
        <p:spPr>
          <a:xfrm>
            <a:off x="140970" y="141654"/>
            <a:ext cx="10387693" cy="413808"/>
          </a:xfrm>
          <a:prstGeom prst="rect">
            <a:avLst/>
          </a:prstGeom>
        </p:spPr>
        <p:txBody>
          <a:bodyPr lIns="91440" tIns="45720" rIns="91440" bIns="45720" anchor="t"/>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a:defRPr/>
            </a:pPr>
            <a:r>
              <a:rPr lang="en-US" sz="2400" dirty="0">
                <a:solidFill>
                  <a:srgbClr val="201646"/>
                </a:solidFill>
                <a:latin typeface="Arial"/>
                <a:cs typeface="Arial"/>
              </a:rPr>
              <a:t>Sonali Sahu</a:t>
            </a:r>
            <a:r>
              <a:rPr kumimoji="0" lang="en-US" sz="2400" b="1" i="0" u="none" strike="noStrike" kern="1200" cap="none" spc="0" normalizeH="0" baseline="0" noProof="0" dirty="0">
                <a:ln>
                  <a:noFill/>
                </a:ln>
                <a:solidFill>
                  <a:srgbClr val="201646"/>
                </a:solidFill>
                <a:effectLst/>
                <a:uLnTx/>
                <a:uFillTx/>
                <a:latin typeface="Arial"/>
                <a:ea typeface="+mj-ea"/>
                <a:cs typeface="Arial"/>
              </a:rPr>
              <a:t>, </a:t>
            </a:r>
            <a:r>
              <a:rPr lang="en-US" sz="2400" dirty="0">
                <a:solidFill>
                  <a:srgbClr val="201646"/>
                </a:solidFill>
                <a:latin typeface="Arial"/>
                <a:cs typeface="Arial"/>
              </a:rPr>
              <a:t>Sr. Developer(Salesforce)</a:t>
            </a:r>
            <a:endParaRPr lang="en-US" sz="2400" b="1" dirty="0"/>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dirty="0">
              <a:ln>
                <a:noFill/>
              </a:ln>
              <a:solidFill>
                <a:srgbClr val="00B050"/>
              </a:solidFill>
              <a:effectLst/>
              <a:uLnTx/>
              <a:uFillTx/>
              <a:latin typeface="Arial" panose="020B0604020202020204" pitchFamily="34" charset="0"/>
              <a:ea typeface="+mj-ea"/>
              <a:cs typeface="Arial" panose="020B0604020202020204" pitchFamily="34" charset="0"/>
            </a:endParaRPr>
          </a:p>
        </p:txBody>
      </p:sp>
      <p:sp>
        <p:nvSpPr>
          <p:cNvPr id="5" name="TextBox 4">
            <a:extLst>
              <a:ext uri="{FF2B5EF4-FFF2-40B4-BE49-F238E27FC236}">
                <a16:creationId xmlns:a16="http://schemas.microsoft.com/office/drawing/2014/main" id="{2AABA743-DB29-119C-984C-DC6618BBD0C7}"/>
              </a:ext>
            </a:extLst>
          </p:cNvPr>
          <p:cNvSpPr txBox="1"/>
          <p:nvPr/>
        </p:nvSpPr>
        <p:spPr>
          <a:xfrm>
            <a:off x="129749" y="2453084"/>
            <a:ext cx="3657672" cy="195438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B050"/>
                </a:solidFill>
                <a:effectLst/>
                <a:uLnTx/>
                <a:uFillTx/>
                <a:ea typeface="+mn-ea"/>
                <a:cs typeface="+mn-cs"/>
              </a:rPr>
              <a:t>Core Skill Sets</a:t>
            </a:r>
            <a:endParaRPr kumimoji="0" lang="en-IN" sz="1100" b="0" i="0" u="none" strike="noStrike" kern="1200" cap="none" spc="0" normalizeH="0" baseline="0" noProof="0" dirty="0">
              <a:ln>
                <a:noFill/>
              </a:ln>
              <a:solidFill>
                <a:srgbClr val="00B050"/>
              </a:solidFill>
              <a:effectLst/>
              <a:uLnTx/>
              <a:uFillTx/>
              <a:ea typeface="+mn-ea"/>
              <a:cs typeface="+mn-cs"/>
            </a:endParaRPr>
          </a:p>
          <a:p>
            <a:pPr marL="285750" indent="-285750">
              <a:buFont typeface="Arial" panose="020B0604020202020204" pitchFamily="34" charset="0"/>
              <a:buChar char="•"/>
              <a:defRPr/>
            </a:pPr>
            <a:r>
              <a:rPr lang="en-US" sz="1100" dirty="0">
                <a:solidFill>
                  <a:schemeClr val="accent1">
                    <a:lumMod val="50000"/>
                  </a:schemeClr>
                </a:solidFill>
                <a:ea typeface="Calibri"/>
                <a:cs typeface="Arial"/>
              </a:rPr>
              <a:t>Proficient in developing LWC, Aura, Apex, Flows, and other Salesforce standard features.</a:t>
            </a:r>
            <a:endParaRPr lang="en-US" sz="1100" dirty="0">
              <a:solidFill>
                <a:schemeClr val="accent1">
                  <a:lumMod val="50000"/>
                </a:schemeClr>
              </a:solidFill>
              <a:ea typeface="Calibri"/>
              <a:cs typeface="Arial" panose="020B0604020202020204" pitchFamily="34" charset="0"/>
            </a:endParaRPr>
          </a:p>
          <a:p>
            <a:pPr marL="285750" indent="-285750">
              <a:buFont typeface="Arial" panose="020B0604020202020204" pitchFamily="34" charset="0"/>
              <a:buChar char="•"/>
              <a:defRPr/>
            </a:pPr>
            <a:r>
              <a:rPr lang="en-US" sz="1100" dirty="0">
                <a:solidFill>
                  <a:schemeClr val="accent1">
                    <a:lumMod val="50000"/>
                  </a:schemeClr>
                </a:solidFill>
                <a:ea typeface="Calibri"/>
                <a:cs typeface="Arial"/>
              </a:rPr>
              <a:t>Requirement Gathering, Solution Design and Implementation.</a:t>
            </a:r>
          </a:p>
          <a:p>
            <a:pPr marL="171450" indent="-171450">
              <a:buFont typeface="Arial,Sans-Serif" panose="020B0604020202020204" pitchFamily="34" charset="0"/>
              <a:buChar char="•"/>
              <a:defRPr/>
            </a:pPr>
            <a:r>
              <a:rPr lang="en-IN" sz="1100" dirty="0">
                <a:solidFill>
                  <a:schemeClr val="accent1">
                    <a:lumMod val="50000"/>
                  </a:schemeClr>
                </a:solidFill>
                <a:ea typeface="Calibri"/>
                <a:cs typeface="Arial"/>
              </a:rPr>
              <a:t>   Experienced in working across various SFDC    implementations  covering Sales, Service, CPQ, Field Service Lightning and Conga(Apttus) CPQ.</a:t>
            </a:r>
            <a:endParaRPr lang="en-US" sz="1100" dirty="0">
              <a:solidFill>
                <a:schemeClr val="accent1">
                  <a:lumMod val="50000"/>
                </a:schemeClr>
              </a:solidFill>
              <a:ea typeface="Calibri" panose="020F0502020204030204" pitchFamily="34" charset="0"/>
              <a:cs typeface="Arial" panose="020B0604020202020204" pitchFamily="34" charset="0"/>
            </a:endParaRPr>
          </a:p>
          <a:p>
            <a:pPr marL="285750" lvl="0" indent="-285750">
              <a:buFont typeface="Arial" panose="020B0604020202020204" pitchFamily="34" charset="0"/>
              <a:buChar char="•"/>
              <a:defRPr/>
            </a:pPr>
            <a:endParaRPr lang="en-US" sz="1100" dirty="0">
              <a:solidFill>
                <a:srgbClr val="201646"/>
              </a:solidFill>
              <a:ea typeface="Calibri" panose="020F0502020204030204" pitchFamily="34" charset="0"/>
              <a:cs typeface="Arial" panose="020B0604020202020204" pitchFamily="34" charset="0"/>
            </a:endParaRPr>
          </a:p>
          <a:p>
            <a:pPr marL="285750" indent="-285750">
              <a:buFont typeface="Arial" panose="020B0604020202020204" pitchFamily="34" charset="0"/>
              <a:buChar char="•"/>
              <a:defRPr/>
            </a:pPr>
            <a:endParaRPr lang="en-US" sz="1100" dirty="0">
              <a:solidFill>
                <a:srgbClr val="201646"/>
              </a:solidFill>
              <a:ea typeface="Calibri" panose="020F0502020204030204" pitchFamily="34" charset="0"/>
              <a:cs typeface="Arial" panose="020B0604020202020204" pitchFamily="34" charset="0"/>
            </a:endParaRPr>
          </a:p>
          <a:p>
            <a:pPr marL="285750" indent="-285750">
              <a:buFont typeface="Arial" panose="020B0604020202020204" pitchFamily="34" charset="0"/>
              <a:buChar char="•"/>
              <a:defRPr/>
            </a:pPr>
            <a:endParaRPr lang="en-IN" sz="1100" i="1" dirty="0">
              <a:solidFill>
                <a:srgbClr val="7760CD"/>
              </a:solidFill>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FAD7D10F-2CA0-B62C-602C-1D44C25427E7}"/>
              </a:ext>
            </a:extLst>
          </p:cNvPr>
          <p:cNvSpPr txBox="1"/>
          <p:nvPr/>
        </p:nvSpPr>
        <p:spPr>
          <a:xfrm>
            <a:off x="3825595" y="621532"/>
            <a:ext cx="7544633" cy="1923604"/>
          </a:xfrm>
          <a:prstGeom prst="rect">
            <a:avLst/>
          </a:prstGeom>
          <a:noFill/>
        </p:spPr>
        <p:txBody>
          <a:bodyPr wrap="square" lIns="91440" tIns="45720" rIns="91440" bIns="45720" rtlCol="0" anchor="t">
            <a:spAutoFit/>
          </a:bodyPr>
          <a:lstStyle/>
          <a:p>
            <a:r>
              <a:rPr lang="en-IN" sz="1100" b="1" dirty="0">
                <a:solidFill>
                  <a:srgbClr val="00B050"/>
                </a:solidFill>
              </a:rPr>
              <a:t>Professional Summary </a:t>
            </a:r>
            <a:endParaRPr lang="en-US" dirty="0"/>
          </a:p>
          <a:p>
            <a:pPr marL="171450" indent="-171450">
              <a:spcBef>
                <a:spcPts val="300"/>
              </a:spcBef>
              <a:buFont typeface="Arial" panose="020B0604020202020204" pitchFamily="34" charset="0"/>
              <a:buChar char="•"/>
            </a:pPr>
            <a:r>
              <a:rPr lang="en-US" sz="1100" dirty="0">
                <a:latin typeface="Aptos (Body)"/>
                <a:cs typeface="Arial"/>
              </a:rPr>
              <a:t>6.5 years of experience in IT industry playing the role of a Salesforce Developer</a:t>
            </a:r>
          </a:p>
          <a:p>
            <a:pPr>
              <a:buFont typeface="Arial" panose="020B0604020202020204" pitchFamily="34" charset="0"/>
              <a:buChar char="•"/>
            </a:pPr>
            <a:r>
              <a:rPr lang="en-US" sz="1100" dirty="0">
                <a:solidFill>
                  <a:srgbClr val="000000"/>
                </a:solidFill>
                <a:latin typeface="Aptos (Body)"/>
                <a:ea typeface="+mn-lt"/>
                <a:cs typeface="+mn-lt"/>
              </a:rPr>
              <a:t>   Proficient in Salesforce Development, </a:t>
            </a:r>
            <a:r>
              <a:rPr lang="en-IN" sz="1100" dirty="0">
                <a:solidFill>
                  <a:schemeClr val="accent1">
                    <a:lumMod val="50000"/>
                  </a:schemeClr>
                </a:solidFill>
                <a:latin typeface="Aptos (Body)"/>
                <a:ea typeface="+mn-lt"/>
                <a:cs typeface="+mn-lt"/>
              </a:rPr>
              <a:t>Apex (Synchronous and Asynchronous)</a:t>
            </a:r>
            <a:r>
              <a:rPr lang="en-US" sz="1100" dirty="0">
                <a:solidFill>
                  <a:srgbClr val="000000"/>
                </a:solidFill>
                <a:latin typeface="Aptos (Body)"/>
                <a:ea typeface="+mn-lt"/>
                <a:cs typeface="+mn-lt"/>
              </a:rPr>
              <a:t>, Admin, Lightning Web Components, Salesforce integrations, Flows, Debugging and some of other </a:t>
            </a:r>
            <a:r>
              <a:rPr lang="en-US" sz="1100" dirty="0">
                <a:solidFill>
                  <a:srgbClr val="000000"/>
                </a:solidFill>
                <a:latin typeface="Aptos (Body)"/>
                <a:ea typeface="+mn-lt"/>
                <a:cs typeface="+mn-lt"/>
                <a:sym typeface="Wingdings" panose="05000000000000000000" pitchFamily="2" charset="2"/>
              </a:rPr>
              <a:t>Admin tools</a:t>
            </a:r>
            <a:r>
              <a:rPr lang="en-US" sz="1100" dirty="0">
                <a:solidFill>
                  <a:srgbClr val="000000"/>
                </a:solidFill>
                <a:latin typeface="Aptos (Body)"/>
                <a:ea typeface="+mn-lt"/>
                <a:cs typeface="+mn-lt"/>
              </a:rPr>
              <a:t>.</a:t>
            </a:r>
          </a:p>
          <a:p>
            <a:r>
              <a:rPr lang="en-US" sz="1100" dirty="0">
                <a:latin typeface="Aptos (Body)"/>
                <a:ea typeface="Calibri"/>
                <a:cs typeface="Arial"/>
                <a:sym typeface="Wingdings" panose="05000000000000000000" pitchFamily="2" charset="2"/>
              </a:rPr>
              <a:t>•</a:t>
            </a:r>
            <a:r>
              <a:rPr lang="en-US" sz="1100" dirty="0">
                <a:solidFill>
                  <a:srgbClr val="201646"/>
                </a:solidFill>
                <a:latin typeface="Aptos (Body)"/>
                <a:ea typeface="Calibri"/>
                <a:cs typeface="Arial"/>
                <a:sym typeface="Wingdings" panose="05000000000000000000" pitchFamily="2" charset="2"/>
              </a:rPr>
              <a:t>   </a:t>
            </a:r>
            <a:r>
              <a:rPr lang="en-US" sz="1100" dirty="0">
                <a:solidFill>
                  <a:srgbClr val="000000"/>
                </a:solidFill>
                <a:latin typeface="Aptos (Body)"/>
                <a:ea typeface="Calibri"/>
                <a:cs typeface="Calibri"/>
                <a:sym typeface="Wingdings" panose="05000000000000000000" pitchFamily="2" charset="2"/>
              </a:rPr>
              <a:t>Experienced with Copado and </a:t>
            </a:r>
            <a:r>
              <a:rPr lang="en-US" sz="1100" dirty="0" err="1">
                <a:solidFill>
                  <a:srgbClr val="000000"/>
                </a:solidFill>
                <a:latin typeface="Aptos (Body)"/>
                <a:ea typeface="Calibri"/>
                <a:cs typeface="Calibri"/>
                <a:sym typeface="Wingdings" panose="05000000000000000000" pitchFamily="2" charset="2"/>
              </a:rPr>
              <a:t>Flosum</a:t>
            </a:r>
            <a:r>
              <a:rPr lang="en-US" sz="1100" dirty="0">
                <a:solidFill>
                  <a:srgbClr val="000000"/>
                </a:solidFill>
                <a:latin typeface="Aptos (Body)"/>
                <a:ea typeface="Calibri"/>
                <a:cs typeface="Calibri"/>
                <a:sym typeface="Wingdings" panose="05000000000000000000" pitchFamily="2" charset="2"/>
              </a:rPr>
              <a:t> for continuous Integration, deployment and release management</a:t>
            </a:r>
            <a:r>
              <a:rPr lang="en-US" sz="1100" dirty="0">
                <a:solidFill>
                  <a:srgbClr val="000000"/>
                </a:solidFill>
                <a:latin typeface="Aptos (Body)"/>
                <a:ea typeface="Calibri"/>
                <a:cs typeface="Calibri"/>
              </a:rPr>
              <a:t>.</a:t>
            </a:r>
            <a:r>
              <a:rPr lang="en-US" sz="1100" dirty="0">
                <a:solidFill>
                  <a:srgbClr val="2A2A2A"/>
                </a:solidFill>
                <a:latin typeface="Aptos (Body)"/>
                <a:ea typeface="+mn-lt"/>
                <a:cs typeface="+mn-lt"/>
                <a:sym typeface="Wingdings" panose="05000000000000000000" pitchFamily="2" charset="2"/>
              </a:rPr>
              <a:t> </a:t>
            </a:r>
            <a:endParaRPr lang="en-US" sz="1100" dirty="0">
              <a:latin typeface="Aptos (Body)"/>
              <a:cs typeface="Arial" panose="020B0604020202020204"/>
            </a:endParaRPr>
          </a:p>
          <a:p>
            <a:endParaRPr lang="en-US" sz="1200" dirty="0">
              <a:solidFill>
                <a:srgbClr val="2A2A2A"/>
              </a:solidFill>
              <a:ea typeface="Calibri"/>
              <a:cs typeface="Arial"/>
            </a:endParaRPr>
          </a:p>
          <a:p>
            <a:endParaRPr lang="en-US" sz="1200" dirty="0">
              <a:solidFill>
                <a:srgbClr val="2A2A2A"/>
              </a:solidFill>
              <a:ea typeface="Calibri"/>
              <a:cs typeface="Arial"/>
            </a:endParaRPr>
          </a:p>
          <a:p>
            <a:endParaRPr lang="en-US" sz="1200" dirty="0">
              <a:solidFill>
                <a:srgbClr val="2A2A2A"/>
              </a:solidFill>
              <a:ea typeface="Calibri"/>
              <a:cs typeface="Arial"/>
            </a:endParaRPr>
          </a:p>
          <a:p>
            <a:endParaRPr lang="en-US" sz="1200" dirty="0">
              <a:solidFill>
                <a:srgbClr val="2A2A2A"/>
              </a:solidFill>
              <a:ea typeface="Calibri"/>
              <a:cs typeface="Arial"/>
            </a:endParaRPr>
          </a:p>
          <a:p>
            <a:pPr marL="171450" indent="-171450">
              <a:spcBef>
                <a:spcPts val="300"/>
              </a:spcBef>
              <a:buFont typeface="Arial" panose="020B0604020202020204" pitchFamily="34" charset="0"/>
              <a:buChar char="•"/>
            </a:pPr>
            <a:endParaRPr lang="en-US" sz="1100" dirty="0">
              <a:ea typeface="Calibri"/>
              <a:cs typeface="Arial"/>
            </a:endParaRPr>
          </a:p>
        </p:txBody>
      </p:sp>
      <p:sp>
        <p:nvSpPr>
          <p:cNvPr id="7" name="TextBox 6">
            <a:extLst>
              <a:ext uri="{FF2B5EF4-FFF2-40B4-BE49-F238E27FC236}">
                <a16:creationId xmlns:a16="http://schemas.microsoft.com/office/drawing/2014/main" id="{3CE32142-2528-2B0A-5C30-1322F229ACC6}"/>
              </a:ext>
            </a:extLst>
          </p:cNvPr>
          <p:cNvSpPr txBox="1"/>
          <p:nvPr/>
        </p:nvSpPr>
        <p:spPr>
          <a:xfrm>
            <a:off x="3911830" y="1665566"/>
            <a:ext cx="7804639" cy="5747727"/>
          </a:xfrm>
          <a:prstGeom prst="rect">
            <a:avLst/>
          </a:prstGeom>
          <a:noFill/>
        </p:spPr>
        <p:txBody>
          <a:bodyPr wrap="square" lIns="91440" tIns="45720" rIns="91440" bIns="45720" rtlCol="0" anchor="t">
            <a:spAutoFit/>
          </a:bodyPr>
          <a:lstStyle/>
          <a:p>
            <a:r>
              <a:rPr lang="en-IN" sz="1100" b="1" dirty="0">
                <a:solidFill>
                  <a:srgbClr val="00B050"/>
                </a:solidFill>
              </a:rPr>
              <a:t>Relevant Project Experience</a:t>
            </a:r>
          </a:p>
          <a:p>
            <a:endParaRPr lang="en-IN" sz="1100" dirty="0"/>
          </a:p>
          <a:p>
            <a:r>
              <a:rPr lang="en-US" sz="1100" b="1" dirty="0"/>
              <a:t>Client: </a:t>
            </a:r>
            <a:r>
              <a:rPr lang="en-US" sz="1200" b="1" dirty="0">
                <a:solidFill>
                  <a:srgbClr val="000000"/>
                </a:solidFill>
                <a:ea typeface="+mn-lt"/>
                <a:cs typeface="+mn-lt"/>
              </a:rPr>
              <a:t>Leaf Home</a:t>
            </a:r>
            <a:r>
              <a:rPr lang="en-US" sz="1100" b="1" dirty="0"/>
              <a:t>, Role: </a:t>
            </a:r>
            <a:r>
              <a:rPr lang="en-US" sz="1200" b="1" dirty="0">
                <a:solidFill>
                  <a:srgbClr val="000000"/>
                </a:solidFill>
                <a:ea typeface="+mn-lt"/>
                <a:cs typeface="+mn-lt"/>
              </a:rPr>
              <a:t>Sr. Salesforce Developer</a:t>
            </a:r>
            <a:endParaRPr lang="en-US" b="1" dirty="0"/>
          </a:p>
          <a:p>
            <a:r>
              <a:rPr lang="en-US" sz="1100" dirty="0">
                <a:solidFill>
                  <a:srgbClr val="201646"/>
                </a:solidFill>
                <a:cs typeface="Arial"/>
              </a:rPr>
              <a:t>•</a:t>
            </a:r>
            <a:r>
              <a:rPr lang="en-US" sz="1100" dirty="0">
                <a:solidFill>
                  <a:srgbClr val="000000"/>
                </a:solidFill>
                <a:ea typeface="+mn-lt"/>
                <a:cs typeface="+mn-lt"/>
              </a:rPr>
              <a:t> Developed custom solutions and extensions for Salesforce field Service  </a:t>
            </a:r>
            <a:r>
              <a:rPr lang="en-US" sz="1100" dirty="0">
                <a:solidFill>
                  <a:srgbClr val="2A2A2A"/>
                </a:solidFill>
                <a:ea typeface="+mn-lt"/>
                <a:cs typeface="+mn-lt"/>
              </a:rPr>
              <a:t>Lightning (FSL) platform using Apex, Visualforce, Lightning Components, Flows, and JavaScript to meet specific business requirements and enhance field service operations.</a:t>
            </a:r>
            <a:endParaRPr lang="en-US" sz="1100" dirty="0">
              <a:cs typeface="Arial" panose="020B0604020202020204"/>
            </a:endParaRPr>
          </a:p>
          <a:p>
            <a:pPr marL="171450" indent="-171450">
              <a:spcBef>
                <a:spcPts val="300"/>
              </a:spcBef>
              <a:buFont typeface="Arial" panose="020B0604020202020204" pitchFamily="34" charset="0"/>
              <a:buChar char="•"/>
            </a:pPr>
            <a:r>
              <a:rPr lang="en-US" sz="1100" dirty="0">
                <a:solidFill>
                  <a:srgbClr val="000000"/>
                </a:solidFill>
                <a:ea typeface="+mn-lt"/>
                <a:cs typeface="+mn-lt"/>
              </a:rPr>
              <a:t>Understanding of Salesforce security best practices, including role hierarchy, profiles, permission sets, and Apex sharing and sharing settings to ensure data privacy and compliance with regulatory requirements.</a:t>
            </a:r>
            <a:endParaRPr lang="en-US" sz="1100" dirty="0">
              <a:solidFill>
                <a:srgbClr val="201646"/>
              </a:solidFill>
              <a:cs typeface="Arial"/>
            </a:endParaRPr>
          </a:p>
          <a:p>
            <a:pPr marL="171450" indent="-171450">
              <a:spcBef>
                <a:spcPts val="300"/>
              </a:spcBef>
              <a:buFont typeface="Arial" panose="020B0604020202020204" pitchFamily="34" charset="0"/>
              <a:buChar char="•"/>
            </a:pPr>
            <a:r>
              <a:rPr lang="en-US" sz="1100" dirty="0">
                <a:solidFill>
                  <a:srgbClr val="0D0D0D"/>
                </a:solidFill>
                <a:ea typeface="+mn-lt"/>
                <a:cs typeface="+mn-lt"/>
              </a:rPr>
              <a:t>Configured and customized FSL objects, including Work Orders, Skill and Work type, Service Appointments, Assets, and Service contracts and Service Territories, Operating Hours, Service resources, Contract Line Items and Entitlements, Cases and Scheduling policy to meet client requirements.</a:t>
            </a:r>
            <a:endParaRPr lang="en-US" sz="1100" dirty="0">
              <a:solidFill>
                <a:srgbClr val="201646"/>
              </a:solidFill>
              <a:cs typeface="Arial"/>
            </a:endParaRPr>
          </a:p>
          <a:p>
            <a:pPr marL="171450" indent="-171450">
              <a:spcBef>
                <a:spcPts val="300"/>
              </a:spcBef>
              <a:buFont typeface="Arial" panose="020B0604020202020204" pitchFamily="34" charset="0"/>
              <a:buChar char="•"/>
            </a:pPr>
            <a:r>
              <a:rPr lang="en-US" sz="1100" dirty="0">
                <a:solidFill>
                  <a:srgbClr val="0D0D0D"/>
                </a:solidFill>
                <a:ea typeface="+mn-lt"/>
                <a:cs typeface="+mn-lt"/>
              </a:rPr>
              <a:t>Designed and implemented custom solutions using Field Service Lightning to streamline work order management, asset tracking, territory, Field service mobile App and Field service scheduling and optimization by Dispatcher Console with Gantt chart and Scheduling Optimizer.</a:t>
            </a:r>
            <a:endParaRPr lang="en-US" sz="1100" dirty="0">
              <a:solidFill>
                <a:srgbClr val="201646"/>
              </a:solidFill>
              <a:cs typeface="Arial"/>
            </a:endParaRPr>
          </a:p>
          <a:p>
            <a:pPr marL="171450" indent="-171450">
              <a:spcBef>
                <a:spcPts val="300"/>
              </a:spcBef>
              <a:buFont typeface="Arial" panose="020B0604020202020204" pitchFamily="34" charset="0"/>
              <a:buChar char="•"/>
            </a:pPr>
            <a:r>
              <a:rPr lang="en-US" sz="1100" dirty="0">
                <a:solidFill>
                  <a:srgbClr val="2A2A2A"/>
                </a:solidFill>
                <a:ea typeface="+mn-lt"/>
                <a:cs typeface="+mn-lt"/>
              </a:rPr>
              <a:t>Collaborated with cross-functional teams, including business analysts, architects, and administrators, to gather requirements, design solutions, and ensure successful delivery on time.</a:t>
            </a:r>
            <a:endParaRPr lang="en-US" sz="1100" dirty="0">
              <a:solidFill>
                <a:srgbClr val="2A2A2A"/>
              </a:solidFill>
              <a:cs typeface="Arial"/>
            </a:endParaRPr>
          </a:p>
          <a:p>
            <a:pPr marL="171450" indent="-171450">
              <a:spcBef>
                <a:spcPts val="300"/>
              </a:spcBef>
              <a:buFont typeface="Arial" panose="020B0604020202020204" pitchFamily="34" charset="0"/>
              <a:buChar char="•"/>
            </a:pPr>
            <a:r>
              <a:rPr lang="en-US" sz="1100" dirty="0">
                <a:solidFill>
                  <a:srgbClr val="2A2A2A"/>
                </a:solidFill>
                <a:ea typeface="+mn-lt"/>
                <a:cs typeface="+mn-lt"/>
              </a:rPr>
              <a:t>Worked closely with stakeholders and end-users to gather feedback, iterate on solutions, and drive continuous improvement and innovation in FSL implementations.</a:t>
            </a:r>
            <a:endParaRPr lang="en-US" sz="1100" dirty="0">
              <a:solidFill>
                <a:srgbClr val="2A2A2A"/>
              </a:solidFill>
              <a:cs typeface="Arial"/>
            </a:endParaRPr>
          </a:p>
          <a:p>
            <a:pPr marL="171450" indent="-171450">
              <a:spcBef>
                <a:spcPts val="300"/>
              </a:spcBef>
              <a:buFont typeface="Arial" panose="020B0604020202020204" pitchFamily="34" charset="0"/>
              <a:buChar char="•"/>
            </a:pPr>
            <a:r>
              <a:rPr lang="en-US" sz="1100" dirty="0">
                <a:solidFill>
                  <a:srgbClr val="000000"/>
                </a:solidFill>
                <a:ea typeface="+mn-lt"/>
                <a:cs typeface="+mn-lt"/>
              </a:rPr>
              <a:t>Worked on Salesforce enhancements and bringing existing code into best practices including security, scalability, and Salesforce limits.</a:t>
            </a:r>
            <a:endParaRPr lang="en-US" sz="1100" dirty="0">
              <a:solidFill>
                <a:srgbClr val="000000"/>
              </a:solidFill>
              <a:cs typeface="Arial"/>
            </a:endParaRPr>
          </a:p>
          <a:p>
            <a:pPr marL="171450" indent="-171450">
              <a:spcBef>
                <a:spcPts val="300"/>
              </a:spcBef>
              <a:buFont typeface="Arial" panose="020B0604020202020204" pitchFamily="34" charset="0"/>
              <a:buChar char="•"/>
            </a:pPr>
            <a:r>
              <a:rPr lang="en-US" sz="1100" dirty="0">
                <a:solidFill>
                  <a:srgbClr val="2A2A2A"/>
                </a:solidFill>
                <a:ea typeface="+mn-lt"/>
                <a:cs typeface="+mn-lt"/>
              </a:rPr>
              <a:t>Did requirement and code analysis to complete enhancements required in client system efficiently.</a:t>
            </a:r>
            <a:endParaRPr lang="en-US" sz="1100" dirty="0">
              <a:solidFill>
                <a:srgbClr val="2A2A2A"/>
              </a:solidFill>
              <a:cs typeface="Arial"/>
            </a:endParaRPr>
          </a:p>
          <a:p>
            <a:pPr marL="171450" indent="-171450">
              <a:spcBef>
                <a:spcPts val="300"/>
              </a:spcBef>
              <a:buFont typeface="Arial" panose="020B0604020202020204" pitchFamily="34" charset="0"/>
              <a:buChar char="•"/>
            </a:pPr>
            <a:endParaRPr lang="en-US" sz="1100" dirty="0">
              <a:solidFill>
                <a:srgbClr val="2A2A2A"/>
              </a:solidFill>
            </a:endParaRPr>
          </a:p>
          <a:p>
            <a:r>
              <a:rPr lang="en-US" sz="1100" b="1" dirty="0"/>
              <a:t>Client: </a:t>
            </a:r>
            <a:r>
              <a:rPr lang="en-US" sz="1200" b="1" dirty="0">
                <a:solidFill>
                  <a:srgbClr val="000000"/>
                </a:solidFill>
                <a:ea typeface="+mn-lt"/>
                <a:cs typeface="+mn-lt"/>
              </a:rPr>
              <a:t>Zendesk</a:t>
            </a:r>
            <a:r>
              <a:rPr lang="en-US" sz="1100" b="1" dirty="0"/>
              <a:t>, Role</a:t>
            </a:r>
            <a:r>
              <a:rPr lang="en-US" sz="1200" b="1" dirty="0">
                <a:solidFill>
                  <a:srgbClr val="000000"/>
                </a:solidFill>
                <a:ea typeface="+mn-lt"/>
                <a:cs typeface="+mn-lt"/>
              </a:rPr>
              <a:t>: Sr. Salesforce Developer</a:t>
            </a:r>
          </a:p>
          <a:p>
            <a:pPr marL="171450" indent="-171450">
              <a:buFont typeface="Arial"/>
              <a:buChar char="•"/>
            </a:pPr>
            <a:r>
              <a:rPr lang="en-US" sz="1100" dirty="0">
                <a:solidFill>
                  <a:srgbClr val="000000"/>
                </a:solidFill>
                <a:latin typeface="Aptos (Body)"/>
                <a:ea typeface="Calibri"/>
                <a:cs typeface="Arial" panose="020B0604020202020204" pitchFamily="34" charset="0"/>
              </a:rPr>
              <a:t>Created approval processes for quotes, contracts, and discounts including approval criteria, approval steps, escalation rules, and notification workflows to ensure compliance, governance, and accuracy in quote approvals.</a:t>
            </a:r>
            <a:endParaRPr lang="en-US" sz="1100" b="1" dirty="0">
              <a:solidFill>
                <a:srgbClr val="000000"/>
              </a:solidFill>
              <a:latin typeface="Aptos (Body)"/>
              <a:cs typeface="Arial" panose="020B0604020202020204" pitchFamily="34" charset="0"/>
            </a:endParaRPr>
          </a:p>
          <a:p>
            <a:pPr marL="171450" indent="-171450">
              <a:buFont typeface="Arial"/>
              <a:buChar char="•"/>
            </a:pPr>
            <a:r>
              <a:rPr lang="en-US" sz="1100" dirty="0">
                <a:solidFill>
                  <a:srgbClr val="0D0D0D"/>
                </a:solidFill>
                <a:latin typeface="Aptos (Body)"/>
                <a:cs typeface="Arial" panose="020B0604020202020204" pitchFamily="34" charset="0"/>
              </a:rPr>
              <a:t>Designed and implemented subscription management processes, including billing schedules, renewal automation.</a:t>
            </a:r>
            <a:endParaRPr lang="en-US" sz="1100" dirty="0">
              <a:solidFill>
                <a:srgbClr val="201646"/>
              </a:solidFill>
              <a:latin typeface="Aptos (Body)"/>
              <a:cs typeface="Arial" panose="020B0604020202020204" pitchFamily="34" charset="0"/>
            </a:endParaRPr>
          </a:p>
          <a:p>
            <a:pPr marL="171450" indent="-171450">
              <a:buFont typeface="Arial"/>
              <a:buChar char="•"/>
            </a:pPr>
            <a:r>
              <a:rPr lang="en-US" sz="1100" dirty="0">
                <a:solidFill>
                  <a:srgbClr val="000000"/>
                </a:solidFill>
                <a:latin typeface="Aptos (Body)"/>
                <a:cs typeface="Arial" panose="020B0604020202020204" pitchFamily="34" charset="0"/>
              </a:rPr>
              <a:t>Analyzed existing code and find the optimal solutions for the requirement mentioned in helpdesk tickets.</a:t>
            </a:r>
            <a:endParaRPr lang="en-US" sz="1100" dirty="0">
              <a:latin typeface="Aptos (Body)"/>
              <a:cs typeface="Arial" panose="020B0604020202020204" pitchFamily="34" charset="0"/>
            </a:endParaRPr>
          </a:p>
          <a:p>
            <a:pPr marL="171450" indent="-171450">
              <a:buFont typeface="Arial"/>
              <a:buChar char="•"/>
            </a:pPr>
            <a:r>
              <a:rPr lang="en-US" sz="1100" dirty="0">
                <a:solidFill>
                  <a:srgbClr val="000000"/>
                </a:solidFill>
                <a:latin typeface="Aptos (Body)"/>
                <a:ea typeface="+mn-lt"/>
                <a:cs typeface="Arial" panose="020B0604020202020204" pitchFamily="34" charset="0"/>
              </a:rPr>
              <a:t> Did admin/dev work as and when need to achieve the requirement.</a:t>
            </a:r>
            <a:endParaRPr lang="en-US" sz="1100" dirty="0">
              <a:latin typeface="Aptos (Body)"/>
              <a:cs typeface="Arial" panose="020B0604020202020204" pitchFamily="34" charset="0"/>
            </a:endParaRPr>
          </a:p>
          <a:p>
            <a:pPr marL="171450" indent="-171450">
              <a:buFont typeface="Arial"/>
              <a:buChar char="•"/>
            </a:pPr>
            <a:endParaRPr lang="en-US" sz="1200" b="1" dirty="0">
              <a:solidFill>
                <a:srgbClr val="000000"/>
              </a:solidFill>
              <a:cs typeface="Arial"/>
            </a:endParaRPr>
          </a:p>
          <a:p>
            <a:endParaRPr lang="en-US" sz="1200" dirty="0">
              <a:solidFill>
                <a:srgbClr val="000000"/>
              </a:solidFill>
              <a:cs typeface="Arial"/>
            </a:endParaRPr>
          </a:p>
          <a:p>
            <a:pPr>
              <a:spcBef>
                <a:spcPts val="300"/>
              </a:spcBef>
            </a:pPr>
            <a:endParaRPr lang="en-US" sz="1100" dirty="0">
              <a:cs typeface="Arial"/>
            </a:endParaRPr>
          </a:p>
        </p:txBody>
      </p:sp>
      <p:sp>
        <p:nvSpPr>
          <p:cNvPr id="9" name="TextBox 8">
            <a:extLst>
              <a:ext uri="{FF2B5EF4-FFF2-40B4-BE49-F238E27FC236}">
                <a16:creationId xmlns:a16="http://schemas.microsoft.com/office/drawing/2014/main" id="{C7EF9A0A-B875-5DE8-200F-ADC5D4D2DD3C}"/>
              </a:ext>
            </a:extLst>
          </p:cNvPr>
          <p:cNvSpPr txBox="1"/>
          <p:nvPr/>
        </p:nvSpPr>
        <p:spPr>
          <a:xfrm>
            <a:off x="139138" y="4177448"/>
            <a:ext cx="3317240" cy="1277273"/>
          </a:xfrm>
          <a:prstGeom prst="rect">
            <a:avLst/>
          </a:prstGeom>
          <a:noFill/>
        </p:spPr>
        <p:txBody>
          <a:bodyPr wrap="square" lIns="91440" tIns="45720" rIns="91440" bIns="45720" rtlCol="0" anchor="t">
            <a:spAutoFit/>
          </a:bodyPr>
          <a:lstStyle/>
          <a:p>
            <a:pPr>
              <a:defRPr/>
            </a:pPr>
            <a:r>
              <a:rPr lang="en-IN" sz="1100" b="1" dirty="0">
                <a:solidFill>
                  <a:srgbClr val="00B050"/>
                </a:solidFill>
              </a:rPr>
              <a:t>Certifications</a:t>
            </a:r>
            <a:endParaRPr kumimoji="0" lang="en-IN" sz="1100" b="0" i="0" u="none" strike="noStrike" kern="1200" cap="none" spc="0" normalizeH="0" baseline="0" noProof="0" dirty="0">
              <a:ln>
                <a:noFill/>
              </a:ln>
              <a:solidFill>
                <a:srgbClr val="00B050"/>
              </a:solidFill>
              <a:effectLst/>
              <a:uLnTx/>
              <a:uFillTx/>
              <a:ea typeface="+mn-ea"/>
              <a:cs typeface="+mn-cs"/>
            </a:endParaRP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Administrator </a:t>
            </a: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App Builder</a:t>
            </a: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Platform Developer I</a:t>
            </a: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Heroku Architecture Designer</a:t>
            </a:r>
          </a:p>
          <a:p>
            <a:pPr marL="118745" indent="-118745">
              <a:buFont typeface="Arial" panose="020B0604020202020204" pitchFamily="34" charset="0"/>
              <a:buChar char="•"/>
            </a:pPr>
            <a:endParaRPr lang="en-US" sz="1100" dirty="0">
              <a:solidFill>
                <a:schemeClr val="bg2">
                  <a:lumMod val="10000"/>
                </a:schemeClr>
              </a:solidFill>
              <a:ea typeface="Calibri"/>
              <a:cs typeface="Arial"/>
            </a:endParaRPr>
          </a:p>
        </p:txBody>
      </p:sp>
      <p:cxnSp>
        <p:nvCxnSpPr>
          <p:cNvPr id="10" name="Straight Connector 9">
            <a:extLst>
              <a:ext uri="{FF2B5EF4-FFF2-40B4-BE49-F238E27FC236}">
                <a16:creationId xmlns:a16="http://schemas.microsoft.com/office/drawing/2014/main" id="{9EC7C76D-C97F-A772-876E-CF1BFD86BA7C}"/>
              </a:ext>
            </a:extLst>
          </p:cNvPr>
          <p:cNvCxnSpPr/>
          <p:nvPr/>
        </p:nvCxnSpPr>
        <p:spPr>
          <a:xfrm>
            <a:off x="3809022" y="555462"/>
            <a:ext cx="0" cy="5764427"/>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FBD439F3-52F1-6FDC-026D-3C90CE3FE831}"/>
              </a:ext>
            </a:extLst>
          </p:cNvPr>
          <p:cNvSpPr txBox="1"/>
          <p:nvPr/>
        </p:nvSpPr>
        <p:spPr>
          <a:xfrm>
            <a:off x="1574821" y="752943"/>
            <a:ext cx="2240771" cy="1304268"/>
          </a:xfrm>
          <a:prstGeom prst="rect">
            <a:avLst/>
          </a:prstGeom>
          <a:noFill/>
        </p:spPr>
        <p:txBody>
          <a:bodyPr wrap="square" lIns="91440" tIns="45720" rIns="91440" bIns="45720" rtlCol="0" anchor="t">
            <a:spAutoFit/>
          </a:bodyPr>
          <a:lstStyle/>
          <a:p>
            <a:pPr>
              <a:lnSpc>
                <a:spcPts val="1600"/>
              </a:lnSpc>
              <a:spcBef>
                <a:spcPts val="0"/>
              </a:spcBef>
            </a:pPr>
            <a:r>
              <a:rPr lang="en-US" sz="1100" b="1" dirty="0"/>
              <a:t>Sonali.sahu@brillio.com</a:t>
            </a:r>
          </a:p>
          <a:p>
            <a:pPr>
              <a:lnSpc>
                <a:spcPts val="1600"/>
              </a:lnSpc>
            </a:pPr>
            <a:r>
              <a:rPr lang="en-US" sz="1100" b="1" dirty="0">
                <a:cs typeface="Arial"/>
              </a:rPr>
              <a:t>Toronto, Canada</a:t>
            </a:r>
          </a:p>
          <a:p>
            <a:pPr>
              <a:lnSpc>
                <a:spcPts val="1600"/>
              </a:lnSpc>
              <a:spcBef>
                <a:spcPts val="0"/>
              </a:spcBef>
            </a:pPr>
            <a:endParaRPr lang="en-US" sz="1100" b="1" dirty="0"/>
          </a:p>
          <a:p>
            <a:pPr>
              <a:lnSpc>
                <a:spcPts val="1600"/>
              </a:lnSpc>
            </a:pPr>
            <a:r>
              <a:rPr lang="en-US" sz="1100" b="1" dirty="0"/>
              <a:t>Industry Experience: </a:t>
            </a:r>
            <a:br>
              <a:rPr lang="en-US" sz="1100" b="1" dirty="0">
                <a:cs typeface="Arial"/>
              </a:rPr>
            </a:br>
            <a:r>
              <a:rPr lang="en-US" sz="1100" dirty="0">
                <a:cs typeface="Arial"/>
              </a:rPr>
              <a:t>Healthcare, Software Cloud Computing, Petroleum</a:t>
            </a:r>
          </a:p>
        </p:txBody>
      </p:sp>
      <p:sp>
        <p:nvSpPr>
          <p:cNvPr id="8" name="TextBox 7">
            <a:extLst>
              <a:ext uri="{FF2B5EF4-FFF2-40B4-BE49-F238E27FC236}">
                <a16:creationId xmlns:a16="http://schemas.microsoft.com/office/drawing/2014/main" id="{A958AA3C-E07F-1131-A565-A07F2231C22D}"/>
              </a:ext>
            </a:extLst>
          </p:cNvPr>
          <p:cNvSpPr txBox="1"/>
          <p:nvPr/>
        </p:nvSpPr>
        <p:spPr>
          <a:xfrm>
            <a:off x="259145" y="5268561"/>
            <a:ext cx="3302863" cy="600164"/>
          </a:xfrm>
          <a:prstGeom prst="rect">
            <a:avLst/>
          </a:prstGeom>
          <a:noFill/>
        </p:spPr>
        <p:txBody>
          <a:bodyPr wrap="square" lIns="91440" tIns="45720" rIns="91440" bIns="45720" rtlCol="0" anchor="t">
            <a:spAutoFit/>
          </a:bodyPr>
          <a:lstStyle/>
          <a:p>
            <a:pPr>
              <a:defRPr/>
            </a:pPr>
            <a:r>
              <a:rPr lang="en-IN" sz="1100" b="1" dirty="0">
                <a:solidFill>
                  <a:srgbClr val="00B050"/>
                </a:solidFill>
              </a:rPr>
              <a:t>Recent Roles</a:t>
            </a:r>
            <a:endParaRPr kumimoji="0" lang="en-IN" sz="1100" b="0" i="0" u="none" strike="noStrike" kern="1200" cap="none" spc="0" normalizeH="0" baseline="0" noProof="0" dirty="0">
              <a:ln>
                <a:noFill/>
              </a:ln>
              <a:solidFill>
                <a:srgbClr val="00B050"/>
              </a:solidFill>
              <a:effectLst/>
              <a:uLnTx/>
              <a:uFillTx/>
              <a:ea typeface="+mn-ea"/>
              <a:cs typeface="+mn-cs"/>
            </a:endParaRPr>
          </a:p>
          <a:p>
            <a:pPr marL="118745" indent="-118745">
              <a:buFont typeface="Arial" panose="020B0604020202020204" pitchFamily="34" charset="0"/>
              <a:buChar char="•"/>
            </a:pPr>
            <a:r>
              <a:rPr lang="en-US" sz="1100" dirty="0">
                <a:solidFill>
                  <a:schemeClr val="bg2">
                    <a:lumMod val="10000"/>
                  </a:schemeClr>
                </a:solidFill>
                <a:cs typeface="Arial"/>
              </a:rPr>
              <a:t>Salesforce Sr. Developer</a:t>
            </a:r>
          </a:p>
          <a:p>
            <a:pPr marL="118745" indent="-118745">
              <a:buFont typeface="Arial" panose="020B0604020202020204" pitchFamily="34" charset="0"/>
              <a:buChar char="•"/>
            </a:pPr>
            <a:r>
              <a:rPr lang="en-US" sz="1100" dirty="0">
                <a:solidFill>
                  <a:schemeClr val="bg2">
                    <a:lumMod val="10000"/>
                  </a:schemeClr>
                </a:solidFill>
                <a:cs typeface="Arial"/>
              </a:rPr>
              <a:t>Salesforce Developer</a:t>
            </a:r>
          </a:p>
        </p:txBody>
      </p:sp>
      <p:sp>
        <p:nvSpPr>
          <p:cNvPr id="12" name="TextBox 11">
            <a:extLst>
              <a:ext uri="{FF2B5EF4-FFF2-40B4-BE49-F238E27FC236}">
                <a16:creationId xmlns:a16="http://schemas.microsoft.com/office/drawing/2014/main" id="{3403677D-B42B-F044-A33E-EB63A7AD24BE}"/>
              </a:ext>
            </a:extLst>
          </p:cNvPr>
          <p:cNvSpPr txBox="1"/>
          <p:nvPr/>
        </p:nvSpPr>
        <p:spPr>
          <a:xfrm>
            <a:off x="129749" y="5994189"/>
            <a:ext cx="7559010" cy="430887"/>
          </a:xfrm>
          <a:prstGeom prst="rect">
            <a:avLst/>
          </a:prstGeom>
          <a:noFill/>
        </p:spPr>
        <p:txBody>
          <a:bodyPr wrap="square" rtlCol="0">
            <a:spAutoFit/>
          </a:bodyPr>
          <a:lstStyle/>
          <a:p>
            <a:r>
              <a:rPr lang="en-IN" sz="1100" b="1" dirty="0">
                <a:solidFill>
                  <a:srgbClr val="00B050"/>
                </a:solidFill>
              </a:rPr>
              <a:t>Key Clients</a:t>
            </a:r>
          </a:p>
          <a:p>
            <a:pPr marL="171450" indent="-171450">
              <a:buFont typeface="Arial" panose="020B0604020202020204" pitchFamily="34" charset="0"/>
              <a:buChar char="•"/>
            </a:pPr>
            <a:endParaRPr lang="en-US" sz="1100" dirty="0">
              <a:ea typeface="Calibri" panose="020F0502020204030204" pitchFamily="34" charset="0"/>
              <a:cs typeface="Arial" panose="020B0604020202020204" pitchFamily="34" charset="0"/>
              <a:sym typeface="Wingdings" panose="05000000000000000000" pitchFamily="2" charset="2"/>
            </a:endParaRPr>
          </a:p>
        </p:txBody>
      </p:sp>
      <p:sp>
        <p:nvSpPr>
          <p:cNvPr id="14" name="TextBox 13">
            <a:extLst>
              <a:ext uri="{FF2B5EF4-FFF2-40B4-BE49-F238E27FC236}">
                <a16:creationId xmlns:a16="http://schemas.microsoft.com/office/drawing/2014/main" id="{4F6582C8-7A61-34C1-9AA7-875ECB27D344}"/>
              </a:ext>
            </a:extLst>
          </p:cNvPr>
          <p:cNvSpPr txBox="1"/>
          <p:nvPr/>
        </p:nvSpPr>
        <p:spPr>
          <a:xfrm>
            <a:off x="139140" y="6152123"/>
            <a:ext cx="3124762" cy="707886"/>
          </a:xfrm>
          <a:prstGeom prst="rect">
            <a:avLst/>
          </a:prstGeom>
          <a:noFill/>
        </p:spPr>
        <p:txBody>
          <a:bodyPr wrap="square" lIns="91440" tIns="45720" rIns="91440" bIns="45720" numCol="3" anchor="t">
            <a:spAutoFit/>
          </a:bodyPr>
          <a:lstStyle/>
          <a:p>
            <a:pPr marL="171450" indent="-171450">
              <a:buFont typeface="Arial" panose="020B0604020202020204" pitchFamily="34" charset="0"/>
              <a:buChar char="•"/>
            </a:pPr>
            <a:r>
              <a:rPr lang="en-US" sz="1000" dirty="0">
                <a:cs typeface="Arial"/>
              </a:rPr>
              <a:t>Leaf Home</a:t>
            </a:r>
            <a:endParaRPr lang="en-US" sz="1000" dirty="0"/>
          </a:p>
          <a:p>
            <a:pPr marL="171450" indent="-171450">
              <a:buFont typeface="Arial" panose="020B0604020202020204" pitchFamily="34" charset="0"/>
              <a:buChar char="•"/>
            </a:pPr>
            <a:r>
              <a:rPr lang="en-US" sz="1000" dirty="0">
                <a:cs typeface="Arial"/>
              </a:rPr>
              <a:t>BOX</a:t>
            </a:r>
          </a:p>
          <a:p>
            <a:pPr marL="171450" indent="-171450">
              <a:buFont typeface="Arial" panose="020B0604020202020204" pitchFamily="34" charset="0"/>
              <a:buChar char="•"/>
            </a:pPr>
            <a:r>
              <a:rPr lang="en-US" sz="1000" dirty="0">
                <a:cs typeface="Arial"/>
              </a:rPr>
              <a:t>GE Healthcare</a:t>
            </a:r>
          </a:p>
          <a:p>
            <a:pPr marL="171450" indent="-171450">
              <a:buFont typeface="Arial" panose="020B0604020202020204" pitchFamily="34" charset="0"/>
              <a:buChar char="•"/>
            </a:pPr>
            <a:r>
              <a:rPr lang="en-US" sz="1000" dirty="0">
                <a:cs typeface="Arial"/>
              </a:rPr>
              <a:t>British Petroleum</a:t>
            </a:r>
          </a:p>
          <a:p>
            <a:pPr marL="171450" indent="-171450">
              <a:buFont typeface="Arial" panose="020B0604020202020204" pitchFamily="34" charset="0"/>
              <a:buChar char="•"/>
            </a:pPr>
            <a:r>
              <a:rPr lang="en-US" sz="1000" dirty="0">
                <a:cs typeface="Arial"/>
              </a:rPr>
              <a:t>Confluent</a:t>
            </a:r>
          </a:p>
          <a:p>
            <a:pPr marL="171450" indent="-171450">
              <a:buFont typeface="Arial" panose="020B0604020202020204" pitchFamily="34" charset="0"/>
              <a:buChar char="•"/>
            </a:pPr>
            <a:r>
              <a:rPr lang="en-US" sz="1000" dirty="0">
                <a:cs typeface="Arial"/>
              </a:rPr>
              <a:t>Zendesk</a:t>
            </a: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b="1" dirty="0">
              <a:cs typeface="Arial" panose="020B0604020202020204"/>
            </a:endParaRPr>
          </a:p>
        </p:txBody>
      </p:sp>
      <p:pic>
        <p:nvPicPr>
          <p:cNvPr id="3" name="Picture 2" descr="A person standing in front of a tree&#10;&#10;Description automatically generated">
            <a:extLst>
              <a:ext uri="{FF2B5EF4-FFF2-40B4-BE49-F238E27FC236}">
                <a16:creationId xmlns:a16="http://schemas.microsoft.com/office/drawing/2014/main" id="{E17E6DA1-51E5-038A-815F-056EE7765011}"/>
              </a:ext>
            </a:extLst>
          </p:cNvPr>
          <p:cNvPicPr>
            <a:picLocks noChangeAspect="1"/>
          </p:cNvPicPr>
          <p:nvPr/>
        </p:nvPicPr>
        <p:blipFill>
          <a:blip r:embed="rId2"/>
          <a:stretch>
            <a:fillRect/>
          </a:stretch>
        </p:blipFill>
        <p:spPr>
          <a:xfrm>
            <a:off x="293029" y="661268"/>
            <a:ext cx="1024208" cy="1423540"/>
          </a:xfrm>
          <a:prstGeom prst="rect">
            <a:avLst/>
          </a:prstGeom>
        </p:spPr>
      </p:pic>
    </p:spTree>
    <p:extLst>
      <p:ext uri="{BB962C8B-B14F-4D97-AF65-F5344CB8AC3E}">
        <p14:creationId xmlns:p14="http://schemas.microsoft.com/office/powerpoint/2010/main" val="129236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551856-9B77-7B0E-1888-980340DDCF86}"/>
              </a:ext>
            </a:extLst>
          </p:cNvPr>
          <p:cNvSpPr>
            <a:spLocks noGrp="1"/>
          </p:cNvSpPr>
          <p:nvPr>
            <p:ph type="sldNum" sz="quarter" idx="4"/>
          </p:nvPr>
        </p:nvSpPr>
        <p:spPr>
          <a:xfrm>
            <a:off x="9856790" y="6398287"/>
            <a:ext cx="1969450" cy="259715"/>
          </a:xfrm>
          <a:prstGeom prst="rect">
            <a:avLst/>
          </a:prstGeom>
        </p:spPr>
        <p:txBody>
          <a:bodyPr vert="horz" lIns="0" tIns="0" rIns="0" bIns="0" rtlCol="0" anchor="b"/>
          <a:lstStyle>
            <a:defPPr>
              <a:defRPr lang="en-US"/>
            </a:defPPr>
            <a:lvl1pPr marL="0" algn="r" defTabSz="914400" rtl="0" eaLnBrk="1" latinLnBrk="0" hangingPunct="1">
              <a:defRPr lang="en-US" sz="1000" b="0" i="0" kern="1200" smtClean="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 Brillio  |  </a:t>
            </a:r>
            <a:fld id="{F1FE5E21-FD07-B44E-90A3-0254BFCDB49A}" type="slidenum">
              <a:rPr smtClean="0"/>
              <a:pPr/>
              <a:t>3</a:t>
            </a:fld>
            <a:endParaRPr lang="en-US"/>
          </a:p>
        </p:txBody>
      </p:sp>
      <p:sp>
        <p:nvSpPr>
          <p:cNvPr id="4" name="Title 12">
            <a:extLst>
              <a:ext uri="{FF2B5EF4-FFF2-40B4-BE49-F238E27FC236}">
                <a16:creationId xmlns:a16="http://schemas.microsoft.com/office/drawing/2014/main" id="{25B4B664-7B59-3244-012F-754778803CB2}"/>
              </a:ext>
            </a:extLst>
          </p:cNvPr>
          <p:cNvSpPr txBox="1">
            <a:spLocks/>
          </p:cNvSpPr>
          <p:nvPr/>
        </p:nvSpPr>
        <p:spPr>
          <a:xfrm>
            <a:off x="140970" y="141654"/>
            <a:ext cx="10387693" cy="413808"/>
          </a:xfrm>
          <a:prstGeom prst="rect">
            <a:avLst/>
          </a:prstGeom>
        </p:spPr>
        <p:txBody>
          <a:bodyPr lIns="91440" tIns="45720" rIns="91440" bIns="45720" anchor="t"/>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a:defRPr/>
            </a:pPr>
            <a:r>
              <a:rPr lang="en-US" sz="2400">
                <a:solidFill>
                  <a:srgbClr val="201646"/>
                </a:solidFill>
                <a:latin typeface="Arial"/>
                <a:cs typeface="Arial"/>
              </a:rPr>
              <a:t>Sonali Sahu</a:t>
            </a:r>
            <a:r>
              <a:rPr kumimoji="0" lang="en-US" sz="2400" b="1" i="0" u="none" strike="noStrike" kern="1200" cap="none" spc="0" normalizeH="0" baseline="0" noProof="0">
                <a:ln>
                  <a:noFill/>
                </a:ln>
                <a:solidFill>
                  <a:srgbClr val="201646"/>
                </a:solidFill>
                <a:effectLst/>
                <a:uLnTx/>
                <a:uFillTx/>
                <a:latin typeface="Arial"/>
                <a:ea typeface="+mj-ea"/>
                <a:cs typeface="Arial"/>
              </a:rPr>
              <a:t>, </a:t>
            </a:r>
            <a:r>
              <a:rPr lang="en-US" sz="2400">
                <a:solidFill>
                  <a:srgbClr val="201646"/>
                </a:solidFill>
                <a:latin typeface="Arial"/>
                <a:cs typeface="Arial"/>
              </a:rPr>
              <a:t>Sr. Developer(Salesforce)</a:t>
            </a:r>
            <a:endParaRPr lang="en-US" sz="2400" b="1"/>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a:ln>
                <a:noFill/>
              </a:ln>
              <a:solidFill>
                <a:srgbClr val="00B050"/>
              </a:solidFill>
              <a:effectLst/>
              <a:uLnTx/>
              <a:uFillTx/>
              <a:latin typeface="Arial" panose="020B0604020202020204" pitchFamily="34" charset="0"/>
              <a:ea typeface="+mj-ea"/>
              <a:cs typeface="Arial" panose="020B0604020202020204" pitchFamily="34" charset="0"/>
            </a:endParaRPr>
          </a:p>
        </p:txBody>
      </p:sp>
      <p:sp>
        <p:nvSpPr>
          <p:cNvPr id="5" name="TextBox 4">
            <a:extLst>
              <a:ext uri="{FF2B5EF4-FFF2-40B4-BE49-F238E27FC236}">
                <a16:creationId xmlns:a16="http://schemas.microsoft.com/office/drawing/2014/main" id="{A8E83787-DA36-802E-4C60-64DC67FD9AC0}"/>
              </a:ext>
            </a:extLst>
          </p:cNvPr>
          <p:cNvSpPr txBox="1"/>
          <p:nvPr/>
        </p:nvSpPr>
        <p:spPr>
          <a:xfrm>
            <a:off x="438318" y="715556"/>
            <a:ext cx="10974749" cy="5432256"/>
          </a:xfrm>
          <a:prstGeom prst="rect">
            <a:avLst/>
          </a:prstGeom>
          <a:noFill/>
        </p:spPr>
        <p:txBody>
          <a:bodyPr wrap="square" lIns="91440" tIns="45720" rIns="91440" bIns="45720" rtlCol="0" anchor="t">
            <a:spAutoFit/>
          </a:bodyPr>
          <a:lstStyle/>
          <a:p>
            <a:r>
              <a:rPr lang="en-US" sz="1200" b="1" dirty="0"/>
              <a:t>Client: Box, Role: Salesforce Developer </a:t>
            </a:r>
          </a:p>
          <a:p>
            <a:pPr marL="171450" indent="-171450">
              <a:buFont typeface="Arial"/>
              <a:buChar char="•"/>
            </a:pPr>
            <a:r>
              <a:rPr lang="en-US" sz="1100" dirty="0">
                <a:solidFill>
                  <a:srgbClr val="2A2A2A"/>
                </a:solidFill>
                <a:latin typeface="Aptos (Body)"/>
                <a:ea typeface="+mn-lt"/>
                <a:cs typeface="+mn-lt"/>
              </a:rPr>
              <a:t>Performed analysis and coordinated with other developers to design and code systems.</a:t>
            </a:r>
          </a:p>
          <a:p>
            <a:pPr marL="171450" indent="-171450">
              <a:buFont typeface="Arial"/>
              <a:buChar char="•"/>
            </a:pPr>
            <a:r>
              <a:rPr lang="en-US" sz="1100" dirty="0">
                <a:solidFill>
                  <a:srgbClr val="2A2A2A"/>
                </a:solidFill>
                <a:latin typeface="Aptos (Body)"/>
                <a:ea typeface="+mn-lt"/>
                <a:cs typeface="+mn-lt"/>
              </a:rPr>
              <a:t>Analyzed code and corrected errors to optimize output.</a:t>
            </a:r>
            <a:endParaRPr lang="en-US" sz="1100" dirty="0">
              <a:latin typeface="Aptos (Body)"/>
              <a:cs typeface="Arial" panose="020B0604020202020204"/>
            </a:endParaRPr>
          </a:p>
          <a:p>
            <a:pPr marL="171450" indent="-171450">
              <a:buFont typeface="Arial"/>
              <a:buChar char="•"/>
            </a:pPr>
            <a:r>
              <a:rPr lang="en-US" sz="1100" dirty="0">
                <a:solidFill>
                  <a:srgbClr val="0D0D0D"/>
                </a:solidFill>
                <a:latin typeface="Aptos (Body)"/>
                <a:ea typeface="+mn-lt"/>
                <a:cs typeface="+mn-lt"/>
              </a:rPr>
              <a:t>Integrated Conga(Apttus) CPQ with subscription billing platforms such as Zuora to enable seamless end-to-end subscription management.</a:t>
            </a:r>
          </a:p>
          <a:p>
            <a:pPr marL="171450" indent="-171450">
              <a:buFont typeface="Arial"/>
              <a:buChar char="•"/>
            </a:pPr>
            <a:r>
              <a:rPr lang="en-US" sz="1100" dirty="0">
                <a:solidFill>
                  <a:srgbClr val="2A2A2A"/>
                </a:solidFill>
                <a:latin typeface="Aptos (Body)"/>
                <a:ea typeface="+mn-lt"/>
                <a:cs typeface="+mn-lt"/>
              </a:rPr>
              <a:t>Designed and developed Lightning Components and LWC for custom user interfaces and enhanced user experience within the Salesforce platform.</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Set-up Email-To-Case, Web-to-Case, Case Management, Knowledge Management, Case Support Process/Settings, Reports and Dashboard.</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Case Assignment Rules, Escalation Rules, Approval Rules, Auto Response Rules,.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Configuration of email to case setup, creation of fields, process builder, custom labels, custom metadata, LWC (Lightning web components). Different APIs payloads for connecting with salesforce from </a:t>
            </a:r>
            <a:r>
              <a:rPr lang="en-US" sz="1100" dirty="0" err="1">
                <a:solidFill>
                  <a:srgbClr val="2A2A2A"/>
                </a:solidFill>
                <a:latin typeface="Aptos (Body)"/>
                <a:ea typeface="+mn-lt"/>
                <a:cs typeface="+mn-lt"/>
              </a:rPr>
              <a:t>Mulesoft</a:t>
            </a:r>
            <a:r>
              <a:rPr lang="en-US" sz="1100" dirty="0">
                <a:solidFill>
                  <a:srgbClr val="2A2A2A"/>
                </a:solidFill>
                <a:latin typeface="Aptos (Body)"/>
                <a:ea typeface="+mn-lt"/>
                <a:cs typeface="+mn-lt"/>
              </a:rPr>
              <a:t>.</a:t>
            </a:r>
            <a:endParaRPr lang="en-US" sz="1100" dirty="0">
              <a:solidFill>
                <a:srgbClr val="201646"/>
              </a:solidFill>
              <a:latin typeface="Aptos (Body)"/>
              <a:ea typeface="+mn-lt"/>
              <a:cs typeface="+mn-lt"/>
            </a:endParaRPr>
          </a:p>
          <a:p>
            <a:pPr marL="171450" indent="-171450">
              <a:buFont typeface="Arial"/>
              <a:buChar char="•"/>
            </a:pPr>
            <a:r>
              <a:rPr lang="en-US" sz="1100" dirty="0">
                <a:solidFill>
                  <a:srgbClr val="2A2A2A"/>
                </a:solidFill>
                <a:latin typeface="Aptos (Body)"/>
                <a:ea typeface="+mn-lt"/>
                <a:cs typeface="+mn-lt"/>
              </a:rPr>
              <a:t>Developed Apex classes to interact with components and attain functionality.</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Built Platform Events and Implemented Salesforce File Connect to integrate with SharePoint.</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Working knowledge on Remote site setting.</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Involved in fixing production code bugs and assisting end users for production issues.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Prioritized work effectively and handled multiple competing demands.</a:t>
            </a:r>
            <a:endParaRPr lang="en-US" sz="1100" dirty="0">
              <a:latin typeface="Aptos (Body)"/>
              <a:cs typeface="Arial" panose="020B0604020202020204"/>
            </a:endParaRPr>
          </a:p>
          <a:p>
            <a:pPr marL="171450" indent="-171450">
              <a:buFont typeface="Arial"/>
              <a:buChar char="•"/>
            </a:pPr>
            <a:r>
              <a:rPr lang="en-US" sz="1100" dirty="0">
                <a:solidFill>
                  <a:srgbClr val="000000"/>
                </a:solidFill>
                <a:latin typeface="Aptos (Body)"/>
                <a:ea typeface="Calibri"/>
                <a:cs typeface="Calibri"/>
              </a:rPr>
              <a:t>integrated Salesforce with third-party applications via REST/SOAP.</a:t>
            </a:r>
            <a:endParaRPr lang="en-US" sz="1100" dirty="0">
              <a:solidFill>
                <a:srgbClr val="2A2A2A"/>
              </a:solidFill>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Product and service configuration with constraint rules, attribute rules.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Created bundle products, price list and pricelist line-items then migrated using X-Author Data Migration tool, Data loader.</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Identified and developed process improvements that facilitated knowledge transfer to others.</a:t>
            </a:r>
            <a:r>
              <a:rPr lang="en-US" sz="1100" dirty="0">
                <a:solidFill>
                  <a:srgbClr val="000000"/>
                </a:solidFill>
                <a:latin typeface="Aptos (Body)"/>
                <a:cs typeface="Arial"/>
              </a:rPr>
              <a:t> </a:t>
            </a:r>
            <a:endParaRPr lang="en-US" sz="1100" dirty="0">
              <a:latin typeface="Aptos (Body)"/>
              <a:cs typeface="Arial"/>
            </a:endParaRPr>
          </a:p>
          <a:p>
            <a:pPr marL="171450" indent="-171450">
              <a:buFont typeface="Arial"/>
              <a:buChar char="•"/>
            </a:pPr>
            <a:r>
              <a:rPr lang="en-US" sz="1100" dirty="0">
                <a:solidFill>
                  <a:srgbClr val="2A2A2A"/>
                </a:solidFill>
                <a:latin typeface="Aptos (Body)"/>
                <a:ea typeface="+mn-lt"/>
                <a:cs typeface="+mn-lt"/>
              </a:rPr>
              <a:t>We have developed several customized functionalities on top of Conga(Apttus) CPQ functionality to fulfill the client's requirements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X-author conga template creation and modification.</a:t>
            </a:r>
            <a:r>
              <a:rPr lang="en-US" sz="1100" dirty="0">
                <a:solidFill>
                  <a:srgbClr val="000000"/>
                </a:solidFill>
                <a:latin typeface="Aptos (Body)"/>
                <a:cs typeface="Arial"/>
              </a:rPr>
              <a:t> </a:t>
            </a:r>
            <a:endParaRPr lang="en-US" sz="1100" dirty="0">
              <a:latin typeface="Aptos (Body)"/>
              <a:cs typeface="Arial"/>
            </a:endParaRPr>
          </a:p>
          <a:p>
            <a:pPr lvl="1"/>
            <a:endParaRPr lang="en-US" sz="1100" dirty="0">
              <a:cs typeface="Arial"/>
            </a:endParaRPr>
          </a:p>
          <a:p>
            <a:r>
              <a:rPr lang="en-US" sz="1200" b="1" dirty="0"/>
              <a:t>Client: Confluent, Role: Salesforce Developer </a:t>
            </a:r>
            <a:endParaRPr lang="en-US" sz="1200" b="1" dirty="0">
              <a:cs typeface="Arial"/>
            </a:endParaRPr>
          </a:p>
          <a:p>
            <a:pPr marL="171450" indent="-171450">
              <a:buFont typeface="Arial"/>
              <a:buChar char="•"/>
            </a:pPr>
            <a:r>
              <a:rPr lang="en-US" sz="1100" dirty="0">
                <a:solidFill>
                  <a:srgbClr val="2A2A2A"/>
                </a:solidFill>
                <a:latin typeface="Aptos (Body)"/>
                <a:ea typeface="+mn-lt"/>
                <a:cs typeface="+mn-lt"/>
              </a:rPr>
              <a:t>Product and service configuration with Price rules, Order forms, Quote templates, Approval Rules, Product rules, Attributes, Contract, Bundle Configuration, Lookup Queries, Discount Schedule, Option Constraints, CPQ Quote Document Generation, QCP Scripts, QLE experience, Subscriptions, Amendments and Renewals.</a:t>
            </a:r>
          </a:p>
          <a:p>
            <a:pPr marL="171450" indent="-171450">
              <a:buFont typeface="Arial"/>
              <a:buChar char="•"/>
            </a:pPr>
            <a:r>
              <a:rPr lang="en-US" sz="1100" dirty="0">
                <a:solidFill>
                  <a:srgbClr val="2A2A2A"/>
                </a:solidFill>
                <a:latin typeface="Aptos (Body)"/>
                <a:ea typeface="+mn-lt"/>
                <a:cs typeface="+mn-lt"/>
              </a:rPr>
              <a:t>According to business requirements, created products, priced them, and validated them on the cart page.</a:t>
            </a:r>
            <a:r>
              <a:rPr lang="en-US" sz="1100" dirty="0">
                <a:solidFill>
                  <a:srgbClr val="000000"/>
                </a:solidFill>
                <a:latin typeface="Aptos (Body)"/>
                <a:cs typeface="Arial"/>
              </a:rPr>
              <a:t> </a:t>
            </a:r>
            <a:endParaRPr lang="en-US" sz="1100" dirty="0">
              <a:latin typeface="Aptos (Body)"/>
              <a:cs typeface="Arial"/>
            </a:endParaRPr>
          </a:p>
          <a:p>
            <a:pPr marL="171450" indent="-171450">
              <a:buFont typeface="Arial"/>
              <a:buChar char="•"/>
            </a:pPr>
            <a:r>
              <a:rPr lang="en-US" sz="1100" dirty="0">
                <a:solidFill>
                  <a:srgbClr val="2A2A2A"/>
                </a:solidFill>
                <a:latin typeface="Aptos (Body)"/>
                <a:ea typeface="+mn-lt"/>
                <a:cs typeface="+mn-lt"/>
              </a:rPr>
              <a:t>Project Management with Team Leading, Problem Solving, Conflict Resolution, Teamwork and Collaboration, Adaptability, Critical</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Conducted code reviews and implemented coding standards, ensuring high-quality and maintainable code.</a:t>
            </a:r>
          </a:p>
          <a:p>
            <a:pPr marL="171450" indent="-171450">
              <a:buFont typeface="Arial"/>
              <a:buChar char="•"/>
            </a:pPr>
            <a:r>
              <a:rPr lang="en-US" sz="1100" dirty="0">
                <a:solidFill>
                  <a:srgbClr val="2A2A2A"/>
                </a:solidFill>
                <a:latin typeface="Aptos (Body)"/>
                <a:ea typeface="+mn-lt"/>
                <a:cs typeface="+mn-lt"/>
              </a:rPr>
              <a:t>Estimated work hours and tracked progress using scrum methodology. </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Created fields, objects, validation rules, Workflow, Rules, Salesforce advanced approval process, Reports, Dashboards, Custom labels, Approval processes, Batch apex, lightning web components.</a:t>
            </a:r>
          </a:p>
          <a:p>
            <a:endParaRPr lang="en-US" sz="1100" dirty="0">
              <a:cs typeface="Arial"/>
            </a:endParaRPr>
          </a:p>
        </p:txBody>
      </p:sp>
    </p:spTree>
    <p:extLst>
      <p:ext uri="{BB962C8B-B14F-4D97-AF65-F5344CB8AC3E}">
        <p14:creationId xmlns:p14="http://schemas.microsoft.com/office/powerpoint/2010/main" val="295634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37DF0E-B009-CE36-4FC2-9B4F67CD6FD6}"/>
              </a:ext>
            </a:extLst>
          </p:cNvPr>
          <p:cNvSpPr/>
          <p:nvPr/>
        </p:nvSpPr>
        <p:spPr>
          <a:xfrm>
            <a:off x="1" y="555462"/>
            <a:ext cx="3680842" cy="6302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2" name="Slide Number Placeholder 1">
            <a:extLst>
              <a:ext uri="{FF2B5EF4-FFF2-40B4-BE49-F238E27FC236}">
                <a16:creationId xmlns:a16="http://schemas.microsoft.com/office/drawing/2014/main" id="{BD57D589-76C1-2B09-3DEE-765139A881AE}"/>
              </a:ext>
            </a:extLst>
          </p:cNvPr>
          <p:cNvSpPr>
            <a:spLocks noGrp="1"/>
          </p:cNvSpPr>
          <p:nvPr>
            <p:ph type="sldNum" sz="quarter" idx="4"/>
          </p:nvPr>
        </p:nvSpPr>
        <p:spPr>
          <a:xfrm>
            <a:off x="9924521" y="6473858"/>
            <a:ext cx="1969451" cy="259715"/>
          </a:xfrm>
          <a:prstGeom prst="rect">
            <a:avLst/>
          </a:prstGeom>
        </p:spPr>
        <p:txBody>
          <a:bodyPr vert="horz" lIns="0" tIns="0" rIns="0" bIns="0" rtlCol="0" anchor="b"/>
          <a:lstStyle>
            <a:defPPr>
              <a:defRPr lang="en-US"/>
            </a:defPPr>
            <a:lvl1pPr marL="0" algn="r" defTabSz="914400" rtl="0" eaLnBrk="1" latinLnBrk="0" hangingPunct="1">
              <a:defRPr lang="en-US" sz="1000" b="0" i="0" kern="1200" smtClean="0">
                <a:solidFill>
                  <a:schemeClr val="bg1">
                    <a:lumMod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 Brillio  |  </a:t>
            </a:r>
            <a:fld id="{F1FE5E21-FD07-B44E-90A3-0254BFCDB49A}" type="slidenum">
              <a:rPr smtClean="0"/>
              <a:pPr/>
              <a:t>4</a:t>
            </a:fld>
            <a:endParaRPr lang="en-US" dirty="0"/>
          </a:p>
        </p:txBody>
      </p:sp>
      <p:sp>
        <p:nvSpPr>
          <p:cNvPr id="4" name="Title 12">
            <a:extLst>
              <a:ext uri="{FF2B5EF4-FFF2-40B4-BE49-F238E27FC236}">
                <a16:creationId xmlns:a16="http://schemas.microsoft.com/office/drawing/2014/main" id="{ADC37F42-6DA2-C0C1-AE1C-6B85A494B3A8}"/>
              </a:ext>
            </a:extLst>
          </p:cNvPr>
          <p:cNvSpPr txBox="1">
            <a:spLocks/>
          </p:cNvSpPr>
          <p:nvPr/>
        </p:nvSpPr>
        <p:spPr>
          <a:xfrm>
            <a:off x="332509" y="114820"/>
            <a:ext cx="11460480" cy="413808"/>
          </a:xfrm>
          <a:prstGeom prst="rect">
            <a:avLst/>
          </a:prstGeom>
        </p:spPr>
        <p:txBody>
          <a:bodyPr lIns="91440" tIns="45720" rIns="91440" bIns="45720" anchor="t"/>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a:defRPr/>
            </a:pPr>
            <a:r>
              <a:rPr lang="en-US" sz="2400" dirty="0">
                <a:solidFill>
                  <a:srgbClr val="201646"/>
                </a:solidFill>
                <a:latin typeface="Arial"/>
                <a:cs typeface="Arial"/>
              </a:rPr>
              <a:t>Alekhya Ravula</a:t>
            </a:r>
            <a:r>
              <a:rPr kumimoji="0" lang="en-US" sz="2400" b="1" i="0" u="none" strike="noStrike" kern="1200" cap="none" spc="0" normalizeH="0" baseline="0" noProof="0" dirty="0">
                <a:ln>
                  <a:noFill/>
                </a:ln>
                <a:solidFill>
                  <a:srgbClr val="201646"/>
                </a:solidFill>
                <a:effectLst/>
                <a:uLnTx/>
                <a:uFillTx/>
                <a:latin typeface="Arial"/>
                <a:ea typeface="+mj-ea"/>
                <a:cs typeface="Arial"/>
              </a:rPr>
              <a:t>, Senior </a:t>
            </a:r>
            <a:r>
              <a:rPr lang="en-US" sz="2400" dirty="0">
                <a:solidFill>
                  <a:srgbClr val="201646"/>
                </a:solidFill>
                <a:latin typeface="Arial"/>
                <a:cs typeface="Arial"/>
              </a:rPr>
              <a:t>Salesforce Developer</a:t>
            </a:r>
            <a:endParaRPr kumimoji="0" lang="en-US" sz="2400" b="1" i="0" u="none" strike="noStrike" kern="1200" cap="none" spc="0" normalizeH="0" baseline="0" noProof="0" dirty="0">
              <a:ln>
                <a:noFill/>
              </a:ln>
              <a:solidFill>
                <a:srgbClr val="00B050"/>
              </a:solidFill>
              <a:effectLst/>
              <a:uLnTx/>
              <a:uFillTx/>
              <a:latin typeface="Arial" panose="020B0604020202020204" pitchFamily="34" charset="0"/>
              <a:ea typeface="+mj-ea"/>
              <a:cs typeface="Arial" panose="020B0604020202020204" pitchFamily="34" charset="0"/>
            </a:endParaRPr>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dirty="0">
              <a:ln>
                <a:noFill/>
              </a:ln>
              <a:solidFill>
                <a:srgbClr val="00B050"/>
              </a:solidFill>
              <a:effectLst/>
              <a:uLnTx/>
              <a:uFillTx/>
              <a:latin typeface="Arial" panose="020B0604020202020204" pitchFamily="34" charset="0"/>
              <a:ea typeface="+mj-ea"/>
              <a:cs typeface="Arial" panose="020B0604020202020204" pitchFamily="34" charset="0"/>
            </a:endParaRPr>
          </a:p>
        </p:txBody>
      </p:sp>
      <p:sp>
        <p:nvSpPr>
          <p:cNvPr id="5" name="TextBox 4">
            <a:extLst>
              <a:ext uri="{FF2B5EF4-FFF2-40B4-BE49-F238E27FC236}">
                <a16:creationId xmlns:a16="http://schemas.microsoft.com/office/drawing/2014/main" id="{2AABA743-DB29-119C-984C-DC6618BBD0C7}"/>
              </a:ext>
            </a:extLst>
          </p:cNvPr>
          <p:cNvSpPr txBox="1"/>
          <p:nvPr/>
        </p:nvSpPr>
        <p:spPr>
          <a:xfrm>
            <a:off x="213319" y="3315712"/>
            <a:ext cx="3274668" cy="938719"/>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B050"/>
                </a:solidFill>
                <a:effectLst/>
                <a:uLnTx/>
                <a:uFillTx/>
                <a:ea typeface="+mn-ea"/>
                <a:cs typeface="+mn-cs"/>
              </a:rPr>
              <a:t>Core Skill Sets</a:t>
            </a:r>
            <a:endParaRPr lang="en-US" sz="1100" dirty="0">
              <a:solidFill>
                <a:prstClr val="black"/>
              </a:solidFill>
              <a:cs typeface="Calibri"/>
            </a:endParaRPr>
          </a:p>
          <a:p>
            <a:pPr marL="171450" indent="-171450">
              <a:buFont typeface="Arial" panose="020B0604020202020204" pitchFamily="34" charset="0"/>
              <a:buChar char="•"/>
              <a:defRPr/>
            </a:pPr>
            <a:r>
              <a:rPr lang="en-US" sz="1100" dirty="0">
                <a:solidFill>
                  <a:schemeClr val="accent1">
                    <a:lumMod val="50000"/>
                  </a:schemeClr>
                </a:solidFill>
                <a:cs typeface="Calibri"/>
              </a:rPr>
              <a:t>Requirement Gathering, Solution Design and Implementation.</a:t>
            </a:r>
          </a:p>
          <a:p>
            <a:pPr marL="171450" indent="-171450">
              <a:buFont typeface="Arial" panose="020B0604020202020204" pitchFamily="34" charset="0"/>
              <a:buChar char="•"/>
              <a:defRPr/>
            </a:pPr>
            <a:r>
              <a:rPr lang="en-US" sz="1100" dirty="0">
                <a:solidFill>
                  <a:schemeClr val="accent1">
                    <a:lumMod val="50000"/>
                  </a:schemeClr>
                </a:solidFill>
                <a:cs typeface="Calibri"/>
              </a:rPr>
              <a:t>Proficient in developing LWC, Aura, Apex, Flows, and other Salesforce standard features.</a:t>
            </a:r>
            <a:endParaRPr lang="en-IN" sz="1100" dirty="0">
              <a:solidFill>
                <a:schemeClr val="accent1">
                  <a:lumMod val="50000"/>
                </a:schemeClr>
              </a:solidFill>
            </a:endParaRPr>
          </a:p>
        </p:txBody>
      </p:sp>
      <p:sp>
        <p:nvSpPr>
          <p:cNvPr id="6" name="TextBox 5">
            <a:extLst>
              <a:ext uri="{FF2B5EF4-FFF2-40B4-BE49-F238E27FC236}">
                <a16:creationId xmlns:a16="http://schemas.microsoft.com/office/drawing/2014/main" id="{FAD7D10F-2CA0-B62C-602C-1D44C25427E7}"/>
              </a:ext>
            </a:extLst>
          </p:cNvPr>
          <p:cNvSpPr txBox="1"/>
          <p:nvPr/>
        </p:nvSpPr>
        <p:spPr>
          <a:xfrm>
            <a:off x="3699370" y="526739"/>
            <a:ext cx="7598510" cy="3100849"/>
          </a:xfrm>
          <a:prstGeom prst="rect">
            <a:avLst/>
          </a:prstGeom>
          <a:noFill/>
        </p:spPr>
        <p:txBody>
          <a:bodyPr wrap="square" lIns="91440" tIns="45720" rIns="91440" bIns="45720" rtlCol="0" anchor="t">
            <a:spAutoFit/>
          </a:bodyPr>
          <a:lstStyle/>
          <a:p>
            <a:r>
              <a:rPr lang="en-IN" sz="1200" b="1" dirty="0">
                <a:solidFill>
                  <a:srgbClr val="00B050"/>
                </a:solidFill>
              </a:rPr>
              <a:t>Professional Summary:</a:t>
            </a:r>
          </a:p>
          <a:p>
            <a:endParaRPr lang="en-US" sz="1200" dirty="0">
              <a:solidFill>
                <a:schemeClr val="accent1">
                  <a:lumMod val="50000"/>
                </a:schemeClr>
              </a:solidFill>
              <a:latin typeface="Arial" panose="020B0604020202020204" pitchFamily="34" charset="0"/>
              <a:cs typeface="Arial" panose="020B0604020202020204" pitchFamily="34" charset="0"/>
            </a:endParaRPr>
          </a:p>
          <a:p>
            <a:pPr marL="171450" indent="-171450">
              <a:spcAft>
                <a:spcPts val="300"/>
              </a:spcAft>
              <a:buFont typeface="Arial"/>
              <a:buChar char="•"/>
            </a:pPr>
            <a:r>
              <a:rPr lang="en-US" sz="1100" dirty="0">
                <a:solidFill>
                  <a:schemeClr val="accent1">
                    <a:lumMod val="50000"/>
                  </a:schemeClr>
                </a:solidFill>
                <a:latin typeface="Aptos (Body)"/>
                <a:cs typeface="Arial" panose="020B0604020202020204" pitchFamily="34" charset="0"/>
              </a:rPr>
              <a:t>Salesforce Developer with 10 years of hands-on experience in Salesforce  Development &amp; Customization, Integration and Support, delivering tailored solutions aligning with business objectives.</a:t>
            </a:r>
            <a:endParaRPr lang="en-IN" sz="1100" dirty="0">
              <a:solidFill>
                <a:schemeClr val="accent1">
                  <a:lumMod val="50000"/>
                </a:schemeClr>
              </a:solidFill>
              <a:latin typeface="Aptos (Body)"/>
              <a:cs typeface="Arial" panose="020B0604020202020204" pitchFamily="34" charset="0"/>
            </a:endParaRPr>
          </a:p>
          <a:p>
            <a:pPr marL="171450" indent="-171450">
              <a:spcAft>
                <a:spcPts val="300"/>
              </a:spcAft>
              <a:buFont typeface="Arial"/>
              <a:buChar char="•"/>
            </a:pPr>
            <a:r>
              <a:rPr lang="en-IN" sz="1100" dirty="0">
                <a:solidFill>
                  <a:schemeClr val="accent1">
                    <a:lumMod val="50000"/>
                  </a:schemeClr>
                </a:solidFill>
                <a:latin typeface="Aptos (Body)"/>
                <a:cs typeface="Arial" panose="020B0604020202020204" pitchFamily="34" charset="0"/>
              </a:rPr>
              <a:t>Integration Expertise: Experienced in seamlessly integrating Salesforce with diverse systems, leveraging RESTful and SOAP APIs.</a:t>
            </a:r>
            <a:endParaRPr lang="en-US" sz="1100" dirty="0">
              <a:solidFill>
                <a:schemeClr val="accent1">
                  <a:lumMod val="50000"/>
                </a:schemeClr>
              </a:solidFill>
              <a:latin typeface="Aptos (Body)"/>
              <a:cs typeface="Arial" panose="020B0604020202020204" pitchFamily="34" charset="0"/>
            </a:endParaRPr>
          </a:p>
          <a:p>
            <a:pPr marL="171450" indent="-171450">
              <a:spcAft>
                <a:spcPts val="300"/>
              </a:spcAft>
              <a:buFont typeface="Arial"/>
              <a:buChar char="•"/>
            </a:pPr>
            <a:r>
              <a:rPr lang="en-US" sz="1100" dirty="0">
                <a:solidFill>
                  <a:schemeClr val="accent1">
                    <a:lumMod val="50000"/>
                  </a:schemeClr>
                </a:solidFill>
                <a:latin typeface="Aptos (Body)"/>
                <a:cs typeface="Arial" panose="020B0604020202020204" pitchFamily="34" charset="0"/>
              </a:rPr>
              <a:t>Technical Leadership: Lead teams in Salesforce initiatives, providing mentorship and driving best practices for successful implementations.</a:t>
            </a:r>
            <a:endParaRPr lang="en-IN" sz="1100" dirty="0">
              <a:solidFill>
                <a:schemeClr val="accent1">
                  <a:lumMod val="50000"/>
                </a:schemeClr>
              </a:solidFill>
              <a:latin typeface="Aptos (Body)"/>
              <a:cs typeface="Arial" panose="020B0604020202020204" pitchFamily="34" charset="0"/>
            </a:endParaRPr>
          </a:p>
          <a:p>
            <a:pPr marL="171450" indent="-171450">
              <a:spcAft>
                <a:spcPts val="300"/>
              </a:spcAft>
              <a:buFont typeface="Arial"/>
              <a:buChar char="•"/>
            </a:pPr>
            <a:r>
              <a:rPr lang="en-IN" sz="1100" dirty="0">
                <a:solidFill>
                  <a:schemeClr val="accent1">
                    <a:lumMod val="50000"/>
                  </a:schemeClr>
                </a:solidFill>
                <a:latin typeface="Aptos (Body)"/>
                <a:cs typeface="Arial" panose="020B0604020202020204" pitchFamily="34" charset="0"/>
              </a:rPr>
              <a:t>Problem Solving: </a:t>
            </a:r>
            <a:r>
              <a:rPr lang="en-IN" sz="1100" dirty="0" err="1">
                <a:solidFill>
                  <a:schemeClr val="accent1">
                    <a:lumMod val="50000"/>
                  </a:schemeClr>
                </a:solidFill>
                <a:latin typeface="Aptos (Body)"/>
                <a:cs typeface="Arial" panose="020B0604020202020204" pitchFamily="34" charset="0"/>
              </a:rPr>
              <a:t>Analyze</a:t>
            </a:r>
            <a:r>
              <a:rPr lang="en-IN" sz="1100" dirty="0">
                <a:solidFill>
                  <a:schemeClr val="accent1">
                    <a:lumMod val="50000"/>
                  </a:schemeClr>
                </a:solidFill>
                <a:latin typeface="Aptos (Body)"/>
                <a:cs typeface="Arial" panose="020B0604020202020204" pitchFamily="34" charset="0"/>
              </a:rPr>
              <a:t> complex requirements. Troubleshoot issues and optimize system performance for enhanced efficiency.</a:t>
            </a:r>
            <a:endParaRPr lang="en-US" sz="1100" dirty="0">
              <a:solidFill>
                <a:schemeClr val="accent1">
                  <a:lumMod val="50000"/>
                </a:schemeClr>
              </a:solidFill>
              <a:latin typeface="Aptos (Body)"/>
              <a:cs typeface="Arial" panose="020B0604020202020204" pitchFamily="34" charset="0"/>
            </a:endParaRPr>
          </a:p>
          <a:p>
            <a:pPr marL="171450" indent="-171450" algn="just">
              <a:spcAft>
                <a:spcPts val="300"/>
              </a:spcAft>
              <a:buFont typeface="Arial"/>
              <a:buChar char="•"/>
            </a:pPr>
            <a:r>
              <a:rPr lang="en-US" sz="1100" dirty="0">
                <a:solidFill>
                  <a:schemeClr val="accent1">
                    <a:lumMod val="50000"/>
                  </a:schemeClr>
                </a:solidFill>
                <a:latin typeface="Aptos (Body)"/>
                <a:cs typeface="Arial" panose="020B0604020202020204" pitchFamily="34" charset="0"/>
              </a:rPr>
              <a:t>Proficient Apex, AURA Framework, Lightning Web Components.</a:t>
            </a:r>
            <a:endParaRPr lang="en-US" dirty="0">
              <a:solidFill>
                <a:schemeClr val="accent1">
                  <a:lumMod val="50000"/>
                </a:schemeClr>
              </a:solidFill>
              <a:latin typeface="Aptos (Body)"/>
              <a:cs typeface="Arial" panose="020B0604020202020204" pitchFamily="34" charset="0"/>
            </a:endParaRPr>
          </a:p>
          <a:p>
            <a:pPr marL="171450" indent="-171450" algn="just">
              <a:spcAft>
                <a:spcPts val="300"/>
              </a:spcAft>
              <a:buFont typeface="Arial"/>
              <a:buChar char="•"/>
            </a:pPr>
            <a:r>
              <a:rPr lang="en-US" sz="1100" dirty="0">
                <a:solidFill>
                  <a:schemeClr val="accent1">
                    <a:lumMod val="50000"/>
                  </a:schemeClr>
                </a:solidFill>
                <a:latin typeface="Aptos (Body)"/>
                <a:cs typeface="Arial" panose="020B0604020202020204" pitchFamily="34" charset="0"/>
              </a:rPr>
              <a:t>Led end-to-end implementations, collaborating with cross-functional teams demonstrated functionality to stakeholders and actively participated in architecture discussions.</a:t>
            </a:r>
            <a:r>
              <a:rPr lang="en-IN" sz="1100" dirty="0">
                <a:solidFill>
                  <a:schemeClr val="accent1">
                    <a:lumMod val="50000"/>
                  </a:schemeClr>
                </a:solidFill>
                <a:latin typeface="Aptos (Body)"/>
                <a:cs typeface="Arial" panose="020B0604020202020204" pitchFamily="34" charset="0"/>
              </a:rPr>
              <a:t> </a:t>
            </a:r>
            <a:r>
              <a:rPr lang="en-US" sz="1100" dirty="0">
                <a:solidFill>
                  <a:schemeClr val="accent1">
                    <a:lumMod val="50000"/>
                  </a:schemeClr>
                </a:solidFill>
                <a:latin typeface="Aptos (Body)"/>
                <a:cs typeface="Arial" panose="020B0604020202020204" pitchFamily="34" charset="0"/>
              </a:rPr>
              <a:t>.</a:t>
            </a:r>
            <a:endParaRPr lang="en-IN" sz="1100" dirty="0">
              <a:solidFill>
                <a:schemeClr val="accent1">
                  <a:lumMod val="50000"/>
                </a:schemeClr>
              </a:solidFill>
              <a:latin typeface="Aptos (Body)"/>
              <a:cs typeface="Arial" panose="020B0604020202020204" pitchFamily="34" charset="0"/>
            </a:endParaRPr>
          </a:p>
          <a:p>
            <a:pPr algn="just">
              <a:buFont typeface="Arial"/>
              <a:buChar char="•"/>
            </a:pPr>
            <a:r>
              <a:rPr lang="en-US" sz="1100" dirty="0">
                <a:solidFill>
                  <a:schemeClr val="accent1">
                    <a:lumMod val="50000"/>
                  </a:schemeClr>
                </a:solidFill>
                <a:latin typeface="Aptos (Body)"/>
                <a:ea typeface="+mn-lt"/>
                <a:cs typeface="Arial" panose="020B0604020202020204" pitchFamily="34" charset="0"/>
              </a:rPr>
              <a:t>   Excellent communication and inter-personal skills, accustomed to working in both large and small</a:t>
            </a:r>
            <a:endParaRPr lang="en-IN" sz="1100" dirty="0">
              <a:solidFill>
                <a:schemeClr val="accent1">
                  <a:lumMod val="50000"/>
                </a:schemeClr>
              </a:solidFill>
              <a:latin typeface="Aptos (Body)"/>
              <a:cs typeface="Arial" panose="020B0604020202020204" pitchFamily="34" charset="0"/>
            </a:endParaRPr>
          </a:p>
          <a:p>
            <a:pPr marL="171450" indent="-171450" algn="just">
              <a:spcAft>
                <a:spcPts val="300"/>
              </a:spcAft>
              <a:buFont typeface="Arial"/>
              <a:buChar char="•"/>
            </a:pPr>
            <a:r>
              <a:rPr lang="en-US" sz="1100" dirty="0">
                <a:solidFill>
                  <a:schemeClr val="accent1">
                    <a:lumMod val="50000"/>
                  </a:schemeClr>
                </a:solidFill>
                <a:latin typeface="Aptos (Body)"/>
                <a:ea typeface="+mn-lt"/>
                <a:cs typeface="Arial" panose="020B0604020202020204" pitchFamily="34" charset="0"/>
              </a:rPr>
              <a:t>team environments. </a:t>
            </a:r>
            <a:endParaRPr lang="en-IN" dirty="0">
              <a:solidFill>
                <a:schemeClr val="accent1">
                  <a:lumMod val="50000"/>
                </a:schemeClr>
              </a:solidFill>
              <a:latin typeface="Aptos (Body)"/>
              <a:ea typeface="+mn-lt"/>
              <a:cs typeface="Arial" panose="020B0604020202020204" pitchFamily="34" charset="0"/>
            </a:endParaRPr>
          </a:p>
          <a:p>
            <a:pPr marL="171450" indent="-171450" algn="just">
              <a:spcAft>
                <a:spcPts val="300"/>
              </a:spcAft>
              <a:buFont typeface="Arial"/>
              <a:buChar char="•"/>
            </a:pPr>
            <a:endParaRPr lang="en-IN" sz="1100" dirty="0">
              <a:solidFill>
                <a:schemeClr val="accent1">
                  <a:lumMod val="50000"/>
                </a:schemeClr>
              </a:solidFill>
              <a:cs typeface="Arial"/>
            </a:endParaRPr>
          </a:p>
        </p:txBody>
      </p:sp>
      <p:sp>
        <p:nvSpPr>
          <p:cNvPr id="7" name="TextBox 6">
            <a:extLst>
              <a:ext uri="{FF2B5EF4-FFF2-40B4-BE49-F238E27FC236}">
                <a16:creationId xmlns:a16="http://schemas.microsoft.com/office/drawing/2014/main" id="{3CE32142-2528-2B0A-5C30-1322F229ACC6}"/>
              </a:ext>
            </a:extLst>
          </p:cNvPr>
          <p:cNvSpPr txBox="1"/>
          <p:nvPr/>
        </p:nvSpPr>
        <p:spPr>
          <a:xfrm>
            <a:off x="3868701" y="3486322"/>
            <a:ext cx="7772813" cy="3693319"/>
          </a:xfrm>
          <a:prstGeom prst="rect">
            <a:avLst/>
          </a:prstGeom>
          <a:noFill/>
        </p:spPr>
        <p:txBody>
          <a:bodyPr wrap="square" lIns="91440" tIns="45720" rIns="91440" bIns="45720" rtlCol="0" anchor="t">
            <a:spAutoFit/>
          </a:bodyPr>
          <a:lstStyle/>
          <a:p>
            <a:r>
              <a:rPr lang="en-IN" sz="1200" b="1" dirty="0">
                <a:solidFill>
                  <a:srgbClr val="00B050"/>
                </a:solidFill>
                <a:cs typeface="Arial"/>
              </a:rPr>
              <a:t>Relevant Project Experience</a:t>
            </a:r>
            <a:endParaRPr lang="en-US" sz="1200" dirty="0"/>
          </a:p>
          <a:p>
            <a:endParaRPr lang="en-IN" sz="1200" b="1" dirty="0">
              <a:solidFill>
                <a:srgbClr val="00B050"/>
              </a:solidFill>
              <a:cs typeface="Arial"/>
            </a:endParaRPr>
          </a:p>
          <a:p>
            <a:r>
              <a:rPr lang="en-IN" sz="1100" b="1" dirty="0">
                <a:solidFill>
                  <a:srgbClr val="201646"/>
                </a:solidFill>
                <a:cs typeface="Arial"/>
              </a:rPr>
              <a:t>TOAST, INC , SR. SALESFORCE DEVELOPER </a:t>
            </a:r>
            <a:endParaRPr lang="en-US" dirty="0"/>
          </a:p>
          <a:p>
            <a:pPr marL="742950" lvl="1" indent="-285750">
              <a:buFont typeface="Arial"/>
              <a:buChar char="•"/>
            </a:pPr>
            <a:r>
              <a:rPr lang="en-IN" sz="1100" dirty="0">
                <a:solidFill>
                  <a:srgbClr val="201646"/>
                </a:solidFill>
                <a:latin typeface="Aptos (Body)"/>
                <a:cs typeface="Arial" panose="020B0604020202020204" pitchFamily="34" charset="0"/>
              </a:rPr>
              <a:t>Refactored code for Leads, Quotes, Campaigns to overcome the process time out errors caused by Process builders by moving it to Flows and APEX. </a:t>
            </a:r>
            <a:endParaRPr lang="en-US" dirty="0">
              <a:solidFill>
                <a:srgbClr val="201646"/>
              </a:solidFill>
              <a:latin typeface="Aptos (Body)"/>
              <a:cs typeface="Arial" panose="020B0604020202020204" pitchFamily="34" charset="0"/>
            </a:endParaRPr>
          </a:p>
          <a:p>
            <a:pPr marL="742950" lvl="1" indent="-285750">
              <a:buFont typeface="Arial"/>
              <a:buChar char="•"/>
            </a:pPr>
            <a:r>
              <a:rPr lang="en-IN" sz="1100" dirty="0">
                <a:solidFill>
                  <a:srgbClr val="201646"/>
                </a:solidFill>
                <a:latin typeface="Aptos (Body)"/>
                <a:cs typeface="Arial" panose="020B0604020202020204" pitchFamily="34" charset="0"/>
              </a:rPr>
              <a:t>Provided solutions to move workflows, process builders and flows to apex and retire them. </a:t>
            </a:r>
            <a:endParaRPr lang="en-US" dirty="0">
              <a:latin typeface="Aptos (Body)"/>
              <a:cs typeface="Arial" panose="020B0604020202020204" pitchFamily="34" charset="0"/>
            </a:endParaRPr>
          </a:p>
          <a:p>
            <a:pPr marL="742950" lvl="1" indent="-285750">
              <a:buFont typeface="Arial"/>
              <a:buChar char="•"/>
            </a:pPr>
            <a:r>
              <a:rPr lang="en-IN" sz="1100" dirty="0">
                <a:solidFill>
                  <a:srgbClr val="201646"/>
                </a:solidFill>
                <a:latin typeface="Aptos (Body)"/>
                <a:cs typeface="Arial" panose="020B0604020202020204" pitchFamily="34" charset="0"/>
              </a:rPr>
              <a:t>Implemented batch classes to calculate the Assets based on Upsell, Downsell, Rebooked and Churned quotes. </a:t>
            </a:r>
            <a:endParaRPr lang="en-US" dirty="0">
              <a:latin typeface="Aptos (Body)"/>
              <a:cs typeface="Arial" panose="020B0604020202020204" pitchFamily="34" charset="0"/>
            </a:endParaRPr>
          </a:p>
          <a:p>
            <a:pPr marL="742950" lvl="1" indent="-285750">
              <a:buFont typeface="Arial"/>
              <a:buChar char="•"/>
            </a:pPr>
            <a:r>
              <a:rPr lang="en-IN" sz="1100" dirty="0">
                <a:solidFill>
                  <a:srgbClr val="201646"/>
                </a:solidFill>
                <a:latin typeface="Aptos (Body)"/>
                <a:cs typeface="Arial" panose="020B0604020202020204" pitchFamily="34" charset="0"/>
              </a:rPr>
              <a:t>Migrated integration users to Salesforce Integration license from Salesforce license to reduce the user license cost. </a:t>
            </a:r>
            <a:endParaRPr lang="en-US" dirty="0">
              <a:latin typeface="Aptos (Body)"/>
              <a:cs typeface="Arial" panose="020B0604020202020204" pitchFamily="34" charset="0"/>
            </a:endParaRPr>
          </a:p>
          <a:p>
            <a:pPr marL="742950" lvl="1" indent="-285750">
              <a:buFont typeface="Arial"/>
              <a:buChar char="•"/>
            </a:pPr>
            <a:r>
              <a:rPr lang="en-IN" sz="1100" dirty="0">
                <a:solidFill>
                  <a:srgbClr val="201646"/>
                </a:solidFill>
                <a:latin typeface="Aptos (Body)"/>
                <a:cs typeface="Arial" panose="020B0604020202020204" pitchFamily="34" charset="0"/>
              </a:rPr>
              <a:t>Worked on Salesforce CPQ functionality such as Opportunities, Product configurations, Product rules, Price rules, Quotes, Orders </a:t>
            </a:r>
            <a:endParaRPr lang="en-US" dirty="0">
              <a:latin typeface="Aptos (Body)"/>
              <a:cs typeface="Arial" panose="020B0604020202020204" pitchFamily="34" charset="0"/>
            </a:endParaRPr>
          </a:p>
          <a:p>
            <a:pPr lvl="1"/>
            <a:r>
              <a:rPr lang="en-IN" sz="1100" dirty="0">
                <a:solidFill>
                  <a:srgbClr val="201646"/>
                </a:solidFill>
                <a:latin typeface="Aptos (Body)"/>
                <a:cs typeface="Arial" panose="020B0604020202020204" pitchFamily="34" charset="0"/>
              </a:rPr>
              <a:t>and Contracts. </a:t>
            </a:r>
            <a:endParaRPr lang="en-US" dirty="0">
              <a:latin typeface="Aptos (Body)"/>
              <a:cs typeface="Arial" panose="020B0604020202020204" pitchFamily="34" charset="0"/>
            </a:endParaRPr>
          </a:p>
          <a:p>
            <a:pPr lvl="1"/>
            <a:endParaRPr lang="en-IN" sz="1100" dirty="0">
              <a:solidFill>
                <a:srgbClr val="201646"/>
              </a:solidFill>
              <a:latin typeface="ArialMT"/>
              <a:cs typeface="Arial"/>
            </a:endParaRPr>
          </a:p>
          <a:p>
            <a:r>
              <a:rPr lang="en-US" sz="1100" b="1" dirty="0">
                <a:solidFill>
                  <a:srgbClr val="201646"/>
                </a:solidFill>
                <a:latin typeface="Arial"/>
                <a:cs typeface="Arial"/>
              </a:rPr>
              <a:t>PINTEREST , SR. SALESFORCE DEVELOPER </a:t>
            </a:r>
            <a:endParaRPr lang="en-US" sz="1100" dirty="0">
              <a:solidFill>
                <a:srgbClr val="201646"/>
              </a:solidFill>
              <a:latin typeface="Arial"/>
              <a:cs typeface="Arial"/>
            </a:endParaRPr>
          </a:p>
          <a:p>
            <a:pPr marL="742950" lvl="1" indent="-285750">
              <a:buFont typeface="Arial,Sans-Serif"/>
              <a:buChar char="•"/>
            </a:pPr>
            <a:r>
              <a:rPr lang="en-US" sz="1100" dirty="0">
                <a:solidFill>
                  <a:srgbClr val="201646"/>
                </a:solidFill>
                <a:latin typeface="Aptos (Body)"/>
                <a:cs typeface="Arial"/>
              </a:rPr>
              <a:t>Worked on End-to-End implementation of Headcount Employee Project where we read data from Workday every day and process Headcount and Team Member records accordingly using APEX and built Lightning components. </a:t>
            </a:r>
          </a:p>
          <a:p>
            <a:pPr lvl="1"/>
            <a:endParaRPr lang="en-IN" sz="1100" dirty="0">
              <a:solidFill>
                <a:srgbClr val="201646"/>
              </a:solidFill>
              <a:latin typeface="ArialMT"/>
              <a:cs typeface="Arial"/>
            </a:endParaRPr>
          </a:p>
          <a:p>
            <a:pPr lvl="1"/>
            <a:endParaRPr lang="en-IN" sz="1100" dirty="0">
              <a:solidFill>
                <a:srgbClr val="201646"/>
              </a:solidFill>
              <a:latin typeface="ArialMT"/>
              <a:cs typeface="Arial"/>
            </a:endParaRPr>
          </a:p>
          <a:p>
            <a:pPr lvl="1"/>
            <a:endParaRPr lang="en-IN" sz="1100" dirty="0">
              <a:solidFill>
                <a:srgbClr val="201646"/>
              </a:solidFill>
              <a:latin typeface="ArialMT"/>
              <a:cs typeface="Arial"/>
            </a:endParaRPr>
          </a:p>
          <a:p>
            <a:endParaRPr lang="en-IN" sz="1200" b="1" dirty="0">
              <a:solidFill>
                <a:srgbClr val="00B050"/>
              </a:solidFill>
              <a:latin typeface="Arial" panose="020B0604020202020204"/>
              <a:cs typeface="Arial"/>
            </a:endParaRPr>
          </a:p>
          <a:p>
            <a:endParaRPr lang="en-US" sz="1100" dirty="0">
              <a:solidFill>
                <a:srgbClr val="201D31"/>
              </a:solidFill>
              <a:latin typeface="Arial" panose="020B0604020202020204"/>
              <a:cs typeface="Arial"/>
            </a:endParaRPr>
          </a:p>
        </p:txBody>
      </p:sp>
      <p:sp>
        <p:nvSpPr>
          <p:cNvPr id="9" name="TextBox 8">
            <a:extLst>
              <a:ext uri="{FF2B5EF4-FFF2-40B4-BE49-F238E27FC236}">
                <a16:creationId xmlns:a16="http://schemas.microsoft.com/office/drawing/2014/main" id="{C7EF9A0A-B875-5DE8-200F-ADC5D4D2DD3C}"/>
              </a:ext>
            </a:extLst>
          </p:cNvPr>
          <p:cNvSpPr txBox="1"/>
          <p:nvPr/>
        </p:nvSpPr>
        <p:spPr>
          <a:xfrm>
            <a:off x="206392" y="4251124"/>
            <a:ext cx="3270465" cy="1084912"/>
          </a:xfrm>
          <a:prstGeom prst="rect">
            <a:avLst/>
          </a:prstGeom>
          <a:noFill/>
        </p:spPr>
        <p:txBody>
          <a:bodyPr wrap="square" lIns="91440" tIns="45720" rIns="91440" bIns="45720" rtlCol="0" anchor="t">
            <a:spAutoFit/>
          </a:bodyPr>
          <a:lstStyle/>
          <a:p>
            <a:pPr>
              <a:defRPr/>
            </a:pPr>
            <a:r>
              <a:rPr lang="en-IN" sz="1100" b="1" dirty="0">
                <a:solidFill>
                  <a:srgbClr val="00B050"/>
                </a:solidFill>
              </a:rPr>
              <a:t>Certifications: </a:t>
            </a:r>
            <a:endParaRPr lang="en-IN" sz="1050" b="1" dirty="0">
              <a:solidFill>
                <a:prstClr val="black"/>
              </a:solidFill>
              <a:cs typeface="Arial" panose="020B0604020202020204"/>
            </a:endParaRPr>
          </a:p>
          <a:p>
            <a:pPr marL="171450" indent="-171450">
              <a:buFont typeface="Arial" panose="020B0604020202020204" pitchFamily="34" charset="0"/>
              <a:buChar char="•"/>
              <a:defRPr/>
            </a:pPr>
            <a:r>
              <a:rPr lang="en-US" sz="1050" dirty="0">
                <a:solidFill>
                  <a:prstClr val="black"/>
                </a:solidFill>
                <a:cs typeface="Calibri"/>
              </a:rPr>
              <a:t>Salesforce Platform Developer 2           </a:t>
            </a:r>
            <a:endParaRPr lang="en-IN" sz="1050" dirty="0">
              <a:solidFill>
                <a:prstClr val="black"/>
              </a:solidFill>
              <a:cs typeface="Arial" panose="020B0604020202020204"/>
            </a:endParaRPr>
          </a:p>
          <a:p>
            <a:pPr marL="171450" indent="-171450">
              <a:buFont typeface="Arial" panose="020B0604020202020204" pitchFamily="34" charset="0"/>
              <a:buChar char="•"/>
              <a:defRPr/>
            </a:pPr>
            <a:r>
              <a:rPr lang="en-US" sz="1050" dirty="0">
                <a:solidFill>
                  <a:prstClr val="black"/>
                </a:solidFill>
                <a:cs typeface="Calibri"/>
              </a:rPr>
              <a:t>Salesforce Platform Developer 1</a:t>
            </a:r>
            <a:endParaRPr lang="en-IN" sz="1050" dirty="0">
              <a:solidFill>
                <a:prstClr val="black"/>
              </a:solidFill>
            </a:endParaRPr>
          </a:p>
          <a:p>
            <a:pPr marL="171450" indent="-171450">
              <a:buFont typeface="Arial" panose="020B0604020202020204" pitchFamily="34" charset="0"/>
              <a:buChar char="•"/>
              <a:defRPr/>
            </a:pPr>
            <a:r>
              <a:rPr lang="en-US" sz="1050" dirty="0">
                <a:solidFill>
                  <a:prstClr val="black"/>
                </a:solidFill>
                <a:cs typeface="Calibri"/>
              </a:rPr>
              <a:t>Salesforce Admin</a:t>
            </a:r>
            <a:endParaRPr lang="en-IN" sz="1050" dirty="0">
              <a:solidFill>
                <a:prstClr val="black"/>
              </a:solidFill>
            </a:endParaRPr>
          </a:p>
          <a:p>
            <a:pPr marL="285750" lvl="0" indent="-285750">
              <a:buFont typeface="Arial" panose="020B0604020202020204" pitchFamily="34" charset="0"/>
              <a:buChar char="•"/>
              <a:defRPr/>
            </a:pPr>
            <a:endParaRPr lang="en-IN" sz="1100" i="1" dirty="0">
              <a:solidFill>
                <a:prstClr val="black"/>
              </a:solidFill>
              <a:cs typeface="Arial"/>
            </a:endParaRPr>
          </a:p>
          <a:p>
            <a:pPr marL="285750" lvl="0" indent="-285750">
              <a:buFont typeface="Arial" panose="020B0604020202020204" pitchFamily="34" charset="0"/>
              <a:buChar char="•"/>
              <a:defRPr/>
            </a:pPr>
            <a:endParaRPr lang="en-IN" sz="1100" i="1" dirty="0">
              <a:solidFill>
                <a:prstClr val="black"/>
              </a:solidFill>
            </a:endParaRPr>
          </a:p>
        </p:txBody>
      </p:sp>
      <p:cxnSp>
        <p:nvCxnSpPr>
          <p:cNvPr id="10" name="Straight Connector 9">
            <a:extLst>
              <a:ext uri="{FF2B5EF4-FFF2-40B4-BE49-F238E27FC236}">
                <a16:creationId xmlns:a16="http://schemas.microsoft.com/office/drawing/2014/main" id="{9EC7C76D-C97F-A772-876E-CF1BFD86BA7C}"/>
              </a:ext>
            </a:extLst>
          </p:cNvPr>
          <p:cNvCxnSpPr>
            <a:cxnSpLocks/>
          </p:cNvCxnSpPr>
          <p:nvPr/>
        </p:nvCxnSpPr>
        <p:spPr>
          <a:xfrm>
            <a:off x="3678685" y="542725"/>
            <a:ext cx="0" cy="594241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64F2C042-721B-7A4B-4E4A-9CBC8967A8B0}"/>
              </a:ext>
            </a:extLst>
          </p:cNvPr>
          <p:cNvSpPr txBox="1"/>
          <p:nvPr/>
        </p:nvSpPr>
        <p:spPr>
          <a:xfrm>
            <a:off x="1532002" y="981959"/>
            <a:ext cx="2061224" cy="2330190"/>
          </a:xfrm>
          <a:prstGeom prst="rect">
            <a:avLst/>
          </a:prstGeom>
          <a:noFill/>
        </p:spPr>
        <p:txBody>
          <a:bodyPr wrap="square" lIns="91440" tIns="45720" rIns="91440" bIns="45720" rtlCol="0" anchor="t">
            <a:spAutoFit/>
          </a:bodyPr>
          <a:lstStyle/>
          <a:p>
            <a:pPr>
              <a:lnSpc>
                <a:spcPts val="1600"/>
              </a:lnSpc>
              <a:spcBef>
                <a:spcPts val="0"/>
              </a:spcBef>
            </a:pPr>
            <a:r>
              <a:rPr lang="en-US" sz="1100" b="1" dirty="0">
                <a:cs typeface="Arial"/>
              </a:rPr>
              <a:t>Alekhya.ravula@brillio.com</a:t>
            </a:r>
            <a:endParaRPr lang="en-US" dirty="0"/>
          </a:p>
          <a:p>
            <a:pPr>
              <a:lnSpc>
                <a:spcPts val="1600"/>
              </a:lnSpc>
            </a:pPr>
            <a:r>
              <a:rPr lang="en-US" sz="1100" b="1" dirty="0">
                <a:cs typeface="Arial"/>
              </a:rPr>
              <a:t>San Jose, CA</a:t>
            </a:r>
          </a:p>
          <a:p>
            <a:pPr>
              <a:lnSpc>
                <a:spcPts val="1600"/>
              </a:lnSpc>
            </a:pPr>
            <a:endParaRPr lang="en-US" sz="1100" b="1" dirty="0">
              <a:cs typeface="Arial"/>
            </a:endParaRPr>
          </a:p>
          <a:p>
            <a:pPr>
              <a:lnSpc>
                <a:spcPts val="1600"/>
              </a:lnSpc>
            </a:pPr>
            <a:r>
              <a:rPr lang="en-US" sz="1100" b="1" dirty="0">
                <a:cs typeface="Arial"/>
              </a:rPr>
              <a:t>Industry Experience: </a:t>
            </a:r>
          </a:p>
          <a:p>
            <a:pPr>
              <a:lnSpc>
                <a:spcPts val="1600"/>
              </a:lnSpc>
            </a:pPr>
            <a:r>
              <a:rPr lang="en-US" sz="1100" dirty="0">
                <a:cs typeface="Arial"/>
              </a:rPr>
              <a:t>Online Advertising, Payment Processing, Software Cloud Computing, Solar Industry, Cybersecurity, Internet Content &amp; Information, Consumer Payment, Home Improvement &amp; Safety</a:t>
            </a:r>
          </a:p>
        </p:txBody>
      </p:sp>
      <p:pic>
        <p:nvPicPr>
          <p:cNvPr id="11" name="Picture 10" descr="A person smiling at camera&#10;&#10;Description automatically generated">
            <a:extLst>
              <a:ext uri="{FF2B5EF4-FFF2-40B4-BE49-F238E27FC236}">
                <a16:creationId xmlns:a16="http://schemas.microsoft.com/office/drawing/2014/main" id="{01D6FBFE-350F-3F58-71B9-A9800E2FE579}"/>
              </a:ext>
            </a:extLst>
          </p:cNvPr>
          <p:cNvPicPr>
            <a:picLocks/>
          </p:cNvPicPr>
          <p:nvPr/>
        </p:nvPicPr>
        <p:blipFill>
          <a:blip r:embed="rId2">
            <a:extLst>
              <a:ext uri="{BEBA8EAE-BF5A-486C-A8C5-ECC9F3942E4B}">
                <a14:imgProps xmlns:a14="http://schemas.microsoft.com/office/drawing/2010/main">
                  <a14:imgLayer r:embed="rId3">
                    <a14:imgEffect>
                      <a14:saturation sat="108000"/>
                    </a14:imgEffect>
                    <a14:imgEffect>
                      <a14:brightnessContrast bright="25000" contrast="-13000"/>
                    </a14:imgEffect>
                  </a14:imgLayer>
                </a14:imgProps>
              </a:ext>
            </a:extLst>
          </a:blip>
          <a:srcRect t="355" b="355"/>
          <a:stretch>
            <a:fillRect/>
          </a:stretch>
        </p:blipFill>
        <p:spPr>
          <a:xfrm>
            <a:off x="67847" y="680414"/>
            <a:ext cx="1463040" cy="1463040"/>
          </a:xfrm>
          <a:prstGeom prst="rect">
            <a:avLst/>
          </a:prstGeom>
        </p:spPr>
      </p:pic>
      <p:sp>
        <p:nvSpPr>
          <p:cNvPr id="14" name="TextBox 13">
            <a:extLst>
              <a:ext uri="{FF2B5EF4-FFF2-40B4-BE49-F238E27FC236}">
                <a16:creationId xmlns:a16="http://schemas.microsoft.com/office/drawing/2014/main" id="{07169C57-86F7-C6F8-D496-96F783BCD192}"/>
              </a:ext>
            </a:extLst>
          </p:cNvPr>
          <p:cNvSpPr txBox="1"/>
          <p:nvPr/>
        </p:nvSpPr>
        <p:spPr>
          <a:xfrm>
            <a:off x="67376" y="5074527"/>
            <a:ext cx="6096000" cy="415498"/>
          </a:xfrm>
          <a:prstGeom prst="rect">
            <a:avLst/>
          </a:prstGeom>
          <a:noFill/>
        </p:spPr>
        <p:txBody>
          <a:bodyPr wrap="square" lIns="91440" tIns="45720" rIns="91440" bIns="45720" anchor="t">
            <a:spAutoFit/>
          </a:bodyPr>
          <a:lstStyle/>
          <a:p>
            <a:pPr>
              <a:defRPr/>
            </a:pPr>
            <a:r>
              <a:rPr lang="en-IN" sz="1100" b="1" dirty="0">
                <a:solidFill>
                  <a:srgbClr val="00B050"/>
                </a:solidFill>
                <a:cs typeface="Arial"/>
              </a:rPr>
              <a:t>Recent Roles</a:t>
            </a:r>
            <a:endParaRPr lang="en-IN" sz="1100" dirty="0">
              <a:cs typeface="Arial"/>
            </a:endParaRPr>
          </a:p>
          <a:p>
            <a:pPr marL="171450" indent="-171450">
              <a:buFont typeface="Arial"/>
              <a:buChar char="•"/>
              <a:defRPr/>
            </a:pPr>
            <a:r>
              <a:rPr lang="en-US" sz="1000">
                <a:solidFill>
                  <a:srgbClr val="312C4A"/>
                </a:solidFill>
                <a:latin typeface="ArialMT"/>
                <a:cs typeface="Arial"/>
              </a:rPr>
              <a:t>Sr. Salesforce Developer </a:t>
            </a:r>
            <a:endParaRPr lang="en-IN" sz="1100">
              <a:solidFill>
                <a:schemeClr val="bg2">
                  <a:lumMod val="10000"/>
                </a:schemeClr>
              </a:solidFill>
              <a:cs typeface="Arial"/>
            </a:endParaRPr>
          </a:p>
        </p:txBody>
      </p:sp>
      <p:sp>
        <p:nvSpPr>
          <p:cNvPr id="15" name="TextBox 14">
            <a:extLst>
              <a:ext uri="{FF2B5EF4-FFF2-40B4-BE49-F238E27FC236}">
                <a16:creationId xmlns:a16="http://schemas.microsoft.com/office/drawing/2014/main" id="{459205CB-AEC7-70CF-9A29-04B42484C9BF}"/>
              </a:ext>
            </a:extLst>
          </p:cNvPr>
          <p:cNvSpPr txBox="1"/>
          <p:nvPr/>
        </p:nvSpPr>
        <p:spPr>
          <a:xfrm>
            <a:off x="67376" y="5505203"/>
            <a:ext cx="7544633" cy="430887"/>
          </a:xfrm>
          <a:prstGeom prst="rect">
            <a:avLst/>
          </a:prstGeom>
          <a:noFill/>
        </p:spPr>
        <p:txBody>
          <a:bodyPr wrap="square" rtlCol="0">
            <a:spAutoFit/>
          </a:bodyPr>
          <a:lstStyle/>
          <a:p>
            <a:r>
              <a:rPr lang="en-IN" sz="1100" b="1" dirty="0">
                <a:solidFill>
                  <a:srgbClr val="00B050"/>
                </a:solidFill>
              </a:rPr>
              <a:t>Key Clients</a:t>
            </a:r>
          </a:p>
          <a:p>
            <a:pPr marL="171450" indent="-171450">
              <a:buFont typeface="Arial" panose="020B0604020202020204" pitchFamily="34" charset="0"/>
              <a:buChar char="•"/>
            </a:pPr>
            <a:endParaRPr lang="en-US" sz="1100" dirty="0">
              <a:ea typeface="Calibri" panose="020F0502020204030204" pitchFamily="34" charset="0"/>
              <a:cs typeface="Arial" panose="020B0604020202020204" pitchFamily="34" charset="0"/>
              <a:sym typeface="Wingdings" panose="05000000000000000000" pitchFamily="2" charset="2"/>
            </a:endParaRPr>
          </a:p>
        </p:txBody>
      </p:sp>
      <p:sp>
        <p:nvSpPr>
          <p:cNvPr id="16" name="TextBox 15">
            <a:extLst>
              <a:ext uri="{FF2B5EF4-FFF2-40B4-BE49-F238E27FC236}">
                <a16:creationId xmlns:a16="http://schemas.microsoft.com/office/drawing/2014/main" id="{3589126B-ECB2-6B85-308F-B7BF01737461}"/>
              </a:ext>
            </a:extLst>
          </p:cNvPr>
          <p:cNvSpPr txBox="1"/>
          <p:nvPr/>
        </p:nvSpPr>
        <p:spPr>
          <a:xfrm>
            <a:off x="208385" y="5817629"/>
            <a:ext cx="3124762" cy="553998"/>
          </a:xfrm>
          <a:prstGeom prst="rect">
            <a:avLst/>
          </a:prstGeom>
          <a:noFill/>
        </p:spPr>
        <p:txBody>
          <a:bodyPr wrap="square" lIns="91440" tIns="45720" rIns="91440" bIns="45720" numCol="3" anchor="t">
            <a:spAutoFit/>
          </a:bodyPr>
          <a:lstStyle/>
          <a:p>
            <a:pPr marL="171450" indent="-171450">
              <a:buFont typeface="Arial" panose="020B0604020202020204" pitchFamily="34" charset="0"/>
              <a:buChar char="•"/>
            </a:pPr>
            <a:r>
              <a:rPr lang="en-US" sz="1000" dirty="0"/>
              <a:t>Toast</a:t>
            </a:r>
            <a:endParaRPr lang="en-US" dirty="0"/>
          </a:p>
          <a:p>
            <a:pPr marL="171450" indent="-171450">
              <a:buFont typeface="Arial" panose="020B0604020202020204" pitchFamily="34" charset="0"/>
              <a:buChar char="•"/>
            </a:pPr>
            <a:r>
              <a:rPr lang="en-US" sz="1000">
                <a:solidFill>
                  <a:srgbClr val="000000"/>
                </a:solidFill>
                <a:cs typeface="Arial"/>
              </a:rPr>
              <a:t>Sunpower</a:t>
            </a:r>
          </a:p>
          <a:p>
            <a:pPr marL="171450" indent="-171450">
              <a:buFont typeface="Arial" panose="020B0604020202020204" pitchFamily="34" charset="0"/>
              <a:buChar char="•"/>
            </a:pPr>
            <a:r>
              <a:rPr lang="en-US" sz="1000">
                <a:solidFill>
                  <a:srgbClr val="000000"/>
                </a:solidFill>
                <a:cs typeface="Arial"/>
              </a:rPr>
              <a:t>Splunk</a:t>
            </a:r>
          </a:p>
          <a:p>
            <a:pPr marL="171450" indent="-171450">
              <a:buFont typeface="Arial" panose="020B0604020202020204" pitchFamily="34" charset="0"/>
              <a:buChar char="•"/>
            </a:pPr>
            <a:endParaRPr lang="en-US" sz="1000"/>
          </a:p>
          <a:p>
            <a:pPr marL="171450" indent="-171450">
              <a:buFont typeface="Arial" panose="020B0604020202020204" pitchFamily="34" charset="0"/>
              <a:buChar char="•"/>
            </a:pPr>
            <a:r>
              <a:rPr lang="en-US" sz="1000"/>
              <a:t>Pinterest</a:t>
            </a:r>
            <a:endParaRPr lang="en-US" sz="1000">
              <a:cs typeface="Arial"/>
            </a:endParaRPr>
          </a:p>
          <a:p>
            <a:pPr marL="171450" indent="-171450">
              <a:buFont typeface="Arial" panose="020B0604020202020204" pitchFamily="34" charset="0"/>
              <a:buChar char="•"/>
            </a:pPr>
            <a:r>
              <a:rPr lang="en-US" sz="1000">
                <a:cs typeface="Arial"/>
              </a:rPr>
              <a:t>Adaptive Insights</a:t>
            </a:r>
          </a:p>
          <a:p>
            <a:pPr marL="171450" indent="-171450">
              <a:buFont typeface="Arial" panose="020B0604020202020204" pitchFamily="34" charset="0"/>
              <a:buChar char="•"/>
            </a:pPr>
            <a:r>
              <a:rPr lang="en-US" sz="1000">
                <a:cs typeface="Arial"/>
              </a:rPr>
              <a:t>Palo Alto networks</a:t>
            </a:r>
          </a:p>
        </p:txBody>
      </p:sp>
    </p:spTree>
    <p:extLst>
      <p:ext uri="{BB962C8B-B14F-4D97-AF65-F5344CB8AC3E}">
        <p14:creationId xmlns:p14="http://schemas.microsoft.com/office/powerpoint/2010/main" val="4262612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57D589-76C1-2B09-3DEE-765139A881AE}"/>
              </a:ext>
            </a:extLst>
          </p:cNvPr>
          <p:cNvSpPr>
            <a:spLocks noGrp="1"/>
          </p:cNvSpPr>
          <p:nvPr>
            <p:ph type="sldNum" sz="quarter" idx="4"/>
          </p:nvPr>
        </p:nvSpPr>
        <p:spPr>
          <a:xfrm>
            <a:off x="9856790" y="6398287"/>
            <a:ext cx="1969450" cy="259715"/>
          </a:xfrm>
          <a:prstGeom prst="rect">
            <a:avLst/>
          </a:prstGeom>
        </p:spPr>
        <p:txBody>
          <a:bodyPr vert="horz" lIns="0" tIns="0" rIns="0" bIns="0" rtlCol="0" anchor="b"/>
          <a:lstStyle>
            <a:defPPr>
              <a:defRPr lang="en-US"/>
            </a:defPPr>
            <a:lvl1pPr marL="0" algn="r" defTabSz="914400" rtl="0" eaLnBrk="1" latinLnBrk="0" hangingPunct="1">
              <a:defRPr lang="en-US" sz="1000" b="0" i="0" kern="1200" smtClean="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 Brillio  |  </a:t>
            </a:r>
            <a:fld id="{F1FE5E21-FD07-B44E-90A3-0254BFCDB49A}" type="slidenum">
              <a:rPr smtClean="0"/>
              <a:pPr/>
              <a:t>5</a:t>
            </a:fld>
            <a:endParaRPr lang="en-US" dirty="0"/>
          </a:p>
        </p:txBody>
      </p:sp>
      <p:sp>
        <p:nvSpPr>
          <p:cNvPr id="4" name="Title 12">
            <a:extLst>
              <a:ext uri="{FF2B5EF4-FFF2-40B4-BE49-F238E27FC236}">
                <a16:creationId xmlns:a16="http://schemas.microsoft.com/office/drawing/2014/main" id="{ADC37F42-6DA2-C0C1-AE1C-6B85A494B3A8}"/>
              </a:ext>
            </a:extLst>
          </p:cNvPr>
          <p:cNvSpPr txBox="1">
            <a:spLocks/>
          </p:cNvSpPr>
          <p:nvPr/>
        </p:nvSpPr>
        <p:spPr>
          <a:xfrm>
            <a:off x="195452" y="214727"/>
            <a:ext cx="11460480" cy="413808"/>
          </a:xfrm>
          <a:prstGeom prst="rect">
            <a:avLst/>
          </a:prstGeom>
        </p:spPr>
        <p:txBody>
          <a:bodyPr lIns="91440" tIns="45720" rIns="91440" bIns="45720" anchor="t"/>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a:defRPr/>
            </a:pPr>
            <a:r>
              <a:rPr lang="en-US" sz="2400">
                <a:solidFill>
                  <a:srgbClr val="201646"/>
                </a:solidFill>
                <a:latin typeface="Arial"/>
                <a:cs typeface="Arial"/>
              </a:rPr>
              <a:t>Alekhya Ravula</a:t>
            </a:r>
            <a:r>
              <a:rPr kumimoji="0" lang="en-US" sz="2400" b="1" i="0" u="none" strike="noStrike" kern="1200" cap="none" spc="0" normalizeH="0" baseline="0" noProof="0" dirty="0">
                <a:ln>
                  <a:noFill/>
                </a:ln>
                <a:solidFill>
                  <a:srgbClr val="201646"/>
                </a:solidFill>
                <a:effectLst/>
                <a:uLnTx/>
                <a:uFillTx/>
                <a:latin typeface="Arial"/>
                <a:ea typeface="+mj-ea"/>
                <a:cs typeface="Arial"/>
              </a:rPr>
              <a:t>, </a:t>
            </a:r>
            <a:r>
              <a:rPr lang="en-US" sz="2400">
                <a:solidFill>
                  <a:srgbClr val="201646"/>
                </a:solidFill>
                <a:latin typeface="Arial"/>
                <a:cs typeface="Arial"/>
              </a:rPr>
              <a:t>Senior </a:t>
            </a:r>
            <a:r>
              <a:rPr kumimoji="0" lang="en-US" sz="2400" b="1" i="0" u="none" strike="noStrike" kern="1200" cap="none" spc="0" normalizeH="0" baseline="0" noProof="0" dirty="0">
                <a:ln>
                  <a:noFill/>
                </a:ln>
                <a:solidFill>
                  <a:srgbClr val="201646"/>
                </a:solidFill>
                <a:effectLst/>
                <a:uLnTx/>
                <a:uFillTx/>
                <a:latin typeface="Arial"/>
                <a:ea typeface="+mj-ea"/>
                <a:cs typeface="Arial"/>
              </a:rPr>
              <a:t>Salesforce</a:t>
            </a:r>
            <a:r>
              <a:rPr lang="en-US" sz="2400">
                <a:solidFill>
                  <a:srgbClr val="201646"/>
                </a:solidFill>
                <a:latin typeface="Arial"/>
                <a:cs typeface="Arial"/>
              </a:rPr>
              <a:t> Developer</a:t>
            </a:r>
            <a:endParaRPr lang="en-US" sz="2400" b="0">
              <a:solidFill>
                <a:srgbClr val="000000"/>
              </a:solidFill>
            </a:endParaRPr>
          </a:p>
          <a:p>
            <a:pPr marL="0" marR="0" lvl="0" indent="0" algn="l" defTabSz="914377">
              <a:lnSpc>
                <a:spcPct val="90000"/>
              </a:lnSpc>
              <a:spcBef>
                <a:spcPct val="0"/>
              </a:spcBef>
              <a:spcAft>
                <a:spcPts val="0"/>
              </a:spcAft>
              <a:buClrTx/>
              <a:buSzTx/>
              <a:buFontTx/>
              <a:buNone/>
              <a:tabLst/>
              <a:defRPr/>
            </a:pPr>
            <a:endParaRPr lang="en-US" sz="2400" b="1" i="0" u="none" strike="noStrike" kern="1200" cap="none" spc="0" normalizeH="0" baseline="0" noProof="0">
              <a:ln>
                <a:noFill/>
              </a:ln>
              <a:solidFill>
                <a:srgbClr val="201646"/>
              </a:solidFill>
              <a:effectLst/>
              <a:uLnTx/>
              <a:uFillTx/>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CE32142-2528-2B0A-5C30-1322F229ACC6}"/>
              </a:ext>
            </a:extLst>
          </p:cNvPr>
          <p:cNvSpPr txBox="1"/>
          <p:nvPr/>
        </p:nvSpPr>
        <p:spPr>
          <a:xfrm>
            <a:off x="195863" y="643539"/>
            <a:ext cx="10974749" cy="6017032"/>
          </a:xfrm>
          <a:prstGeom prst="rect">
            <a:avLst/>
          </a:prstGeom>
          <a:noFill/>
        </p:spPr>
        <p:txBody>
          <a:bodyPr wrap="square" lIns="91440" tIns="45720" rIns="91440" bIns="45720" rtlCol="0" anchor="t">
            <a:spAutoFit/>
          </a:bodyPr>
          <a:lstStyle/>
          <a:p>
            <a:pPr marL="742950" lvl="1" indent="-285750">
              <a:buFont typeface="Arial"/>
              <a:buChar char="•"/>
            </a:pPr>
            <a:r>
              <a:rPr lang="en-US" sz="1100" dirty="0">
                <a:latin typeface="Aptos (Body)"/>
              </a:rPr>
              <a:t>Worked on Team Member Check project where we display the Team Member records that have incorrect data on them so the users can get them corrected either in Workday or in SFDC based on the where it was wrongly entered or updated. </a:t>
            </a:r>
            <a:endParaRPr lang="en-US" dirty="0">
              <a:latin typeface="Aptos (Body)"/>
            </a:endParaRPr>
          </a:p>
          <a:p>
            <a:pPr marL="742950" lvl="1" indent="-285750">
              <a:buFont typeface="Arial"/>
              <a:buChar char="•"/>
            </a:pPr>
            <a:r>
              <a:rPr lang="en-US" sz="1100" dirty="0">
                <a:latin typeface="Aptos (Body)"/>
              </a:rPr>
              <a:t>Worked on enhancement of existing LWC components. </a:t>
            </a:r>
            <a:endParaRPr lang="en-US" dirty="0">
              <a:latin typeface="Aptos (Body)"/>
            </a:endParaRPr>
          </a:p>
          <a:p>
            <a:pPr marL="742950" lvl="1" indent="-285750">
              <a:buFont typeface="Arial"/>
              <a:buChar char="•"/>
            </a:pPr>
            <a:r>
              <a:rPr lang="en-US" sz="1100" dirty="0">
                <a:latin typeface="Aptos (Body)"/>
              </a:rPr>
              <a:t>Followed coding standards, best practices and participated in code reviews. </a:t>
            </a:r>
            <a:endParaRPr lang="en-US" dirty="0">
              <a:latin typeface="Aptos (Body)"/>
            </a:endParaRPr>
          </a:p>
          <a:p>
            <a:pPr marL="742950" lvl="1" indent="-285750">
              <a:buFont typeface="Arial"/>
              <a:buChar char="•"/>
            </a:pPr>
            <a:r>
              <a:rPr lang="en-US" sz="1100" dirty="0">
                <a:latin typeface="Aptos (Body)"/>
              </a:rPr>
              <a:t>Written and performed unit tests and deployed code changes to various sandboxes accordingly. </a:t>
            </a:r>
            <a:endParaRPr lang="en-US" dirty="0">
              <a:latin typeface="Aptos (Body)"/>
            </a:endParaRPr>
          </a:p>
          <a:p>
            <a:pPr marL="742950" lvl="1" indent="-285750">
              <a:buFont typeface="Arial"/>
              <a:buChar char="•"/>
            </a:pPr>
            <a:endParaRPr lang="en-US" sz="1100" dirty="0">
              <a:latin typeface="Aptos (Body)"/>
              <a:cs typeface="Arial"/>
            </a:endParaRPr>
          </a:p>
          <a:p>
            <a:r>
              <a:rPr lang="en-US" sz="1100" b="1" dirty="0">
                <a:latin typeface="Arial" panose="020B0604020202020204"/>
                <a:cs typeface="Arial"/>
              </a:rPr>
              <a:t>       </a:t>
            </a:r>
            <a:r>
              <a:rPr lang="en-US" sz="1100" b="1" dirty="0">
                <a:solidFill>
                  <a:srgbClr val="201646"/>
                </a:solidFill>
                <a:latin typeface="Arial"/>
                <a:cs typeface="Arial"/>
              </a:rPr>
              <a:t>SUNPOWER CORP , SR. SALESFORCE DEVELOPER </a:t>
            </a:r>
            <a:endParaRPr lang="en-US" sz="1100" dirty="0">
              <a:solidFill>
                <a:srgbClr val="201646"/>
              </a:solidFill>
              <a:latin typeface="Arial"/>
              <a:cs typeface="Arial"/>
            </a:endParaRPr>
          </a:p>
          <a:p>
            <a:endParaRPr lang="en-US" sz="1100" b="1" dirty="0">
              <a:solidFill>
                <a:srgbClr val="201646"/>
              </a:solidFill>
              <a:latin typeface="Arial"/>
              <a:cs typeface="Arial"/>
            </a:endParaRPr>
          </a:p>
          <a:p>
            <a:pPr marL="285750" indent="-285750">
              <a:buFont typeface="Arial"/>
              <a:buChar char="•"/>
            </a:pPr>
            <a:r>
              <a:rPr lang="en-IN" sz="1100" dirty="0">
                <a:solidFill>
                  <a:srgbClr val="201646"/>
                </a:solidFill>
                <a:latin typeface="Aptos (Body)"/>
                <a:cs typeface="Arial"/>
              </a:rPr>
              <a:t>Developed Salesforce applications using Apex, Triggers, Visualforce, JavaScript, REST web services. </a:t>
            </a:r>
            <a:endParaRPr lang="en-IN" dirty="0">
              <a:solidFill>
                <a:srgbClr val="201646"/>
              </a:solidFill>
              <a:latin typeface="Aptos (Body)"/>
              <a:cs typeface="Arial"/>
            </a:endParaRPr>
          </a:p>
          <a:p>
            <a:pPr marL="285750" indent="-285750">
              <a:buFont typeface="Arial"/>
              <a:buChar char="•"/>
            </a:pPr>
            <a:r>
              <a:rPr lang="en-IN" sz="1100" dirty="0">
                <a:solidFill>
                  <a:srgbClr val="201646"/>
                </a:solidFill>
                <a:latin typeface="Aptos (Body)"/>
                <a:cs typeface="Arial"/>
              </a:rPr>
              <a:t>Built rich user experiences with custom Lightning components. </a:t>
            </a:r>
            <a:endParaRPr lang="en-IN" dirty="0">
              <a:solidFill>
                <a:srgbClr val="201646"/>
              </a:solidFill>
              <a:latin typeface="Aptos (Body)"/>
              <a:cs typeface="Arial"/>
            </a:endParaRPr>
          </a:p>
          <a:p>
            <a:pPr marL="285750" indent="-285750">
              <a:buFont typeface="Arial"/>
              <a:buChar char="•"/>
            </a:pPr>
            <a:r>
              <a:rPr lang="en-IN" sz="1100" dirty="0">
                <a:solidFill>
                  <a:srgbClr val="201646"/>
                </a:solidFill>
                <a:latin typeface="Aptos (Body)"/>
                <a:cs typeface="Arial"/>
              </a:rPr>
              <a:t>Implemented solutions in the Salesforce platform following best practices, including configuration, Apex, VF, Lightning. </a:t>
            </a:r>
            <a:endParaRPr lang="en-IN" dirty="0">
              <a:solidFill>
                <a:srgbClr val="201646"/>
              </a:solidFill>
              <a:latin typeface="Aptos (Body)"/>
              <a:cs typeface="Arial"/>
            </a:endParaRPr>
          </a:p>
          <a:p>
            <a:pPr marL="285750" indent="-285750">
              <a:buFont typeface="Arial"/>
              <a:buChar char="•"/>
            </a:pPr>
            <a:r>
              <a:rPr lang="en-IN" sz="1100" dirty="0">
                <a:solidFill>
                  <a:srgbClr val="201646"/>
                </a:solidFill>
                <a:latin typeface="Aptos (Body)"/>
                <a:cs typeface="Arial"/>
              </a:rPr>
              <a:t>Experience working within an Agile environment and used tools such as Pivotal Tracker, Jira etc. </a:t>
            </a:r>
            <a:endParaRPr lang="en-IN" dirty="0">
              <a:solidFill>
                <a:srgbClr val="201646"/>
              </a:solidFill>
              <a:latin typeface="Aptos (Body)"/>
              <a:cs typeface="Arial"/>
            </a:endParaRPr>
          </a:p>
          <a:p>
            <a:pPr marL="285750" indent="-285750">
              <a:buFont typeface="Arial"/>
              <a:buChar char="•"/>
            </a:pPr>
            <a:r>
              <a:rPr lang="en-IN" sz="1100" dirty="0">
                <a:solidFill>
                  <a:srgbClr val="201646"/>
                </a:solidFill>
                <a:latin typeface="Aptos (Body)"/>
                <a:cs typeface="Arial"/>
              </a:rPr>
              <a:t>Developed complex force.com applications using both declarative and customization capabilities. </a:t>
            </a:r>
            <a:endParaRPr lang="en-IN" dirty="0">
              <a:solidFill>
                <a:srgbClr val="201646"/>
              </a:solidFill>
              <a:latin typeface="Aptos (Body)"/>
              <a:cs typeface="Arial"/>
            </a:endParaRPr>
          </a:p>
          <a:p>
            <a:pPr marL="285750" indent="-285750">
              <a:buFont typeface="Arial"/>
              <a:buChar char="•"/>
            </a:pPr>
            <a:r>
              <a:rPr lang="en-IN" sz="1100" dirty="0">
                <a:solidFill>
                  <a:srgbClr val="201646"/>
                </a:solidFill>
                <a:latin typeface="Aptos (Body)"/>
                <a:cs typeface="Arial"/>
              </a:rPr>
              <a:t>Followed coding standards best practices and participated in code reviews. </a:t>
            </a:r>
            <a:endParaRPr lang="en-IN" dirty="0">
              <a:solidFill>
                <a:srgbClr val="201646"/>
              </a:solidFill>
              <a:latin typeface="Aptos (Body)"/>
              <a:cs typeface="Arial"/>
            </a:endParaRPr>
          </a:p>
          <a:p>
            <a:pPr marL="285750" indent="-285750">
              <a:buFont typeface="Arial"/>
              <a:buChar char="•"/>
            </a:pPr>
            <a:r>
              <a:rPr lang="en-IN" sz="1100" dirty="0">
                <a:solidFill>
                  <a:srgbClr val="201646"/>
                </a:solidFill>
                <a:latin typeface="Aptos (Body)"/>
                <a:cs typeface="Arial"/>
              </a:rPr>
              <a:t>Created and managed custom reports/dashboards, complex workflow rules, process builders. </a:t>
            </a:r>
            <a:endParaRPr lang="en-IN" dirty="0">
              <a:solidFill>
                <a:srgbClr val="201646"/>
              </a:solidFill>
              <a:latin typeface="Aptos (Body)"/>
              <a:cs typeface="Arial"/>
            </a:endParaRPr>
          </a:p>
          <a:p>
            <a:pPr marL="285750" indent="-285750">
              <a:buFont typeface="Arial"/>
              <a:buChar char="•"/>
            </a:pPr>
            <a:r>
              <a:rPr lang="en-IN" sz="1100" dirty="0">
                <a:solidFill>
                  <a:srgbClr val="201646"/>
                </a:solidFill>
                <a:latin typeface="Aptos (Body)"/>
                <a:cs typeface="Arial"/>
              </a:rPr>
              <a:t>Participated in business requirement and architecture discussions to understand and develop the features accordingly. </a:t>
            </a:r>
            <a:endParaRPr lang="en-IN" dirty="0">
              <a:latin typeface="Aptos (Body)"/>
              <a:cs typeface="Arial"/>
            </a:endParaRPr>
          </a:p>
          <a:p>
            <a:pPr marL="285750" indent="-285750">
              <a:buFont typeface="Arial"/>
              <a:buChar char="•"/>
            </a:pPr>
            <a:r>
              <a:rPr lang="en-IN" sz="1100" dirty="0">
                <a:solidFill>
                  <a:srgbClr val="201646"/>
                </a:solidFill>
                <a:latin typeface="Aptos (Body)"/>
                <a:cs typeface="Arial"/>
              </a:rPr>
              <a:t>Managed and maintained salesforce sandbox usage planning, data migration and sandbox refreshes. </a:t>
            </a:r>
            <a:endParaRPr lang="en-IN" dirty="0">
              <a:latin typeface="Aptos (Body)"/>
              <a:cs typeface="Arial"/>
            </a:endParaRPr>
          </a:p>
          <a:p>
            <a:pPr marL="285750" indent="-285750">
              <a:buFont typeface="Arial"/>
              <a:buChar char="•"/>
            </a:pPr>
            <a:r>
              <a:rPr lang="en-IN" sz="1100" dirty="0">
                <a:solidFill>
                  <a:srgbClr val="201646"/>
                </a:solidFill>
                <a:latin typeface="Aptos (Body)"/>
                <a:cs typeface="Arial"/>
              </a:rPr>
              <a:t>Written and performed unit tests and deployed code changes to various sandboxes accordingly. </a:t>
            </a:r>
            <a:endParaRPr lang="en-US" dirty="0">
              <a:latin typeface="Aptos (Body)"/>
              <a:cs typeface="Arial"/>
            </a:endParaRPr>
          </a:p>
          <a:p>
            <a:pPr marL="285750" indent="-285750">
              <a:buFont typeface="Arial"/>
              <a:buChar char="•"/>
            </a:pPr>
            <a:r>
              <a:rPr lang="en-IN" sz="1100" dirty="0">
                <a:solidFill>
                  <a:srgbClr val="201646"/>
                </a:solidFill>
                <a:latin typeface="Aptos (Body)"/>
                <a:cs typeface="Arial"/>
              </a:rPr>
              <a:t>Attention to detail and demonstrated capability in the execution of team projects.</a:t>
            </a:r>
            <a:r>
              <a:rPr lang="en-IN" sz="1100" dirty="0">
                <a:latin typeface="Aptos (Body)"/>
                <a:cs typeface="Arial"/>
              </a:rPr>
              <a:t> </a:t>
            </a:r>
            <a:endParaRPr lang="en-IN" dirty="0">
              <a:latin typeface="Aptos (Body)"/>
              <a:cs typeface="Arial"/>
            </a:endParaRPr>
          </a:p>
          <a:p>
            <a:endParaRPr lang="en-IN" sz="1100" dirty="0">
              <a:latin typeface="ArialMT"/>
              <a:cs typeface="Arial"/>
            </a:endParaRPr>
          </a:p>
          <a:p>
            <a:endParaRPr lang="en-US" sz="1100" dirty="0">
              <a:latin typeface="ArialMT"/>
              <a:cs typeface="Arial"/>
            </a:endParaRPr>
          </a:p>
          <a:p>
            <a:r>
              <a:rPr lang="en-US" sz="1100" b="1" dirty="0"/>
              <a:t>ADAPTIVE INSIGHTS , SR. SALESFORCE DEVELOPER </a:t>
            </a:r>
            <a:endParaRPr lang="en-US" dirty="0"/>
          </a:p>
          <a:p>
            <a:pPr marL="285750" indent="-285750">
              <a:buFont typeface="Arial"/>
              <a:buChar char="•"/>
            </a:pPr>
            <a:r>
              <a:rPr lang="en-US" sz="1100" dirty="0">
                <a:solidFill>
                  <a:srgbClr val="312C4A"/>
                </a:solidFill>
                <a:latin typeface="Aptos (Body)"/>
              </a:rPr>
              <a:t>Designed, developed and deployed the Custom objects, Page layouts, Custom tabs, Components, Visualforce Pages, Apex classes &amp; Triggers to suit to the needs of the application. </a:t>
            </a:r>
            <a:endParaRPr lang="en-US" dirty="0">
              <a:latin typeface="Aptos (Body)"/>
            </a:endParaRPr>
          </a:p>
          <a:p>
            <a:pPr marL="285750" indent="-285750">
              <a:buFont typeface="Arial"/>
              <a:buChar char="•"/>
            </a:pPr>
            <a:r>
              <a:rPr lang="en-US" sz="1100" dirty="0">
                <a:solidFill>
                  <a:srgbClr val="312C4A"/>
                </a:solidFill>
                <a:latin typeface="Aptos (Body)"/>
              </a:rPr>
              <a:t>Migrated data from old instance to new instance using Data Loader. </a:t>
            </a:r>
            <a:endParaRPr lang="en-US" dirty="0">
              <a:latin typeface="Aptos (Body)"/>
            </a:endParaRPr>
          </a:p>
          <a:p>
            <a:pPr marL="285750" indent="-285750">
              <a:buFont typeface="Arial"/>
              <a:buChar char="•"/>
            </a:pPr>
            <a:r>
              <a:rPr lang="en-US" sz="1100" dirty="0">
                <a:solidFill>
                  <a:srgbClr val="312C4A"/>
                </a:solidFill>
                <a:latin typeface="Aptos (Body)"/>
              </a:rPr>
              <a:t>Worked on configuration and customization of Salesforce CPQ to fit in the business requirements. </a:t>
            </a:r>
            <a:endParaRPr lang="en-US" dirty="0">
              <a:latin typeface="Aptos (Body)"/>
            </a:endParaRPr>
          </a:p>
          <a:p>
            <a:pPr marL="285750" indent="-285750">
              <a:buFont typeface="Arial"/>
              <a:buChar char="•"/>
            </a:pPr>
            <a:r>
              <a:rPr lang="en-US" sz="1100" dirty="0">
                <a:solidFill>
                  <a:srgbClr val="312C4A"/>
                </a:solidFill>
                <a:latin typeface="Aptos (Body)"/>
              </a:rPr>
              <a:t>Modified simple workflows to incorporate Email Alerts and Field Updates. </a:t>
            </a:r>
            <a:endParaRPr lang="en-US" dirty="0">
              <a:latin typeface="Aptos (Body)"/>
            </a:endParaRPr>
          </a:p>
          <a:p>
            <a:pPr marL="285750" indent="-285750">
              <a:buFont typeface="Arial"/>
              <a:buChar char="•"/>
            </a:pPr>
            <a:r>
              <a:rPr lang="en-US" sz="1100" dirty="0">
                <a:solidFill>
                  <a:srgbClr val="312C4A"/>
                </a:solidFill>
                <a:latin typeface="Aptos (Body)"/>
              </a:rPr>
              <a:t>Worked with Formula fields for calculation, related object display and integration. </a:t>
            </a:r>
            <a:endParaRPr lang="en-US" dirty="0">
              <a:latin typeface="Aptos (Body)"/>
            </a:endParaRPr>
          </a:p>
          <a:p>
            <a:pPr marL="285750" indent="-285750">
              <a:buFont typeface="Arial"/>
              <a:buChar char="•"/>
            </a:pPr>
            <a:r>
              <a:rPr lang="en-US" sz="1100" dirty="0">
                <a:solidFill>
                  <a:srgbClr val="312C4A"/>
                </a:solidFill>
                <a:latin typeface="Aptos (Body)"/>
              </a:rPr>
              <a:t>Worked with Organization Wide Defaults, Role Hierarchies, Sharing Rules and Manual sharing to implement Record-based sharing. </a:t>
            </a:r>
            <a:endParaRPr lang="en-US" dirty="0">
              <a:latin typeface="Aptos (Body)"/>
            </a:endParaRPr>
          </a:p>
          <a:p>
            <a:pPr marL="285750" indent="-285750">
              <a:buFont typeface="Arial"/>
              <a:buChar char="•"/>
            </a:pPr>
            <a:r>
              <a:rPr lang="en-US" sz="1100" dirty="0">
                <a:solidFill>
                  <a:srgbClr val="312C4A"/>
                </a:solidFill>
                <a:latin typeface="Aptos (Body)"/>
              </a:rPr>
              <a:t>Used SOQL statements within the custom controllers, extensions and triggers properly to avoid Governor Limits. </a:t>
            </a:r>
            <a:endParaRPr lang="en-US" dirty="0">
              <a:latin typeface="Aptos (Body)"/>
            </a:endParaRPr>
          </a:p>
          <a:p>
            <a:pPr marL="285750" indent="-285750">
              <a:buFont typeface="Arial"/>
              <a:buChar char="•"/>
            </a:pPr>
            <a:r>
              <a:rPr lang="en-US" sz="1100" dirty="0">
                <a:solidFill>
                  <a:srgbClr val="312C4A"/>
                </a:solidFill>
                <a:latin typeface="Aptos (Body)"/>
              </a:rPr>
              <a:t>Developed and configured various Reports for different user profiles based on the need in the organization. </a:t>
            </a:r>
            <a:endParaRPr lang="en-US" dirty="0">
              <a:latin typeface="Aptos (Body)"/>
            </a:endParaRPr>
          </a:p>
          <a:p>
            <a:pPr marL="285750" indent="-285750">
              <a:buFont typeface="Arial"/>
              <a:buChar char="•"/>
            </a:pPr>
            <a:r>
              <a:rPr lang="en-US" sz="1100" dirty="0">
                <a:solidFill>
                  <a:srgbClr val="312C4A"/>
                </a:solidFill>
                <a:latin typeface="Aptos (Body)"/>
              </a:rPr>
              <a:t>Designed several types of Email templates for auto response to customers. </a:t>
            </a:r>
            <a:endParaRPr lang="en-US" dirty="0">
              <a:latin typeface="Aptos (Body)"/>
            </a:endParaRPr>
          </a:p>
          <a:p>
            <a:pPr marL="285750" indent="-285750">
              <a:buFont typeface="Arial"/>
              <a:buChar char="•"/>
            </a:pPr>
            <a:r>
              <a:rPr lang="en-US" sz="1100" dirty="0">
                <a:solidFill>
                  <a:srgbClr val="312C4A"/>
                </a:solidFill>
                <a:latin typeface="Aptos (Body)"/>
              </a:rPr>
              <a:t>Keep application users informed about system functionality and enhancements. </a:t>
            </a:r>
            <a:endParaRPr lang="en-US" dirty="0">
              <a:latin typeface="Aptos (Body)"/>
            </a:endParaRPr>
          </a:p>
          <a:p>
            <a:pPr marL="285750" indent="-285750">
              <a:buFont typeface="Arial"/>
              <a:buChar char="•"/>
            </a:pPr>
            <a:r>
              <a:rPr lang="en-US" sz="1100" dirty="0">
                <a:solidFill>
                  <a:srgbClr val="312C4A"/>
                </a:solidFill>
                <a:latin typeface="Aptos (Body)"/>
              </a:rPr>
              <a:t>Assisted in deployments, handled and fixed test class failures during validations. </a:t>
            </a:r>
            <a:endParaRPr lang="en-US" dirty="0">
              <a:latin typeface="Aptos (Body)"/>
            </a:endParaRPr>
          </a:p>
          <a:p>
            <a:endParaRPr lang="en-US" sz="1100" b="1" dirty="0">
              <a:cs typeface="Arial"/>
            </a:endParaRPr>
          </a:p>
        </p:txBody>
      </p:sp>
    </p:spTree>
    <p:extLst>
      <p:ext uri="{BB962C8B-B14F-4D97-AF65-F5344CB8AC3E}">
        <p14:creationId xmlns:p14="http://schemas.microsoft.com/office/powerpoint/2010/main" val="101536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FD9C-DD6D-E0D0-D2F7-BB9D24ED1BD4}"/>
              </a:ext>
            </a:extLst>
          </p:cNvPr>
          <p:cNvSpPr>
            <a:spLocks noGrp="1"/>
          </p:cNvSpPr>
          <p:nvPr>
            <p:ph type="ctrTitle"/>
          </p:nvPr>
        </p:nvSpPr>
        <p:spPr/>
        <p:txBody>
          <a:bodyPr>
            <a:normAutofit fontScale="90000"/>
          </a:bodyPr>
          <a:lstStyle/>
          <a:p>
            <a:r>
              <a:rPr lang="en-US" sz="6000" dirty="0"/>
              <a:t>Thank You</a:t>
            </a:r>
            <a:br>
              <a:rPr lang="en-US" dirty="0"/>
            </a:br>
            <a:br>
              <a:rPr lang="en-US" dirty="0"/>
            </a:br>
            <a:r>
              <a:rPr lang="en-US" sz="4000" dirty="0">
                <a:solidFill>
                  <a:srgbClr val="2CC84D"/>
                </a:solidFill>
              </a:rPr>
              <a:t>Let’s create something </a:t>
            </a:r>
            <a:br>
              <a:rPr lang="en-US" sz="4000" dirty="0">
                <a:solidFill>
                  <a:srgbClr val="2CC84D"/>
                </a:solidFill>
              </a:rPr>
            </a:br>
            <a:r>
              <a:rPr lang="en-US" sz="4000" dirty="0">
                <a:solidFill>
                  <a:srgbClr val="2CC84D"/>
                </a:solidFill>
              </a:rPr>
              <a:t>amazing together</a:t>
            </a:r>
            <a:endParaRPr lang="en-IN" dirty="0">
              <a:solidFill>
                <a:srgbClr val="2CC84D"/>
              </a:solidFill>
            </a:endParaRPr>
          </a:p>
        </p:txBody>
      </p:sp>
    </p:spTree>
    <p:extLst>
      <p:ext uri="{BB962C8B-B14F-4D97-AF65-F5344CB8AC3E}">
        <p14:creationId xmlns:p14="http://schemas.microsoft.com/office/powerpoint/2010/main" val="399885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1816</Words>
  <Application>Microsoft Office PowerPoint</Application>
  <PresentationFormat>Widescreen</PresentationFormat>
  <Paragraphs>166</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Aptos</vt:lpstr>
      <vt:lpstr>Aptos (Body)</vt:lpstr>
      <vt:lpstr>Aptos Display</vt:lpstr>
      <vt:lpstr>Arial</vt:lpstr>
      <vt:lpstr>Arial,Sans-Serif</vt:lpstr>
      <vt:lpstr>ArialMT</vt:lpstr>
      <vt:lpstr>Calibri</vt:lpstr>
      <vt:lpstr>Office Theme</vt:lpstr>
      <vt:lpstr>Salesforce Practitioners</vt:lpstr>
      <vt:lpstr>PowerPoint Presentation</vt:lpstr>
      <vt:lpstr>PowerPoint Presentation</vt:lpstr>
      <vt:lpstr>PowerPoint Presentation</vt:lpstr>
      <vt:lpstr>PowerPoint Presentation</vt:lpstr>
      <vt:lpstr>Thank You  Let’s create something  amazing together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Practitioners</dc:title>
  <dc:creator>Sonali Sahu</dc:creator>
  <cp:lastModifiedBy>Sonali Sahu</cp:lastModifiedBy>
  <cp:revision>2</cp:revision>
  <dcterms:created xsi:type="dcterms:W3CDTF">2024-06-26T23:17:58Z</dcterms:created>
  <dcterms:modified xsi:type="dcterms:W3CDTF">2024-06-26T23:32:57Z</dcterms:modified>
</cp:coreProperties>
</file>