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3572" r:id="rId2"/>
    <p:sldId id="214748357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A5D1-D520-9A66-5915-A0C1EF588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E4AFF50-FE0A-A413-7B8D-9630C1A828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3F6EC9-0CA8-E266-62B3-0B6564DF913C}"/>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5" name="Footer Placeholder 4">
            <a:extLst>
              <a:ext uri="{FF2B5EF4-FFF2-40B4-BE49-F238E27FC236}">
                <a16:creationId xmlns:a16="http://schemas.microsoft.com/office/drawing/2014/main" id="{59BD9F62-0DBE-68F7-F0F9-4ECC941FF2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A388F-0BFA-12F2-45CC-DE50D1197D7A}"/>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772702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990EA-9F11-E7BE-93FE-6729A958DA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6F76CF-4040-740D-5928-2B3D495EC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03B488-1831-2D79-7263-4A6CCE8D514E}"/>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5" name="Footer Placeholder 4">
            <a:extLst>
              <a:ext uri="{FF2B5EF4-FFF2-40B4-BE49-F238E27FC236}">
                <a16:creationId xmlns:a16="http://schemas.microsoft.com/office/drawing/2014/main" id="{0DFA0510-91E5-33FB-2DC2-E2BB439275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EE5228-A5CB-02A6-F35B-E47DDC7DA27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501297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0C7A36-E0E0-0DD1-50EE-40E43D2BA9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2B261E-BD8D-EA65-F201-CC0657175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5BE3C3-65EB-9166-7886-484DBF362437}"/>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5" name="Footer Placeholder 4">
            <a:extLst>
              <a:ext uri="{FF2B5EF4-FFF2-40B4-BE49-F238E27FC236}">
                <a16:creationId xmlns:a16="http://schemas.microsoft.com/office/drawing/2014/main" id="{3573C8D0-1F85-6CB5-1591-63D1F0405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61278F-756A-A9BE-D7A4-E53C41C10B7F}"/>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99671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3252-C3E9-472C-190E-8E9BEA8BFE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3241A1-12B0-8A53-DE34-F97BD72A8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B51BE9-D20A-0ECB-7E2F-F954B42C3DC3}"/>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5" name="Footer Placeholder 4">
            <a:extLst>
              <a:ext uri="{FF2B5EF4-FFF2-40B4-BE49-F238E27FC236}">
                <a16:creationId xmlns:a16="http://schemas.microsoft.com/office/drawing/2014/main" id="{5D4DBA4E-6F32-87A1-1C59-B0C5B98948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CB0DA5-BEE6-BD30-5B57-503AA01C1A34}"/>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33501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2E73-C25F-303D-F76D-1E7069EE7D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909D24-35FF-0B6B-18C9-4BC264EC41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D29E68-5ECE-AE65-79CE-14E154FF2B85}"/>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5" name="Footer Placeholder 4">
            <a:extLst>
              <a:ext uri="{FF2B5EF4-FFF2-40B4-BE49-F238E27FC236}">
                <a16:creationId xmlns:a16="http://schemas.microsoft.com/office/drawing/2014/main" id="{C8E03107-2B09-1320-4F35-C74284873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650CEA-1A11-505B-627B-AA6122A1ECD6}"/>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93072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E227-AB2A-AE70-67CF-94ADB613B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93100C-FCA2-CD08-E953-A9AC4A8AB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9655FD-EBA1-F886-7D7B-8DFEAAFA6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BE24A6-BADE-0C6A-1AA1-0BACC582D0CF}"/>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6" name="Footer Placeholder 5">
            <a:extLst>
              <a:ext uri="{FF2B5EF4-FFF2-40B4-BE49-F238E27FC236}">
                <a16:creationId xmlns:a16="http://schemas.microsoft.com/office/drawing/2014/main" id="{B3E341C2-A4B8-B9A5-77C8-E2416E92E6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065074-0FCD-03F6-A3BA-E50B0C2ED514}"/>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677589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1297-128D-022D-B26A-118CF59A32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ACECD0-7599-E1DF-F885-ABDCA21265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C8B39F-4497-249D-503D-5ADAF712A3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E277D5-3F5C-A427-AB38-55E68CB9FB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463B2E-7224-292A-9423-E85F19399B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11078A-8793-6B8A-A49A-F6BD245E5558}"/>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8" name="Footer Placeholder 7">
            <a:extLst>
              <a:ext uri="{FF2B5EF4-FFF2-40B4-BE49-F238E27FC236}">
                <a16:creationId xmlns:a16="http://schemas.microsoft.com/office/drawing/2014/main" id="{6352D5D9-8283-5CB6-B4E2-03CE88F148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F3C017-E7A6-2C77-9A27-311508D6E6C1}"/>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2696360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6D7BD-69A6-EA6B-1635-D528990F46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11609-0F54-99BB-230A-4C9058AAF47A}"/>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4" name="Footer Placeholder 3">
            <a:extLst>
              <a:ext uri="{FF2B5EF4-FFF2-40B4-BE49-F238E27FC236}">
                <a16:creationId xmlns:a16="http://schemas.microsoft.com/office/drawing/2014/main" id="{16E92624-0F4C-BB39-A894-8179425084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1F4D9B-4D2E-4080-FF89-99F2875A314F}"/>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637986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7DABF-D4D6-859C-BC8A-A3CA84D32DC9}"/>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3" name="Footer Placeholder 2">
            <a:extLst>
              <a:ext uri="{FF2B5EF4-FFF2-40B4-BE49-F238E27FC236}">
                <a16:creationId xmlns:a16="http://schemas.microsoft.com/office/drawing/2014/main" id="{A9BBC3E8-D09E-AAB9-B356-08D165B95C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AA5885-1DEF-DA06-3BAF-41349D34086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166296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05194-ED02-AAE7-F0A9-309E3845A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E4DD73-10E8-9CD0-A20A-B0F6A7101B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855822-86E6-BB38-A612-1D415546D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84675-4B7E-AD40-19C5-2D6944C01818}"/>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6" name="Footer Placeholder 5">
            <a:extLst>
              <a:ext uri="{FF2B5EF4-FFF2-40B4-BE49-F238E27FC236}">
                <a16:creationId xmlns:a16="http://schemas.microsoft.com/office/drawing/2014/main" id="{87A0AFDD-5852-4295-C2AE-CAFAC2FDE7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DEE15E-6198-84BE-C153-AB915E783CE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335409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83CB-02B3-3143-3991-2B9F25B7A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C0D1E0-DF5E-F7B7-4284-902C4840B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C112D8-3841-C080-7735-9E7740B46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B46D3-51E3-8E7C-CD3E-E22BF0CD662D}"/>
              </a:ext>
            </a:extLst>
          </p:cNvPr>
          <p:cNvSpPr>
            <a:spLocks noGrp="1"/>
          </p:cNvSpPr>
          <p:nvPr>
            <p:ph type="dt" sz="half" idx="10"/>
          </p:nvPr>
        </p:nvSpPr>
        <p:spPr/>
        <p:txBody>
          <a:bodyPr/>
          <a:lstStyle/>
          <a:p>
            <a:fld id="{6FC6E59B-5A32-4065-A899-C0C8D60EE9C9}" type="datetimeFigureOut">
              <a:rPr lang="en-IN" smtClean="0"/>
              <a:t>08-07-2024</a:t>
            </a:fld>
            <a:endParaRPr lang="en-IN"/>
          </a:p>
        </p:txBody>
      </p:sp>
      <p:sp>
        <p:nvSpPr>
          <p:cNvPr id="6" name="Footer Placeholder 5">
            <a:extLst>
              <a:ext uri="{FF2B5EF4-FFF2-40B4-BE49-F238E27FC236}">
                <a16:creationId xmlns:a16="http://schemas.microsoft.com/office/drawing/2014/main" id="{AEFA2E21-E810-AE2A-8BB9-C1E2E06C4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DD386-37E1-6D38-696B-2984FD641CF5}"/>
              </a:ext>
            </a:extLst>
          </p:cNvPr>
          <p:cNvSpPr>
            <a:spLocks noGrp="1"/>
          </p:cNvSpPr>
          <p:nvPr>
            <p:ph type="sldNum" sz="quarter" idx="12"/>
          </p:nvPr>
        </p:nvSpPr>
        <p:spPr/>
        <p:txBody>
          <a:bodyPr/>
          <a:lstStyle/>
          <a:p>
            <a:fld id="{AD0C6BAB-C726-47CE-99DA-BCB22D82C853}" type="slidenum">
              <a:rPr lang="en-IN" smtClean="0"/>
              <a:t>‹#›</a:t>
            </a:fld>
            <a:endParaRPr lang="en-IN"/>
          </a:p>
        </p:txBody>
      </p:sp>
    </p:spTree>
    <p:extLst>
      <p:ext uri="{BB962C8B-B14F-4D97-AF65-F5344CB8AC3E}">
        <p14:creationId xmlns:p14="http://schemas.microsoft.com/office/powerpoint/2010/main" val="1068875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0246D1-E68F-C9EE-F365-6647129092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AF8D88-89BD-C2A9-4433-BAB4075347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31313-0120-8350-4A43-66806C9D8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C6E59B-5A32-4065-A899-C0C8D60EE9C9}" type="datetimeFigureOut">
              <a:rPr lang="en-IN" smtClean="0"/>
              <a:t>08-07-2024</a:t>
            </a:fld>
            <a:endParaRPr lang="en-IN"/>
          </a:p>
        </p:txBody>
      </p:sp>
      <p:sp>
        <p:nvSpPr>
          <p:cNvPr id="5" name="Footer Placeholder 4">
            <a:extLst>
              <a:ext uri="{FF2B5EF4-FFF2-40B4-BE49-F238E27FC236}">
                <a16:creationId xmlns:a16="http://schemas.microsoft.com/office/drawing/2014/main" id="{100B6626-47EE-A25B-ED16-CFB6EF0875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F37B8D8-5605-ABFE-1BAD-A18CA91A11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D0C6BAB-C726-47CE-99DA-BCB22D82C853}" type="slidenum">
              <a:rPr lang="en-IN" smtClean="0"/>
              <a:t>‹#›</a:t>
            </a:fld>
            <a:endParaRPr lang="en-IN"/>
          </a:p>
        </p:txBody>
      </p:sp>
    </p:spTree>
    <p:extLst>
      <p:ext uri="{BB962C8B-B14F-4D97-AF65-F5344CB8AC3E}">
        <p14:creationId xmlns:p14="http://schemas.microsoft.com/office/powerpoint/2010/main" val="2917604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92B675D-4BD7-E224-7A56-0D0F19EBDB6C}"/>
              </a:ext>
            </a:extLst>
          </p:cNvPr>
          <p:cNvSpPr/>
          <p:nvPr/>
        </p:nvSpPr>
        <p:spPr>
          <a:xfrm>
            <a:off x="0" y="555462"/>
            <a:ext cx="3825595" cy="63025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dirty="0"/>
          </a:p>
        </p:txBody>
      </p:sp>
      <p:sp>
        <p:nvSpPr>
          <p:cNvPr id="2" name="Slide Number Placeholder 1">
            <a:extLst>
              <a:ext uri="{FF2B5EF4-FFF2-40B4-BE49-F238E27FC236}">
                <a16:creationId xmlns:a16="http://schemas.microsoft.com/office/drawing/2014/main" id="{BD57D589-76C1-2B09-3DEE-765139A881AE}"/>
              </a:ext>
            </a:extLst>
          </p:cNvPr>
          <p:cNvSpPr>
            <a:spLocks noGrp="1"/>
          </p:cNvSpPr>
          <p:nvPr>
            <p:ph type="sldNum" sz="quarter" idx="4"/>
          </p:nvPr>
        </p:nvSpPr>
        <p:spPr>
          <a:xfrm>
            <a:off x="9943876" y="6527391"/>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1</a:t>
            </a:fld>
            <a:endParaRPr lang="en-US" dirty="0"/>
          </a:p>
        </p:txBody>
      </p:sp>
      <p:sp>
        <p:nvSpPr>
          <p:cNvPr id="4" name="Title 12">
            <a:extLst>
              <a:ext uri="{FF2B5EF4-FFF2-40B4-BE49-F238E27FC236}">
                <a16:creationId xmlns:a16="http://schemas.microsoft.com/office/drawing/2014/main" id="{ADC37F42-6DA2-C0C1-AE1C-6B85A494B3A8}"/>
              </a:ext>
            </a:extLst>
          </p:cNvPr>
          <p:cNvSpPr txBox="1">
            <a:spLocks/>
          </p:cNvSpPr>
          <p:nvPr/>
        </p:nvSpPr>
        <p:spPr>
          <a:xfrm>
            <a:off x="129749" y="55541"/>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dirty="0">
                <a:solidFill>
                  <a:srgbClr val="201646"/>
                </a:solidFill>
                <a:latin typeface="Arial"/>
                <a:cs typeface="Arial"/>
              </a:rPr>
              <a:t>Sonali Sahu</a:t>
            </a:r>
            <a:r>
              <a:rPr kumimoji="0" lang="en-US" sz="2400" b="1" i="0" u="none" strike="noStrike" kern="1200" cap="none" spc="0" normalizeH="0" baseline="0" noProof="0" dirty="0">
                <a:ln>
                  <a:noFill/>
                </a:ln>
                <a:solidFill>
                  <a:srgbClr val="201646"/>
                </a:solidFill>
                <a:effectLst/>
                <a:uLnTx/>
                <a:uFillTx/>
                <a:latin typeface="Arial"/>
                <a:ea typeface="+mj-ea"/>
                <a:cs typeface="Arial"/>
              </a:rPr>
              <a:t>, </a:t>
            </a:r>
            <a:r>
              <a:rPr lang="en-US" sz="2400" dirty="0">
                <a:solidFill>
                  <a:srgbClr val="201646"/>
                </a:solidFill>
                <a:latin typeface="Arial"/>
                <a:cs typeface="Arial"/>
              </a:rPr>
              <a:t>Sr. Developer and DevOps(Salesforce, </a:t>
            </a:r>
            <a:r>
              <a:rPr lang="en-US" sz="2400" dirty="0" err="1">
                <a:solidFill>
                  <a:srgbClr val="201646"/>
                </a:solidFill>
                <a:latin typeface="Arial"/>
                <a:cs typeface="Arial"/>
              </a:rPr>
              <a:t>Flosum</a:t>
            </a:r>
            <a:r>
              <a:rPr lang="en-US" sz="2400" dirty="0">
                <a:solidFill>
                  <a:srgbClr val="201646"/>
                </a:solidFill>
                <a:latin typeface="Arial"/>
                <a:cs typeface="Arial"/>
              </a:rPr>
              <a:t>, Copado)</a:t>
            </a:r>
            <a:endParaRPr lang="en-US" sz="2400" b="1" dirty="0"/>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dirty="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2AABA743-DB29-119C-984C-DC6618BBD0C7}"/>
              </a:ext>
            </a:extLst>
          </p:cNvPr>
          <p:cNvSpPr txBox="1"/>
          <p:nvPr/>
        </p:nvSpPr>
        <p:spPr>
          <a:xfrm>
            <a:off x="129749" y="2453084"/>
            <a:ext cx="3657672" cy="195438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100" b="1" i="0" u="none" strike="noStrike" kern="1200" cap="none" spc="0" normalizeH="0" baseline="0" noProof="0" dirty="0">
                <a:ln>
                  <a:noFill/>
                </a:ln>
                <a:solidFill>
                  <a:srgbClr val="00B050"/>
                </a:solidFill>
                <a:effectLst/>
                <a:uLnTx/>
                <a:uFillTx/>
                <a:ea typeface="+mn-ea"/>
                <a:cs typeface="+mn-cs"/>
              </a:rPr>
              <a:t>Core Skill Sets</a:t>
            </a:r>
            <a:endParaRPr kumimoji="0" lang="en-IN" sz="1100" b="0" i="0" u="none" strike="noStrike" kern="1200" cap="none" spc="0" normalizeH="0" baseline="0" noProof="0" dirty="0">
              <a:ln>
                <a:noFill/>
              </a:ln>
              <a:solidFill>
                <a:srgbClr val="00B050"/>
              </a:solidFill>
              <a:effectLst/>
              <a:uLnTx/>
              <a:uFillTx/>
              <a:ea typeface="+mn-ea"/>
              <a:cs typeface="+mn-cs"/>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Proficient in developing LWC, Aura, Apex, Flows, and other Salesforce standard features.</a:t>
            </a:r>
            <a:endParaRPr lang="en-US" sz="1100" dirty="0">
              <a:solidFill>
                <a:schemeClr val="accent1">
                  <a:lumMod val="50000"/>
                </a:schemeClr>
              </a:solidFill>
              <a:ea typeface="Calibri"/>
              <a:cs typeface="Arial" panose="020B0604020202020204" pitchFamily="34" charset="0"/>
            </a:endParaRPr>
          </a:p>
          <a:p>
            <a:pPr marL="285750" indent="-285750">
              <a:buFont typeface="Arial" panose="020B0604020202020204" pitchFamily="34" charset="0"/>
              <a:buChar char="•"/>
              <a:defRPr/>
            </a:pPr>
            <a:r>
              <a:rPr lang="en-US" sz="1100" dirty="0">
                <a:solidFill>
                  <a:schemeClr val="accent1">
                    <a:lumMod val="50000"/>
                  </a:schemeClr>
                </a:solidFill>
                <a:ea typeface="Calibri"/>
                <a:cs typeface="Arial"/>
              </a:rPr>
              <a:t>Requirement Gathering, Solution Design and Implementation.</a:t>
            </a:r>
          </a:p>
          <a:p>
            <a:pPr marL="171450" indent="-171450">
              <a:buFont typeface="Arial,Sans-Serif" panose="020B0604020202020204" pitchFamily="34" charset="0"/>
              <a:buChar char="•"/>
              <a:defRPr/>
            </a:pPr>
            <a:r>
              <a:rPr lang="en-IN" sz="1100" dirty="0">
                <a:solidFill>
                  <a:schemeClr val="accent1">
                    <a:lumMod val="50000"/>
                  </a:schemeClr>
                </a:solidFill>
                <a:ea typeface="Calibri"/>
                <a:cs typeface="Arial"/>
              </a:rPr>
              <a:t>   Experienced in working across various SFDC    implementations  covering Sales, Service, CPQ, Field Service Lightning and Conga(Apttus) CPQ.</a:t>
            </a:r>
            <a:endParaRPr lang="en-US" sz="1100" dirty="0">
              <a:solidFill>
                <a:schemeClr val="accent1">
                  <a:lumMod val="50000"/>
                </a:schemeClr>
              </a:solidFill>
              <a:ea typeface="Calibri" panose="020F0502020204030204" pitchFamily="34" charset="0"/>
              <a:cs typeface="Arial" panose="020B0604020202020204" pitchFamily="34" charset="0"/>
            </a:endParaRPr>
          </a:p>
          <a:p>
            <a:pPr marL="285750" lvl="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US" sz="1100" dirty="0">
              <a:solidFill>
                <a:srgbClr val="201646"/>
              </a:solidFill>
              <a:ea typeface="Calibri" panose="020F0502020204030204" pitchFamily="34" charset="0"/>
              <a:cs typeface="Arial" panose="020B0604020202020204" pitchFamily="34" charset="0"/>
            </a:endParaRPr>
          </a:p>
          <a:p>
            <a:pPr marL="285750" indent="-285750">
              <a:buFont typeface="Arial" panose="020B0604020202020204" pitchFamily="34" charset="0"/>
              <a:buChar char="•"/>
              <a:defRPr/>
            </a:pPr>
            <a:endParaRPr lang="en-IN" sz="1100" i="1" dirty="0">
              <a:solidFill>
                <a:srgbClr val="7760CD"/>
              </a:solidFill>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FAD7D10F-2CA0-B62C-602C-1D44C25427E7}"/>
              </a:ext>
            </a:extLst>
          </p:cNvPr>
          <p:cNvSpPr txBox="1"/>
          <p:nvPr/>
        </p:nvSpPr>
        <p:spPr>
          <a:xfrm>
            <a:off x="3815592" y="397465"/>
            <a:ext cx="7544633" cy="1738938"/>
          </a:xfrm>
          <a:prstGeom prst="rect">
            <a:avLst/>
          </a:prstGeom>
          <a:noFill/>
        </p:spPr>
        <p:txBody>
          <a:bodyPr wrap="square" lIns="91440" tIns="45720" rIns="91440" bIns="45720" rtlCol="0" anchor="t">
            <a:spAutoFit/>
          </a:bodyPr>
          <a:lstStyle/>
          <a:p>
            <a:r>
              <a:rPr lang="en-IN" sz="1100" b="1" dirty="0">
                <a:solidFill>
                  <a:srgbClr val="00B050"/>
                </a:solidFill>
              </a:rPr>
              <a:t>Professional Summary </a:t>
            </a:r>
            <a:endParaRPr lang="en-US" dirty="0"/>
          </a:p>
          <a:p>
            <a:pPr marL="171450" indent="-171450">
              <a:spcBef>
                <a:spcPts val="300"/>
              </a:spcBef>
              <a:buFont typeface="Arial" panose="020B0604020202020204" pitchFamily="34" charset="0"/>
              <a:buChar char="•"/>
            </a:pPr>
            <a:r>
              <a:rPr lang="en-US" sz="1100" dirty="0">
                <a:latin typeface="Aptos (Body)"/>
                <a:cs typeface="Arial"/>
              </a:rPr>
              <a:t>6.5 years of experience in IT industry playing the role of a Salesforce Developer and DevOps.</a:t>
            </a:r>
          </a:p>
          <a:p>
            <a:pPr marL="171450" indent="-171450">
              <a:buFont typeface="Arial" panose="020B0604020202020204" pitchFamily="34" charset="0"/>
              <a:buChar char="•"/>
            </a:pPr>
            <a:r>
              <a:rPr lang="en-US" sz="1100" dirty="0">
                <a:solidFill>
                  <a:srgbClr val="000000"/>
                </a:solidFill>
                <a:latin typeface="Aptos (Body)"/>
                <a:ea typeface="+mn-lt"/>
                <a:cs typeface="+mn-lt"/>
              </a:rPr>
              <a:t>Proficient in Salesforce Development, </a:t>
            </a:r>
            <a:r>
              <a:rPr lang="en-IN" sz="1100" dirty="0">
                <a:solidFill>
                  <a:schemeClr val="accent1">
                    <a:lumMod val="50000"/>
                  </a:schemeClr>
                </a:solidFill>
                <a:latin typeface="Aptos (Body)"/>
                <a:ea typeface="+mn-lt"/>
                <a:cs typeface="+mn-lt"/>
              </a:rPr>
              <a:t>Apex (Synchronous and Asynchronous)</a:t>
            </a:r>
            <a:r>
              <a:rPr lang="en-US" sz="1100" dirty="0">
                <a:solidFill>
                  <a:srgbClr val="000000"/>
                </a:solidFill>
                <a:latin typeface="Aptos (Body)"/>
                <a:ea typeface="+mn-lt"/>
                <a:cs typeface="+mn-lt"/>
              </a:rPr>
              <a:t>, Admin, Lightning Web Components,   AURA Lightning Components,   Salesforce integrations, Flows, Debugging and some of other </a:t>
            </a:r>
            <a:r>
              <a:rPr lang="en-US" sz="1100" dirty="0">
                <a:solidFill>
                  <a:srgbClr val="000000"/>
                </a:solidFill>
                <a:latin typeface="Aptos (Body)"/>
                <a:ea typeface="+mn-lt"/>
                <a:cs typeface="+mn-lt"/>
                <a:sym typeface="Wingdings" panose="05000000000000000000" pitchFamily="2" charset="2"/>
              </a:rPr>
              <a:t>Admin tools</a:t>
            </a:r>
            <a:r>
              <a:rPr lang="en-US" sz="1100" dirty="0">
                <a:solidFill>
                  <a:srgbClr val="000000"/>
                </a:solidFill>
                <a:latin typeface="Aptos (Body)"/>
                <a:ea typeface="+mn-lt"/>
                <a:cs typeface="+mn-lt"/>
              </a:rPr>
              <a:t>.</a:t>
            </a:r>
          </a:p>
          <a:p>
            <a:pPr marL="171450" indent="-171450">
              <a:buFont typeface="Arial" panose="020B0604020202020204" pitchFamily="34" charset="0"/>
              <a:buChar char="•"/>
            </a:pPr>
            <a:r>
              <a:rPr lang="en-IN" sz="1100" dirty="0">
                <a:ea typeface="+mn-lt"/>
                <a:cs typeface="+mn-lt"/>
              </a:rPr>
              <a:t>Hands-on experience in  </a:t>
            </a:r>
            <a:r>
              <a:rPr lang="en-IN" sz="1100" b="1" dirty="0">
                <a:ea typeface="+mn-lt"/>
                <a:cs typeface="+mn-lt"/>
              </a:rPr>
              <a:t>Copado</a:t>
            </a:r>
            <a:r>
              <a:rPr lang="en-IN" sz="1100" dirty="0">
                <a:ea typeface="+mn-lt"/>
                <a:cs typeface="+mn-lt"/>
              </a:rPr>
              <a:t> deployment </a:t>
            </a:r>
            <a:r>
              <a:rPr lang="en-US" sz="1100" b="1" dirty="0" err="1">
                <a:solidFill>
                  <a:srgbClr val="000000"/>
                </a:solidFill>
                <a:latin typeface="Aptos (Body)"/>
                <a:ea typeface="Calibri"/>
                <a:cs typeface="Calibri"/>
                <a:sym typeface="Wingdings" panose="05000000000000000000" pitchFamily="2" charset="2"/>
              </a:rPr>
              <a:t>Flosum</a:t>
            </a:r>
            <a:r>
              <a:rPr lang="en-US" sz="1100" dirty="0">
                <a:solidFill>
                  <a:srgbClr val="000000"/>
                </a:solidFill>
                <a:latin typeface="Aptos (Body)"/>
                <a:ea typeface="Calibri"/>
                <a:cs typeface="Calibri"/>
                <a:sym typeface="Wingdings" panose="05000000000000000000" pitchFamily="2" charset="2"/>
              </a:rPr>
              <a:t> for continuous Integration, deployment, release management.</a:t>
            </a:r>
            <a:endParaRPr lang="en-US" sz="1100" dirty="0">
              <a:solidFill>
                <a:srgbClr val="2A2A2A"/>
              </a:solidFill>
              <a:latin typeface="Aptos (Body)"/>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endParaRPr lang="en-US" sz="1200" dirty="0">
              <a:solidFill>
                <a:srgbClr val="2A2A2A"/>
              </a:solidFill>
              <a:ea typeface="Calibri"/>
              <a:cs typeface="Arial"/>
            </a:endParaRPr>
          </a:p>
          <a:p>
            <a:pPr marL="171450" indent="-171450">
              <a:spcBef>
                <a:spcPts val="300"/>
              </a:spcBef>
              <a:buFont typeface="Arial" panose="020B0604020202020204" pitchFamily="34" charset="0"/>
              <a:buChar char="•"/>
            </a:pPr>
            <a:endParaRPr lang="en-US" sz="1100" dirty="0">
              <a:ea typeface="Calibri"/>
              <a:cs typeface="Arial"/>
            </a:endParaRPr>
          </a:p>
        </p:txBody>
      </p:sp>
      <p:sp>
        <p:nvSpPr>
          <p:cNvPr id="7" name="TextBox 6">
            <a:extLst>
              <a:ext uri="{FF2B5EF4-FFF2-40B4-BE49-F238E27FC236}">
                <a16:creationId xmlns:a16="http://schemas.microsoft.com/office/drawing/2014/main" id="{3CE32142-2528-2B0A-5C30-1322F229ACC6}"/>
              </a:ext>
            </a:extLst>
          </p:cNvPr>
          <p:cNvSpPr txBox="1"/>
          <p:nvPr/>
        </p:nvSpPr>
        <p:spPr>
          <a:xfrm>
            <a:off x="3796810" y="1189789"/>
            <a:ext cx="7804639" cy="7109639"/>
          </a:xfrm>
          <a:prstGeom prst="rect">
            <a:avLst/>
          </a:prstGeom>
          <a:noFill/>
        </p:spPr>
        <p:txBody>
          <a:bodyPr wrap="square" lIns="91440" tIns="45720" rIns="91440" bIns="45720" rtlCol="0" anchor="t">
            <a:spAutoFit/>
          </a:bodyPr>
          <a:lstStyle/>
          <a:p>
            <a:endParaRPr lang="en-IN" sz="1100" b="1" dirty="0">
              <a:solidFill>
                <a:srgbClr val="00B050"/>
              </a:solidFill>
            </a:endParaRPr>
          </a:p>
          <a:p>
            <a:r>
              <a:rPr lang="en-IN" sz="1100" b="1" dirty="0">
                <a:solidFill>
                  <a:srgbClr val="00B050"/>
                </a:solidFill>
              </a:rPr>
              <a:t>Relevant Project Experience</a:t>
            </a:r>
          </a:p>
          <a:p>
            <a:r>
              <a:rPr lang="en-US" sz="1100" b="1" dirty="0"/>
              <a:t>Client: </a:t>
            </a:r>
            <a:r>
              <a:rPr lang="en-US" sz="1200" b="1" dirty="0">
                <a:solidFill>
                  <a:srgbClr val="000000"/>
                </a:solidFill>
                <a:ea typeface="+mn-lt"/>
                <a:cs typeface="+mn-lt"/>
              </a:rPr>
              <a:t>Leaf Home</a:t>
            </a:r>
            <a:r>
              <a:rPr lang="en-US" sz="1100" b="1" dirty="0"/>
              <a:t>, Role: </a:t>
            </a:r>
            <a:r>
              <a:rPr lang="en-US" sz="1200" b="1" dirty="0">
                <a:solidFill>
                  <a:srgbClr val="000000"/>
                </a:solidFill>
                <a:ea typeface="+mn-lt"/>
                <a:cs typeface="+mn-lt"/>
              </a:rPr>
              <a:t>Sr. Salesforce Developer</a:t>
            </a:r>
            <a:endParaRPr lang="en-US" b="1" dirty="0"/>
          </a:p>
          <a:p>
            <a:pPr marL="171450" indent="-171450">
              <a:buFont typeface="Arial" panose="020B0604020202020204" pitchFamily="34" charset="0"/>
              <a:buChar char="•"/>
            </a:pPr>
            <a:r>
              <a:rPr lang="en-US" sz="1100" dirty="0">
                <a:solidFill>
                  <a:srgbClr val="000000"/>
                </a:solidFill>
                <a:ea typeface="+mn-lt"/>
                <a:cs typeface="+mn-lt"/>
              </a:rPr>
              <a:t>Developed custom solutions and extensions for Salesforce field Service  </a:t>
            </a:r>
            <a:r>
              <a:rPr lang="en-US" sz="1100" dirty="0">
                <a:solidFill>
                  <a:srgbClr val="2A2A2A"/>
                </a:solidFill>
                <a:ea typeface="+mn-lt"/>
                <a:cs typeface="+mn-lt"/>
              </a:rPr>
              <a:t>Lightning (FSL) platform using Apex, Visualforce,     Lightning </a:t>
            </a:r>
            <a:r>
              <a:rPr lang="en-IN" sz="1100" dirty="0"/>
              <a:t>Components using HTML, CSS, JavaScript, and Salesforce’s Aura and Lightning Web Component (LWC) frameworks.</a:t>
            </a:r>
            <a:r>
              <a:rPr lang="en-US" sz="1100" dirty="0">
                <a:solidFill>
                  <a:srgbClr val="2A2A2A"/>
                </a:solidFill>
                <a:ea typeface="+mn-lt"/>
                <a:cs typeface="+mn-lt"/>
              </a:rPr>
              <a:t>, Flows, and </a:t>
            </a:r>
            <a:r>
              <a:rPr lang="en-IN" sz="1100" dirty="0"/>
              <a:t>Lightning App Builder  </a:t>
            </a:r>
            <a:r>
              <a:rPr lang="en-US" sz="1100" dirty="0">
                <a:solidFill>
                  <a:srgbClr val="2A2A2A"/>
                </a:solidFill>
                <a:ea typeface="+mn-lt"/>
                <a:cs typeface="+mn-lt"/>
              </a:rPr>
              <a:t>to meet specific business requirements and</a:t>
            </a:r>
            <a:r>
              <a:rPr lang="en-US" sz="1100" dirty="0"/>
              <a:t> enhance user interaction along with productivity within Salesforce.</a:t>
            </a:r>
          </a:p>
          <a:p>
            <a:pPr marL="171450" indent="-171450">
              <a:buFont typeface="Arial" panose="020B0604020202020204" pitchFamily="34" charset="0"/>
              <a:buChar char="•"/>
            </a:pPr>
            <a:r>
              <a:rPr lang="en-US" sz="1100" dirty="0"/>
              <a:t>Utilized </a:t>
            </a:r>
            <a:r>
              <a:rPr lang="en-US" sz="1100" dirty="0" err="1"/>
              <a:t>Flosum</a:t>
            </a:r>
            <a:r>
              <a:rPr lang="en-US" sz="1100" dirty="0"/>
              <a:t> for version control, </a:t>
            </a:r>
            <a:r>
              <a:rPr lang="en-IN" sz="1100" dirty="0"/>
              <a:t>branch management,</a:t>
            </a:r>
            <a:r>
              <a:rPr lang="en-US" sz="1100" dirty="0"/>
              <a:t>continuous integration, and deployment management.</a:t>
            </a:r>
          </a:p>
          <a:p>
            <a:pPr marL="171450" indent="-171450">
              <a:buFont typeface="Arial" panose="020B0604020202020204" pitchFamily="34" charset="0"/>
              <a:buChar char="•"/>
            </a:pPr>
            <a:r>
              <a:rPr lang="en-US" sz="1100" dirty="0"/>
              <a:t>Managed and coordinated multiple releases, ensuring timely and error-free deployments. Used </a:t>
            </a:r>
            <a:r>
              <a:rPr lang="en-US" sz="1100" dirty="0" err="1"/>
              <a:t>Flosum</a:t>
            </a:r>
            <a:r>
              <a:rPr lang="en-US" sz="1100" dirty="0"/>
              <a:t> for branch management, code merging, and conflict resolution.</a:t>
            </a:r>
          </a:p>
          <a:p>
            <a:pPr marL="171450" indent="-171450">
              <a:buFont typeface="Arial" panose="020B0604020202020204" pitchFamily="34" charset="0"/>
              <a:buChar char="•"/>
            </a:pPr>
            <a:r>
              <a:rPr lang="en-US" sz="1100" dirty="0">
                <a:solidFill>
                  <a:srgbClr val="000000"/>
                </a:solidFill>
                <a:ea typeface="+mn-lt"/>
                <a:cs typeface="+mn-lt"/>
              </a:rPr>
              <a:t>Worked on Salesforce major as well as minor Release</a:t>
            </a:r>
            <a:r>
              <a:rPr lang="en-US" sz="1100" b="1" dirty="0">
                <a:solidFill>
                  <a:srgbClr val="000000"/>
                </a:solidFill>
                <a:ea typeface="+mn-lt"/>
                <a:cs typeface="+mn-lt"/>
              </a:rPr>
              <a:t> </a:t>
            </a:r>
            <a:r>
              <a:rPr lang="en-US" sz="1100" dirty="0">
                <a:solidFill>
                  <a:srgbClr val="000000"/>
                </a:solidFill>
                <a:ea typeface="+mn-lt"/>
                <a:cs typeface="+mn-lt"/>
              </a:rPr>
              <a:t>Managements</a:t>
            </a:r>
            <a:r>
              <a:rPr lang="en-US" sz="1100" b="1" dirty="0">
                <a:solidFill>
                  <a:srgbClr val="000000"/>
                </a:solidFill>
                <a:ea typeface="+mn-lt"/>
                <a:cs typeface="+mn-lt"/>
              </a:rPr>
              <a:t> </a:t>
            </a:r>
            <a:r>
              <a:rPr lang="en-US" sz="1100" dirty="0">
                <a:solidFill>
                  <a:srgbClr val="000000"/>
                </a:solidFill>
                <a:ea typeface="+mn-lt"/>
                <a:cs typeface="+mn-lt"/>
              </a:rPr>
              <a:t>and deployments utilizing tools like </a:t>
            </a:r>
            <a:r>
              <a:rPr lang="en-US" sz="1100" dirty="0" err="1">
                <a:solidFill>
                  <a:srgbClr val="000000"/>
                </a:solidFill>
                <a:ea typeface="+mn-lt"/>
                <a:cs typeface="+mn-lt"/>
              </a:rPr>
              <a:t>Flosum</a:t>
            </a:r>
            <a:r>
              <a:rPr lang="en-US" sz="1100" dirty="0">
                <a:solidFill>
                  <a:srgbClr val="000000"/>
                </a:solidFill>
                <a:ea typeface="+mn-lt"/>
                <a:cs typeface="+mn-lt"/>
              </a:rPr>
              <a:t>.</a:t>
            </a:r>
          </a:p>
          <a:p>
            <a:pPr marL="171450" indent="-171450">
              <a:buFont typeface="Arial" panose="020B0604020202020204" pitchFamily="34" charset="0"/>
              <a:buChar char="•"/>
            </a:pPr>
            <a:r>
              <a:rPr lang="en-US" sz="1100" dirty="0">
                <a:solidFill>
                  <a:srgbClr val="000000"/>
                </a:solidFill>
                <a:ea typeface="+mn-lt"/>
                <a:cs typeface="+mn-lt"/>
              </a:rPr>
              <a:t>Created and development policy for whole team and moved from change sets to </a:t>
            </a:r>
            <a:r>
              <a:rPr lang="en-US" sz="1100" dirty="0" err="1">
                <a:solidFill>
                  <a:srgbClr val="000000"/>
                </a:solidFill>
                <a:ea typeface="+mn-lt"/>
                <a:cs typeface="+mn-lt"/>
              </a:rPr>
              <a:t>Flosum</a:t>
            </a:r>
            <a:r>
              <a:rPr lang="en-US" sz="1100" dirty="0">
                <a:solidFill>
                  <a:srgbClr val="000000"/>
                </a:solidFill>
                <a:ea typeface="+mn-lt"/>
                <a:cs typeface="+mn-lt"/>
              </a:rPr>
              <a:t> patches.</a:t>
            </a:r>
            <a:endParaRPr lang="en-US" sz="1100" dirty="0">
              <a:cs typeface="Arial" panose="020B0604020202020204"/>
            </a:endParaRPr>
          </a:p>
          <a:p>
            <a:pPr marL="171450" indent="-171450">
              <a:spcBef>
                <a:spcPts val="300"/>
              </a:spcBef>
              <a:buFont typeface="Arial" panose="020B0604020202020204" pitchFamily="34" charset="0"/>
              <a:buChar char="•"/>
            </a:pPr>
            <a:r>
              <a:rPr lang="en-US" sz="1100" dirty="0"/>
              <a:t>Created streamlined compact form-based Lead creation process using custom Lightning components, resulting in improved data collection and user satisfaction.</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D0D0D"/>
                </a:solidFill>
                <a:ea typeface="+mn-lt"/>
                <a:cs typeface="+mn-lt"/>
              </a:rPr>
              <a:t>Created Lightning apps combining Salesforce Design system and Salesforce Data services and Lightning features.</a:t>
            </a:r>
          </a:p>
          <a:p>
            <a:pPr marL="171450" indent="-171450">
              <a:spcBef>
                <a:spcPts val="300"/>
              </a:spcBef>
              <a:buFont typeface="Arial" panose="020B0604020202020204" pitchFamily="34" charset="0"/>
              <a:buChar char="•"/>
            </a:pPr>
            <a:r>
              <a:rPr lang="en-US" sz="1100" dirty="0">
                <a:solidFill>
                  <a:srgbClr val="0D0D0D"/>
                </a:solidFill>
                <a:ea typeface="+mn-lt"/>
                <a:cs typeface="+mn-lt"/>
              </a:rPr>
              <a:t>Designed and implemented custom solutions using Field Service Lightning to streamline work order management, asset tracking, territory, Field service mobile App and Field service scheduling and optimization by Dispatcher Console with Gantt chart and Scheduling Optimizer.</a:t>
            </a:r>
            <a:endParaRPr lang="en-US" sz="1100" dirty="0">
              <a:solidFill>
                <a:srgbClr val="000000"/>
              </a:solidFill>
              <a:ea typeface="+mn-lt"/>
              <a:cs typeface="+mn-lt"/>
            </a:endParaRPr>
          </a:p>
          <a:p>
            <a:pPr marL="171450" indent="-171450">
              <a:spcBef>
                <a:spcPts val="300"/>
              </a:spcBef>
              <a:buFont typeface="Arial" panose="020B0604020202020204" pitchFamily="34" charset="0"/>
              <a:buChar char="•"/>
            </a:pPr>
            <a:r>
              <a:rPr lang="en-US" sz="1100" dirty="0">
                <a:solidFill>
                  <a:srgbClr val="000000"/>
                </a:solidFill>
                <a:ea typeface="+mn-lt"/>
                <a:cs typeface="+mn-lt"/>
              </a:rPr>
              <a:t>Understanding of Salesforce security best practices, including role hierarchy, profiles, permission sets, and Apex sharing and sharing settings to ensure data privacy and compliance with regulatory requirements.</a:t>
            </a:r>
            <a:endParaRPr lang="en-US" sz="1100" dirty="0">
              <a:solidFill>
                <a:srgbClr val="201646"/>
              </a:solidFill>
              <a:cs typeface="Arial"/>
            </a:endParaRPr>
          </a:p>
          <a:p>
            <a:pPr marL="171450" indent="-171450">
              <a:spcBef>
                <a:spcPts val="300"/>
              </a:spcBef>
              <a:buFont typeface="Arial" panose="020B0604020202020204" pitchFamily="34" charset="0"/>
              <a:buChar char="•"/>
            </a:pPr>
            <a:r>
              <a:rPr lang="en-US" sz="1100" dirty="0">
                <a:solidFill>
                  <a:srgbClr val="2A2A2A"/>
                </a:solidFill>
                <a:ea typeface="+mn-lt"/>
                <a:cs typeface="+mn-lt"/>
              </a:rPr>
              <a:t>Collaborated with cross-functional teams, including business analysts, architects, and administrators, to gather requirements, design solutions, and ensure successful delivery on time.</a:t>
            </a:r>
          </a:p>
          <a:p>
            <a:pPr>
              <a:spcBef>
                <a:spcPts val="300"/>
              </a:spcBef>
            </a:pPr>
            <a:r>
              <a:rPr lang="en-US" sz="1100" b="1" dirty="0">
                <a:solidFill>
                  <a:srgbClr val="2A2A2A"/>
                </a:solidFill>
                <a:cs typeface="Arial"/>
              </a:rPr>
              <a:t>Client: GE Healthcare,  Sr. Salesforce Developer​</a:t>
            </a:r>
          </a:p>
          <a:p>
            <a:pPr marL="171450" indent="-171450">
              <a:spcBef>
                <a:spcPts val="300"/>
              </a:spcBef>
              <a:buFont typeface="Arial" panose="020B0604020202020204" pitchFamily="34" charset="0"/>
              <a:buChar char="•"/>
            </a:pPr>
            <a:r>
              <a:rPr lang="en-US" sz="1100" dirty="0">
                <a:solidFill>
                  <a:srgbClr val="2A2A2A"/>
                </a:solidFill>
                <a:cs typeface="Arial"/>
              </a:rPr>
              <a:t>Designed and developed intuitive user interfaces using visual force pages, Apex classes and triggers, Aura Lightning Components, Lightning Web Components, Community Builder and Leveraged the Apex Controller to make a call for external requests to retrieve data from various API’s and displayed them on component.​</a:t>
            </a:r>
          </a:p>
          <a:p>
            <a:pPr marL="171450" indent="-171450">
              <a:spcBef>
                <a:spcPts val="300"/>
              </a:spcBef>
              <a:buFont typeface="Arial" panose="020B0604020202020204" pitchFamily="34" charset="0"/>
              <a:buChar char="•"/>
            </a:pPr>
            <a:r>
              <a:rPr lang="en-US" sz="1100" dirty="0">
                <a:solidFill>
                  <a:srgbClr val="2A2A2A"/>
                </a:solidFill>
                <a:cs typeface="Arial"/>
              </a:rPr>
              <a:t>Upgraded some apps from Salesforce Classic to Lightning Experience to develop rich UI and better interaction.​</a:t>
            </a:r>
          </a:p>
          <a:p>
            <a:pPr marL="171450" indent="-171450">
              <a:spcBef>
                <a:spcPts val="300"/>
              </a:spcBef>
              <a:buFont typeface="Arial" panose="020B0604020202020204" pitchFamily="34" charset="0"/>
              <a:buChar char="•"/>
            </a:pPr>
            <a:r>
              <a:rPr lang="en-US" sz="1100" dirty="0">
                <a:solidFill>
                  <a:srgbClr val="2A2A2A"/>
                </a:solidFill>
                <a:cs typeface="Arial"/>
              </a:rPr>
              <a:t>Enabled Aura Framework, by adding AURA Attributes and Aura Handlers for Events to focus on logic and interactions in Lightning Applications and minimized code in JavaScript controllers by adding reusable functions in Helper Component.​</a:t>
            </a:r>
          </a:p>
          <a:p>
            <a:pPr marL="171450" indent="-171450">
              <a:spcBef>
                <a:spcPts val="300"/>
              </a:spcBef>
              <a:buFont typeface="Arial" panose="020B0604020202020204" pitchFamily="34" charset="0"/>
              <a:buChar char="•"/>
            </a:pPr>
            <a:r>
              <a:rPr lang="en-US" sz="1100" dirty="0">
                <a:solidFill>
                  <a:srgbClr val="2A2A2A"/>
                </a:solidFill>
                <a:cs typeface="Arial"/>
              </a:rPr>
              <a:t>Embedded Lightning Components in visual force page by using Lightning Out feature by event driven programming and converted button to LWC.</a:t>
            </a:r>
          </a:p>
          <a:p>
            <a:pPr marL="171450" indent="-171450">
              <a:spcBef>
                <a:spcPts val="300"/>
              </a:spcBef>
              <a:buFont typeface="Arial" panose="020B0604020202020204" pitchFamily="34" charset="0"/>
              <a:buChar char="•"/>
            </a:pPr>
            <a:endParaRPr lang="en-US" sz="1100" dirty="0">
              <a:solidFill>
                <a:srgbClr val="2A2A2A"/>
              </a:solidFill>
              <a:cs typeface="Arial"/>
            </a:endParaRPr>
          </a:p>
          <a:p>
            <a:pPr>
              <a:spcBef>
                <a:spcPts val="300"/>
              </a:spcBef>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spcBef>
                <a:spcPts val="300"/>
              </a:spcBef>
              <a:buFont typeface="Arial" panose="020B0604020202020204" pitchFamily="34" charset="0"/>
              <a:buChar char="•"/>
            </a:pPr>
            <a:endParaRPr lang="en-US" sz="1100" dirty="0">
              <a:solidFill>
                <a:srgbClr val="2A2A2A"/>
              </a:solidFill>
            </a:endParaRPr>
          </a:p>
          <a:p>
            <a:pPr marL="171450" indent="-171450">
              <a:buFont typeface="Arial"/>
              <a:buChar char="•"/>
            </a:pPr>
            <a:endParaRPr lang="en-US" sz="1200" b="1" dirty="0">
              <a:solidFill>
                <a:srgbClr val="000000"/>
              </a:solidFill>
              <a:cs typeface="Arial"/>
            </a:endParaRPr>
          </a:p>
          <a:p>
            <a:endParaRPr lang="en-US" sz="1200" dirty="0">
              <a:solidFill>
                <a:srgbClr val="000000"/>
              </a:solidFill>
              <a:cs typeface="Arial"/>
            </a:endParaRPr>
          </a:p>
          <a:p>
            <a:pPr>
              <a:spcBef>
                <a:spcPts val="300"/>
              </a:spcBef>
            </a:pPr>
            <a:endParaRPr lang="en-US" sz="1100" dirty="0">
              <a:cs typeface="Arial"/>
            </a:endParaRPr>
          </a:p>
        </p:txBody>
      </p:sp>
      <p:sp>
        <p:nvSpPr>
          <p:cNvPr id="9" name="TextBox 8">
            <a:extLst>
              <a:ext uri="{FF2B5EF4-FFF2-40B4-BE49-F238E27FC236}">
                <a16:creationId xmlns:a16="http://schemas.microsoft.com/office/drawing/2014/main" id="{C7EF9A0A-B875-5DE8-200F-ADC5D4D2DD3C}"/>
              </a:ext>
            </a:extLst>
          </p:cNvPr>
          <p:cNvSpPr txBox="1"/>
          <p:nvPr/>
        </p:nvSpPr>
        <p:spPr>
          <a:xfrm>
            <a:off x="139138" y="4177448"/>
            <a:ext cx="3317240" cy="1277273"/>
          </a:xfrm>
          <a:prstGeom prst="rect">
            <a:avLst/>
          </a:prstGeom>
          <a:noFill/>
        </p:spPr>
        <p:txBody>
          <a:bodyPr wrap="square" lIns="91440" tIns="45720" rIns="91440" bIns="45720" rtlCol="0" anchor="t">
            <a:spAutoFit/>
          </a:bodyPr>
          <a:lstStyle/>
          <a:p>
            <a:pPr>
              <a:defRPr/>
            </a:pPr>
            <a:r>
              <a:rPr lang="en-IN" sz="1100" b="1" dirty="0">
                <a:solidFill>
                  <a:srgbClr val="00B050"/>
                </a:solidFill>
              </a:rPr>
              <a:t>Certifications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Administrator </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App Builder</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Platform Developer I</a:t>
            </a:r>
          </a:p>
          <a:p>
            <a:pPr marL="118745" indent="-118745">
              <a:buFont typeface="Arial" panose="020B0604020202020204" pitchFamily="34" charset="0"/>
              <a:buChar char="•"/>
            </a:pPr>
            <a:r>
              <a:rPr lang="en-US" sz="1100" dirty="0">
                <a:solidFill>
                  <a:schemeClr val="bg2">
                    <a:lumMod val="10000"/>
                  </a:schemeClr>
                </a:solidFill>
                <a:ea typeface="Calibri"/>
                <a:cs typeface="Arial"/>
              </a:rPr>
              <a:t>Salesforce Certified Heroku Architecture Designer</a:t>
            </a:r>
          </a:p>
          <a:p>
            <a:pPr marL="118745" indent="-118745">
              <a:buFont typeface="Arial" panose="020B0604020202020204" pitchFamily="34" charset="0"/>
              <a:buChar char="•"/>
            </a:pPr>
            <a:endParaRPr lang="en-US" sz="1100" dirty="0">
              <a:solidFill>
                <a:schemeClr val="bg2">
                  <a:lumMod val="10000"/>
                </a:schemeClr>
              </a:solidFill>
              <a:ea typeface="Calibri"/>
              <a:cs typeface="Arial"/>
            </a:endParaRPr>
          </a:p>
        </p:txBody>
      </p:sp>
      <p:cxnSp>
        <p:nvCxnSpPr>
          <p:cNvPr id="10" name="Straight Connector 9">
            <a:extLst>
              <a:ext uri="{FF2B5EF4-FFF2-40B4-BE49-F238E27FC236}">
                <a16:creationId xmlns:a16="http://schemas.microsoft.com/office/drawing/2014/main" id="{9EC7C76D-C97F-A772-876E-CF1BFD86BA7C}"/>
              </a:ext>
            </a:extLst>
          </p:cNvPr>
          <p:cNvCxnSpPr/>
          <p:nvPr/>
        </p:nvCxnSpPr>
        <p:spPr>
          <a:xfrm>
            <a:off x="3809022" y="555462"/>
            <a:ext cx="0" cy="5764427"/>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FBD439F3-52F1-6FDC-026D-3C90CE3FE831}"/>
              </a:ext>
            </a:extLst>
          </p:cNvPr>
          <p:cNvSpPr txBox="1"/>
          <p:nvPr/>
        </p:nvSpPr>
        <p:spPr>
          <a:xfrm>
            <a:off x="1574821" y="752943"/>
            <a:ext cx="2240771" cy="1304268"/>
          </a:xfrm>
          <a:prstGeom prst="rect">
            <a:avLst/>
          </a:prstGeom>
          <a:noFill/>
        </p:spPr>
        <p:txBody>
          <a:bodyPr wrap="square" lIns="91440" tIns="45720" rIns="91440" bIns="45720" rtlCol="0" anchor="t">
            <a:spAutoFit/>
          </a:bodyPr>
          <a:lstStyle/>
          <a:p>
            <a:pPr>
              <a:lnSpc>
                <a:spcPts val="1600"/>
              </a:lnSpc>
              <a:spcBef>
                <a:spcPts val="0"/>
              </a:spcBef>
            </a:pPr>
            <a:r>
              <a:rPr lang="en-US" sz="1100" b="1" dirty="0"/>
              <a:t>Sonali.sahu@brillio.com</a:t>
            </a:r>
          </a:p>
          <a:p>
            <a:pPr>
              <a:lnSpc>
                <a:spcPts val="1600"/>
              </a:lnSpc>
            </a:pPr>
            <a:endParaRPr lang="en-US" sz="1100" b="1" dirty="0">
              <a:cs typeface="Arial"/>
            </a:endParaRPr>
          </a:p>
          <a:p>
            <a:pPr>
              <a:lnSpc>
                <a:spcPts val="1600"/>
              </a:lnSpc>
              <a:spcBef>
                <a:spcPts val="0"/>
              </a:spcBef>
            </a:pPr>
            <a:endParaRPr lang="en-US" sz="1100" b="1" dirty="0"/>
          </a:p>
          <a:p>
            <a:pPr>
              <a:lnSpc>
                <a:spcPts val="1600"/>
              </a:lnSpc>
            </a:pPr>
            <a:r>
              <a:rPr lang="en-US" sz="1100" b="1" dirty="0"/>
              <a:t>Industry Experience: </a:t>
            </a:r>
            <a:br>
              <a:rPr lang="en-US" sz="1100" b="1" dirty="0">
                <a:cs typeface="Arial"/>
              </a:rPr>
            </a:br>
            <a:r>
              <a:rPr lang="en-US" sz="1100" dirty="0">
                <a:cs typeface="Arial"/>
              </a:rPr>
              <a:t>Healthcare, Software Cloud Computing, Petroleum</a:t>
            </a:r>
          </a:p>
        </p:txBody>
      </p:sp>
      <p:sp>
        <p:nvSpPr>
          <p:cNvPr id="8" name="TextBox 7">
            <a:extLst>
              <a:ext uri="{FF2B5EF4-FFF2-40B4-BE49-F238E27FC236}">
                <a16:creationId xmlns:a16="http://schemas.microsoft.com/office/drawing/2014/main" id="{A958AA3C-E07F-1131-A565-A07F2231C22D}"/>
              </a:ext>
            </a:extLst>
          </p:cNvPr>
          <p:cNvSpPr txBox="1"/>
          <p:nvPr/>
        </p:nvSpPr>
        <p:spPr>
          <a:xfrm>
            <a:off x="259145" y="5268561"/>
            <a:ext cx="3302863" cy="600164"/>
          </a:xfrm>
          <a:prstGeom prst="rect">
            <a:avLst/>
          </a:prstGeom>
          <a:noFill/>
        </p:spPr>
        <p:txBody>
          <a:bodyPr wrap="square" lIns="91440" tIns="45720" rIns="91440" bIns="45720" rtlCol="0" anchor="t">
            <a:spAutoFit/>
          </a:bodyPr>
          <a:lstStyle/>
          <a:p>
            <a:pPr>
              <a:defRPr/>
            </a:pPr>
            <a:r>
              <a:rPr lang="en-IN" sz="1100" b="1" dirty="0">
                <a:solidFill>
                  <a:srgbClr val="00B050"/>
                </a:solidFill>
              </a:rPr>
              <a:t>Recent Roles</a:t>
            </a:r>
            <a:endParaRPr kumimoji="0" lang="en-IN" sz="1100" b="0" i="0" u="none" strike="noStrike" kern="1200" cap="none" spc="0" normalizeH="0" baseline="0" noProof="0" dirty="0">
              <a:ln>
                <a:noFill/>
              </a:ln>
              <a:solidFill>
                <a:srgbClr val="00B050"/>
              </a:solidFill>
              <a:effectLst/>
              <a:uLnTx/>
              <a:uFillTx/>
              <a:ea typeface="+mn-ea"/>
              <a:cs typeface="+mn-cs"/>
            </a:endParaRPr>
          </a:p>
          <a:p>
            <a:pPr marL="118745" indent="-118745">
              <a:buFont typeface="Arial" panose="020B0604020202020204" pitchFamily="34" charset="0"/>
              <a:buChar char="•"/>
            </a:pPr>
            <a:r>
              <a:rPr lang="en-US" sz="1100" dirty="0">
                <a:solidFill>
                  <a:schemeClr val="bg2">
                    <a:lumMod val="10000"/>
                  </a:schemeClr>
                </a:solidFill>
                <a:cs typeface="Arial"/>
              </a:rPr>
              <a:t>Salesforce Sr. Developer</a:t>
            </a:r>
          </a:p>
          <a:p>
            <a:pPr marL="118745" indent="-118745">
              <a:buFont typeface="Arial" panose="020B0604020202020204" pitchFamily="34" charset="0"/>
              <a:buChar char="•"/>
            </a:pPr>
            <a:r>
              <a:rPr lang="en-US" sz="1100" dirty="0">
                <a:solidFill>
                  <a:schemeClr val="bg2">
                    <a:lumMod val="10000"/>
                  </a:schemeClr>
                </a:solidFill>
                <a:cs typeface="Arial"/>
              </a:rPr>
              <a:t>Salesforce Developer</a:t>
            </a:r>
          </a:p>
        </p:txBody>
      </p:sp>
      <p:sp>
        <p:nvSpPr>
          <p:cNvPr id="12" name="TextBox 11">
            <a:extLst>
              <a:ext uri="{FF2B5EF4-FFF2-40B4-BE49-F238E27FC236}">
                <a16:creationId xmlns:a16="http://schemas.microsoft.com/office/drawing/2014/main" id="{3403677D-B42B-F044-A33E-EB63A7AD24BE}"/>
              </a:ext>
            </a:extLst>
          </p:cNvPr>
          <p:cNvSpPr txBox="1"/>
          <p:nvPr/>
        </p:nvSpPr>
        <p:spPr>
          <a:xfrm>
            <a:off x="185229" y="6016289"/>
            <a:ext cx="7559010" cy="430887"/>
          </a:xfrm>
          <a:prstGeom prst="rect">
            <a:avLst/>
          </a:prstGeom>
          <a:noFill/>
        </p:spPr>
        <p:txBody>
          <a:bodyPr wrap="square" rtlCol="0">
            <a:spAutoFit/>
          </a:bodyPr>
          <a:lstStyle/>
          <a:p>
            <a:r>
              <a:rPr lang="en-IN" sz="1100" b="1" dirty="0">
                <a:solidFill>
                  <a:srgbClr val="00B050"/>
                </a:solidFill>
              </a:rPr>
              <a:t>Key Clients</a:t>
            </a:r>
          </a:p>
          <a:p>
            <a:pPr marL="171450" indent="-171450">
              <a:buFont typeface="Arial" panose="020B0604020202020204" pitchFamily="34" charset="0"/>
              <a:buChar char="•"/>
            </a:pPr>
            <a:endParaRPr lang="en-US" sz="1100" dirty="0">
              <a:ea typeface="Calibri" panose="020F0502020204030204" pitchFamily="34" charset="0"/>
              <a:cs typeface="Arial" panose="020B0604020202020204" pitchFamily="34" charset="0"/>
              <a:sym typeface="Wingdings" panose="05000000000000000000" pitchFamily="2" charset="2"/>
            </a:endParaRPr>
          </a:p>
        </p:txBody>
      </p:sp>
      <p:sp>
        <p:nvSpPr>
          <p:cNvPr id="14" name="TextBox 13">
            <a:extLst>
              <a:ext uri="{FF2B5EF4-FFF2-40B4-BE49-F238E27FC236}">
                <a16:creationId xmlns:a16="http://schemas.microsoft.com/office/drawing/2014/main" id="{4F6582C8-7A61-34C1-9AA7-875ECB27D344}"/>
              </a:ext>
            </a:extLst>
          </p:cNvPr>
          <p:cNvSpPr txBox="1"/>
          <p:nvPr/>
        </p:nvSpPr>
        <p:spPr>
          <a:xfrm>
            <a:off x="139139" y="6152123"/>
            <a:ext cx="3686456" cy="707886"/>
          </a:xfrm>
          <a:prstGeom prst="rect">
            <a:avLst/>
          </a:prstGeom>
          <a:noFill/>
        </p:spPr>
        <p:txBody>
          <a:bodyPr wrap="square" lIns="91440" tIns="45720" rIns="91440" bIns="45720" numCol="3" anchor="t">
            <a:spAutoFit/>
          </a:bodyPr>
          <a:lstStyle/>
          <a:p>
            <a:pPr marL="171450" indent="-171450">
              <a:buFont typeface="Arial" panose="020B0604020202020204" pitchFamily="34" charset="0"/>
              <a:buChar char="•"/>
            </a:pPr>
            <a:r>
              <a:rPr lang="en-US" sz="1000" dirty="0">
                <a:cs typeface="Arial"/>
              </a:rPr>
              <a:t>Leaf Home</a:t>
            </a:r>
            <a:endParaRPr lang="en-US" sz="1000" dirty="0"/>
          </a:p>
          <a:p>
            <a:pPr marL="171450" indent="-171450">
              <a:buFont typeface="Arial" panose="020B0604020202020204" pitchFamily="34" charset="0"/>
              <a:buChar char="•"/>
            </a:pPr>
            <a:r>
              <a:rPr lang="en-US" sz="1000" dirty="0">
                <a:cs typeface="Arial"/>
              </a:rPr>
              <a:t>BOX</a:t>
            </a:r>
          </a:p>
          <a:p>
            <a:pPr marL="171450" indent="-171450">
              <a:buFont typeface="Arial" panose="020B0604020202020204" pitchFamily="34" charset="0"/>
              <a:buChar char="•"/>
            </a:pPr>
            <a:r>
              <a:rPr lang="en-US" sz="1000" dirty="0">
                <a:cs typeface="Arial"/>
              </a:rPr>
              <a:t>GE Healthcare</a:t>
            </a:r>
          </a:p>
          <a:p>
            <a:pPr marL="171450" indent="-171450">
              <a:buFont typeface="Arial" panose="020B0604020202020204" pitchFamily="34" charset="0"/>
              <a:buChar char="•"/>
            </a:pPr>
            <a:r>
              <a:rPr lang="en-US" sz="1000" dirty="0">
                <a:cs typeface="Arial"/>
              </a:rPr>
              <a:t>British Petroleum</a:t>
            </a:r>
          </a:p>
          <a:p>
            <a:pPr marL="171450" indent="-171450">
              <a:buFont typeface="Arial" panose="020B0604020202020204" pitchFamily="34" charset="0"/>
              <a:buChar char="•"/>
            </a:pPr>
            <a:r>
              <a:rPr lang="en-US" sz="1000" dirty="0">
                <a:cs typeface="Arial"/>
              </a:rPr>
              <a:t>Confluent</a:t>
            </a:r>
          </a:p>
          <a:p>
            <a:pPr marL="171450" indent="-171450">
              <a:buFont typeface="Arial" panose="020B0604020202020204" pitchFamily="34" charset="0"/>
              <a:buChar char="•"/>
            </a:pPr>
            <a:r>
              <a:rPr lang="en-US" sz="1000" dirty="0">
                <a:cs typeface="Arial"/>
              </a:rPr>
              <a:t>Zendesk</a:t>
            </a:r>
            <a:endParaRPr lang="en-US" sz="1000" dirty="0"/>
          </a:p>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endParaRPr lang="en-US" sz="1000" b="1" dirty="0">
              <a:cs typeface="Arial" panose="020B0604020202020204"/>
            </a:endParaRPr>
          </a:p>
        </p:txBody>
      </p:sp>
      <p:pic>
        <p:nvPicPr>
          <p:cNvPr id="3" name="Picture 2" descr="A person standing in front of a tree&#10;&#10;Description automatically generated">
            <a:extLst>
              <a:ext uri="{FF2B5EF4-FFF2-40B4-BE49-F238E27FC236}">
                <a16:creationId xmlns:a16="http://schemas.microsoft.com/office/drawing/2014/main" id="{E17E6DA1-51E5-038A-815F-056EE7765011}"/>
              </a:ext>
            </a:extLst>
          </p:cNvPr>
          <p:cNvPicPr>
            <a:picLocks noChangeAspect="1"/>
          </p:cNvPicPr>
          <p:nvPr/>
        </p:nvPicPr>
        <p:blipFill>
          <a:blip r:embed="rId2"/>
          <a:stretch>
            <a:fillRect/>
          </a:stretch>
        </p:blipFill>
        <p:spPr>
          <a:xfrm>
            <a:off x="293029" y="661268"/>
            <a:ext cx="1024208" cy="1423540"/>
          </a:xfrm>
          <a:prstGeom prst="rect">
            <a:avLst/>
          </a:prstGeom>
        </p:spPr>
      </p:pic>
    </p:spTree>
    <p:extLst>
      <p:ext uri="{BB962C8B-B14F-4D97-AF65-F5344CB8AC3E}">
        <p14:creationId xmlns:p14="http://schemas.microsoft.com/office/powerpoint/2010/main" val="1292362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551856-9B77-7B0E-1888-980340DDCF86}"/>
              </a:ext>
            </a:extLst>
          </p:cNvPr>
          <p:cNvSpPr>
            <a:spLocks noGrp="1"/>
          </p:cNvSpPr>
          <p:nvPr>
            <p:ph type="sldNum" sz="quarter" idx="4"/>
          </p:nvPr>
        </p:nvSpPr>
        <p:spPr>
          <a:xfrm>
            <a:off x="9856790" y="6398287"/>
            <a:ext cx="1969450" cy="259715"/>
          </a:xfrm>
          <a:prstGeom prst="rect">
            <a:avLst/>
          </a:prstGeom>
        </p:spPr>
        <p:txBody>
          <a:bodyPr vert="horz" lIns="0" tIns="0" rIns="0" bIns="0" rtlCol="0" anchor="b"/>
          <a:lstStyle>
            <a:defPPr>
              <a:defRPr lang="en-US"/>
            </a:defPPr>
            <a:lvl1pPr marL="0" algn="r" defTabSz="914400" rtl="0" eaLnBrk="1" latinLnBrk="0" hangingPunct="1">
              <a:defRPr lang="en-US" sz="1000" b="0" i="0" kern="1200" smtClean="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©2024 Brillio  |  </a:t>
            </a:r>
            <a:fld id="{F1FE5E21-FD07-B44E-90A3-0254BFCDB49A}" type="slidenum">
              <a:rPr smtClean="0"/>
              <a:pPr/>
              <a:t>2</a:t>
            </a:fld>
            <a:endParaRPr lang="en-US"/>
          </a:p>
        </p:txBody>
      </p:sp>
      <p:sp>
        <p:nvSpPr>
          <p:cNvPr id="4" name="Title 12">
            <a:extLst>
              <a:ext uri="{FF2B5EF4-FFF2-40B4-BE49-F238E27FC236}">
                <a16:creationId xmlns:a16="http://schemas.microsoft.com/office/drawing/2014/main" id="{25B4B664-7B59-3244-012F-754778803CB2}"/>
              </a:ext>
            </a:extLst>
          </p:cNvPr>
          <p:cNvSpPr txBox="1">
            <a:spLocks/>
          </p:cNvSpPr>
          <p:nvPr/>
        </p:nvSpPr>
        <p:spPr>
          <a:xfrm>
            <a:off x="140970" y="141654"/>
            <a:ext cx="10387693" cy="413808"/>
          </a:xfrm>
          <a:prstGeom prst="rect">
            <a:avLst/>
          </a:prstGeom>
        </p:spPr>
        <p:txBody>
          <a:bodyPr lIns="91440" tIns="45720" rIns="91440" bIns="45720" anchor="t"/>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a:defRPr/>
            </a:pPr>
            <a:r>
              <a:rPr lang="en-US" sz="2400">
                <a:solidFill>
                  <a:srgbClr val="201646"/>
                </a:solidFill>
                <a:latin typeface="Arial"/>
                <a:cs typeface="Arial"/>
              </a:rPr>
              <a:t>Sonali Sahu</a:t>
            </a:r>
            <a:r>
              <a:rPr kumimoji="0" lang="en-US" sz="2400" b="1" i="0" u="none" strike="noStrike" kern="1200" cap="none" spc="0" normalizeH="0" baseline="0" noProof="0">
                <a:ln>
                  <a:noFill/>
                </a:ln>
                <a:solidFill>
                  <a:srgbClr val="201646"/>
                </a:solidFill>
                <a:effectLst/>
                <a:uLnTx/>
                <a:uFillTx/>
                <a:latin typeface="Arial"/>
                <a:ea typeface="+mj-ea"/>
                <a:cs typeface="Arial"/>
              </a:rPr>
              <a:t>, </a:t>
            </a:r>
            <a:r>
              <a:rPr lang="en-US" sz="2400">
                <a:solidFill>
                  <a:srgbClr val="201646"/>
                </a:solidFill>
                <a:latin typeface="Arial"/>
                <a:cs typeface="Arial"/>
              </a:rPr>
              <a:t>Sr. Developer(Salesforce)</a:t>
            </a:r>
            <a:endParaRPr lang="en-US" sz="2400" b="1"/>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2400" b="1" i="0" u="none" strike="noStrike" kern="1200" cap="none" spc="0" normalizeH="0" baseline="0" noProof="0">
              <a:ln>
                <a:noFill/>
              </a:ln>
              <a:solidFill>
                <a:srgbClr val="00B050"/>
              </a:solidFill>
              <a:effectLst/>
              <a:uLnTx/>
              <a:uFillTx/>
              <a:latin typeface="Arial" panose="020B0604020202020204" pitchFamily="34" charset="0"/>
              <a:ea typeface="+mj-ea"/>
              <a:cs typeface="Arial" panose="020B0604020202020204" pitchFamily="34" charset="0"/>
            </a:endParaRPr>
          </a:p>
        </p:txBody>
      </p:sp>
      <p:sp>
        <p:nvSpPr>
          <p:cNvPr id="5" name="TextBox 4">
            <a:extLst>
              <a:ext uri="{FF2B5EF4-FFF2-40B4-BE49-F238E27FC236}">
                <a16:creationId xmlns:a16="http://schemas.microsoft.com/office/drawing/2014/main" id="{A8E83787-DA36-802E-4C60-64DC67FD9AC0}"/>
              </a:ext>
            </a:extLst>
          </p:cNvPr>
          <p:cNvSpPr txBox="1"/>
          <p:nvPr/>
        </p:nvSpPr>
        <p:spPr>
          <a:xfrm>
            <a:off x="449204" y="555462"/>
            <a:ext cx="10974749" cy="7417415"/>
          </a:xfrm>
          <a:prstGeom prst="rect">
            <a:avLst/>
          </a:prstGeom>
          <a:noFill/>
        </p:spPr>
        <p:txBody>
          <a:bodyPr wrap="square" lIns="91440" tIns="45720" rIns="91440" bIns="45720" rtlCol="0" anchor="t">
            <a:spAutoFit/>
          </a:bodyPr>
          <a:lstStyle/>
          <a:p>
            <a:r>
              <a:rPr lang="en-US" sz="1200" b="1" dirty="0"/>
              <a:t>Client: Box, Sr. Salesforce Developer </a:t>
            </a:r>
          </a:p>
          <a:p>
            <a:pPr marL="171450" indent="-171450">
              <a:buFont typeface="Arial"/>
              <a:buChar char="•"/>
            </a:pPr>
            <a:r>
              <a:rPr lang="en-US" sz="1100" dirty="0">
                <a:solidFill>
                  <a:srgbClr val="2A2A2A"/>
                </a:solidFill>
                <a:latin typeface="Aptos (Body)"/>
                <a:ea typeface="+mn-lt"/>
                <a:cs typeface="+mn-lt"/>
              </a:rPr>
              <a:t>Performed analysis and coordinated with other developers to design and code systems.</a:t>
            </a:r>
          </a:p>
          <a:p>
            <a:pPr marL="171450" indent="-171450">
              <a:buFont typeface="Arial"/>
              <a:buChar char="•"/>
            </a:pPr>
            <a:r>
              <a:rPr lang="en-US" sz="1100" dirty="0">
                <a:solidFill>
                  <a:srgbClr val="2A2A2A"/>
                </a:solidFill>
                <a:latin typeface="Aptos (Body)"/>
                <a:ea typeface="+mn-lt"/>
                <a:cs typeface="+mn-lt"/>
              </a:rPr>
              <a:t>Analyzed code and corrected errors to optimize output.</a:t>
            </a:r>
            <a:endParaRPr lang="en-US" sz="1100" dirty="0">
              <a:latin typeface="Aptos (Body)"/>
              <a:cs typeface="Arial" panose="020B0604020202020204"/>
            </a:endParaRPr>
          </a:p>
          <a:p>
            <a:pPr marL="171450" indent="-171450">
              <a:buFont typeface="Arial"/>
              <a:buChar char="•"/>
            </a:pPr>
            <a:r>
              <a:rPr lang="en-US" sz="1100" dirty="0">
                <a:solidFill>
                  <a:srgbClr val="0D0D0D"/>
                </a:solidFill>
                <a:latin typeface="Aptos (Body)"/>
                <a:ea typeface="+mn-lt"/>
                <a:cs typeface="+mn-lt"/>
              </a:rPr>
              <a:t>Integrated Conga(Apttus) CPQ with subscription billing platforms such as Zuora to enable seamless end-to-end subscription management.</a:t>
            </a:r>
          </a:p>
          <a:p>
            <a:pPr marL="171450" indent="-171450">
              <a:buFont typeface="Arial"/>
              <a:buChar char="•"/>
            </a:pPr>
            <a:r>
              <a:rPr lang="en-US" sz="1100" dirty="0">
                <a:solidFill>
                  <a:srgbClr val="2A2A2A"/>
                </a:solidFill>
                <a:latin typeface="Aptos (Body)"/>
                <a:ea typeface="+mn-lt"/>
                <a:cs typeface="+mn-lt"/>
              </a:rPr>
              <a:t>Designed and developed Lightning Components and LWC for custom user interfaces and enhanced user experience within the Salesforce platform.</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Set-up Email-To-Case, Web-to-Case, Case Management, Knowledge Management, Case Support Process/Settings, Reports and Dashboard.</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Case Assignment Rules, Escalation Rules, Approval Rules, Auto Response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Configuration of email to case setup, creation of fields, process builder, custom labels, custom metadata, LWC (Lightning web components). Different APIs payloads for connecting with salesforce from </a:t>
            </a:r>
            <a:r>
              <a:rPr lang="en-US" sz="1100" dirty="0" err="1">
                <a:solidFill>
                  <a:srgbClr val="2A2A2A"/>
                </a:solidFill>
                <a:latin typeface="Aptos (Body)"/>
                <a:ea typeface="+mn-lt"/>
                <a:cs typeface="+mn-lt"/>
              </a:rPr>
              <a:t>Mulesoft</a:t>
            </a:r>
            <a:r>
              <a:rPr lang="en-US" sz="1100" dirty="0">
                <a:solidFill>
                  <a:srgbClr val="2A2A2A"/>
                </a:solidFill>
                <a:latin typeface="Aptos (Body)"/>
                <a:ea typeface="+mn-lt"/>
                <a:cs typeface="+mn-lt"/>
              </a:rPr>
              <a:t>.</a:t>
            </a:r>
            <a:endParaRPr lang="en-US" sz="1100" dirty="0">
              <a:solidFill>
                <a:srgbClr val="201646"/>
              </a:solidFill>
              <a:latin typeface="Aptos (Body)"/>
              <a:ea typeface="+mn-lt"/>
              <a:cs typeface="+mn-lt"/>
            </a:endParaRPr>
          </a:p>
          <a:p>
            <a:pPr marL="171450" indent="-171450">
              <a:buFont typeface="Arial"/>
              <a:buChar char="•"/>
            </a:pPr>
            <a:r>
              <a:rPr lang="en-US" sz="1100" dirty="0">
                <a:solidFill>
                  <a:srgbClr val="2A2A2A"/>
                </a:solidFill>
                <a:latin typeface="Aptos (Body)"/>
                <a:ea typeface="+mn-lt"/>
                <a:cs typeface="+mn-lt"/>
              </a:rPr>
              <a:t>Developed Apex classes to interact with components and attain functionality.</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Built Platform Events and Implemented Salesforce File Connect to integrate with SharePoint.</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Working knowledge on Remote site setting.</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Involved in fixing production code bugs and assisting end users for production issues.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Prioritized work effectively and handled multiple competing demands.</a:t>
            </a:r>
            <a:endParaRPr lang="en-US" sz="1100" dirty="0">
              <a:latin typeface="Aptos (Body)"/>
              <a:cs typeface="Arial" panose="020B0604020202020204"/>
            </a:endParaRPr>
          </a:p>
          <a:p>
            <a:pPr marL="171450" indent="-171450">
              <a:buFont typeface="Arial"/>
              <a:buChar char="•"/>
            </a:pPr>
            <a:r>
              <a:rPr lang="en-US" sz="1100" dirty="0">
                <a:solidFill>
                  <a:srgbClr val="000000"/>
                </a:solidFill>
                <a:latin typeface="Aptos (Body)"/>
                <a:ea typeface="Calibri"/>
                <a:cs typeface="Calibri"/>
              </a:rPr>
              <a:t>integrated Salesforce with third-party applications via REST/SOAP.</a:t>
            </a:r>
            <a:endParaRPr lang="en-US" sz="1100" dirty="0">
              <a:solidFill>
                <a:srgbClr val="2A2A2A"/>
              </a:solidFill>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Product and service configuration with constraint rules, attribute rules.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bundle products, price list and pricelist line-items then migrated using X-Author Data Migration tool, Data loader.</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Identified and developed process improvements that facilitated knowledge transfer to others.</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We have developed several customized functionalities on top of Conga(Apttus) CPQ functionality to fulfill the client's requirements</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X-author conga template creation and modification.</a:t>
            </a:r>
            <a:r>
              <a:rPr lang="en-US" sz="1100" dirty="0">
                <a:solidFill>
                  <a:srgbClr val="000000"/>
                </a:solidFill>
                <a:latin typeface="Aptos (Body)"/>
                <a:cs typeface="Arial"/>
              </a:rPr>
              <a:t> </a:t>
            </a:r>
            <a:endParaRPr lang="en-US" sz="1100" dirty="0">
              <a:latin typeface="Aptos (Body)"/>
              <a:cs typeface="Arial"/>
            </a:endParaRPr>
          </a:p>
          <a:p>
            <a:pPr lvl="1"/>
            <a:endParaRPr lang="en-US" sz="1100" dirty="0">
              <a:cs typeface="Arial"/>
            </a:endParaRPr>
          </a:p>
          <a:p>
            <a:r>
              <a:rPr lang="en-US" sz="1200" b="1" dirty="0"/>
              <a:t>Client: Confluent, Sr. Salesforce Developer </a:t>
            </a:r>
            <a:endParaRPr lang="en-US" sz="1200" b="1" dirty="0">
              <a:cs typeface="Arial"/>
            </a:endParaRPr>
          </a:p>
          <a:p>
            <a:pPr marL="171450" indent="-171450">
              <a:buFont typeface="Arial"/>
              <a:buChar char="•"/>
            </a:pPr>
            <a:r>
              <a:rPr lang="en-US" sz="1100" dirty="0">
                <a:solidFill>
                  <a:srgbClr val="2A2A2A"/>
                </a:solidFill>
                <a:latin typeface="Aptos (Body)"/>
                <a:ea typeface="+mn-lt"/>
                <a:cs typeface="+mn-lt"/>
              </a:rPr>
              <a:t>Product and service configuration with Price rules, Order forms, Quote templates, Approval Rules, Product rules, Attributes, Contract, Bundle Configuration, Lookup Queries, Discount Schedule, Option Constraints, CPQ Quote Document Generation, QCP Scripts, QLE experience, Subscriptions, Amendments and Renewals.</a:t>
            </a:r>
          </a:p>
          <a:p>
            <a:pPr marL="171450" indent="-171450">
              <a:buFont typeface="Arial"/>
              <a:buChar char="•"/>
            </a:pPr>
            <a:r>
              <a:rPr lang="en-US" sz="1100" dirty="0">
                <a:solidFill>
                  <a:srgbClr val="2A2A2A"/>
                </a:solidFill>
                <a:latin typeface="Aptos (Body)"/>
                <a:ea typeface="+mn-lt"/>
                <a:cs typeface="+mn-lt"/>
              </a:rPr>
              <a:t>According to business requirements, created products, priced them, and validated them on the cart page.</a:t>
            </a:r>
            <a:r>
              <a:rPr lang="en-US" sz="1100" dirty="0">
                <a:solidFill>
                  <a:srgbClr val="000000"/>
                </a:solidFill>
                <a:latin typeface="Aptos (Body)"/>
                <a:cs typeface="Arial"/>
              </a:rPr>
              <a:t> </a:t>
            </a:r>
            <a:endParaRPr lang="en-US" sz="1100" dirty="0">
              <a:latin typeface="Aptos (Body)"/>
              <a:cs typeface="Arial"/>
            </a:endParaRPr>
          </a:p>
          <a:p>
            <a:pPr marL="171450" indent="-171450">
              <a:buFont typeface="Arial"/>
              <a:buChar char="•"/>
            </a:pPr>
            <a:r>
              <a:rPr lang="en-US" sz="1100" dirty="0">
                <a:solidFill>
                  <a:srgbClr val="2A2A2A"/>
                </a:solidFill>
                <a:latin typeface="Aptos (Body)"/>
                <a:ea typeface="+mn-lt"/>
                <a:cs typeface="+mn-lt"/>
              </a:rPr>
              <a:t>Conducted code reviews and implemented coding standards, ensuring high-quality and maintainable code.</a:t>
            </a:r>
          </a:p>
          <a:p>
            <a:pPr marL="171450" indent="-171450">
              <a:buFont typeface="Arial"/>
              <a:buChar char="•"/>
            </a:pPr>
            <a:r>
              <a:rPr lang="en-US" sz="1100" dirty="0">
                <a:solidFill>
                  <a:srgbClr val="2A2A2A"/>
                </a:solidFill>
                <a:latin typeface="Aptos (Body)"/>
                <a:ea typeface="+mn-lt"/>
                <a:cs typeface="+mn-lt"/>
              </a:rPr>
              <a:t>Estimated work hours and tracked progress using scrum methodology. </a:t>
            </a:r>
            <a:endParaRPr lang="en-US" sz="1100" dirty="0">
              <a:latin typeface="Aptos (Body)"/>
              <a:cs typeface="Arial" panose="020B0604020202020204"/>
            </a:endParaRPr>
          </a:p>
          <a:p>
            <a:pPr marL="171450" indent="-171450">
              <a:buFont typeface="Arial"/>
              <a:buChar char="•"/>
            </a:pPr>
            <a:r>
              <a:rPr lang="en-US" sz="1100" dirty="0">
                <a:solidFill>
                  <a:srgbClr val="2A2A2A"/>
                </a:solidFill>
                <a:latin typeface="Aptos (Body)"/>
                <a:ea typeface="+mn-lt"/>
                <a:cs typeface="+mn-lt"/>
              </a:rPr>
              <a:t>Created fields, objects, validation rules, Workflow, Rules, Salesforce advanced approval process, Reports, Dashboards, Custom labels, Approval processes, Batch apex, lightning web components.</a:t>
            </a:r>
          </a:p>
          <a:p>
            <a:pPr marL="171450" indent="-171450">
              <a:buFont typeface="Arial"/>
              <a:buChar char="•"/>
            </a:pPr>
            <a:r>
              <a:rPr lang="en-US" sz="1100" dirty="0"/>
              <a:t>Designed and implemented CI/CD pipelines using </a:t>
            </a:r>
            <a:r>
              <a:rPr lang="en-US" sz="1100" b="1" dirty="0"/>
              <a:t>Copado</a:t>
            </a:r>
            <a:r>
              <a:rPr lang="en-US" sz="1100" dirty="0"/>
              <a:t>, enabling automated deployments, version control, and rollback capabilities.</a:t>
            </a: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r>
              <a:rPr lang="en-US" sz="1100" b="1" dirty="0"/>
              <a:t>Client: </a:t>
            </a:r>
            <a:r>
              <a:rPr lang="en-US" sz="1200" b="1" dirty="0">
                <a:solidFill>
                  <a:srgbClr val="000000"/>
                </a:solidFill>
                <a:ea typeface="+mn-lt"/>
                <a:cs typeface="+mn-lt"/>
              </a:rPr>
              <a:t>Zendesk</a:t>
            </a:r>
            <a:r>
              <a:rPr lang="en-US" sz="1100" b="1" dirty="0"/>
              <a:t>,  </a:t>
            </a:r>
            <a:r>
              <a:rPr lang="en-US" sz="1200" b="1">
                <a:solidFill>
                  <a:srgbClr val="000000"/>
                </a:solidFill>
                <a:ea typeface="+mn-lt"/>
                <a:cs typeface="+mn-lt"/>
              </a:rPr>
              <a:t>Salesforce </a:t>
            </a:r>
            <a:r>
              <a:rPr lang="en-US" sz="1200" b="1"/>
              <a:t>Developer</a:t>
            </a:r>
            <a:endParaRPr lang="en-US" sz="1200" b="1" dirty="0">
              <a:solidFill>
                <a:srgbClr val="000000"/>
              </a:solidFill>
              <a:ea typeface="+mn-lt"/>
              <a:cs typeface="+mn-lt"/>
            </a:endParaRPr>
          </a:p>
          <a:p>
            <a:pPr marL="171450" indent="-171450">
              <a:buFont typeface="Arial" panose="020B0604020202020204" pitchFamily="34" charset="0"/>
              <a:buChar char="•"/>
            </a:pPr>
            <a:r>
              <a:rPr kumimoji="0" lang="en-US" sz="1100" i="0" u="none" strike="noStrike" kern="1200" cap="none" spc="0" normalizeH="0" baseline="0" noProof="0" dirty="0">
                <a:ln>
                  <a:noFill/>
                </a:ln>
                <a:solidFill>
                  <a:prstClr val="black"/>
                </a:solidFill>
                <a:effectLst/>
                <a:uLnTx/>
                <a:uFillTx/>
                <a:latin typeface="Calibri" panose="020F0502020204030204"/>
                <a:ea typeface="Calibri" panose="020F0502020204030204"/>
                <a:cs typeface="Calibri" panose="020F0502020204030204"/>
              </a:rPr>
              <a:t>Created approval processes for quotes, contracts, and discounts including approval criteria, approval steps, escalation rules, and notification workflows to ensure compliance, governance, and accuracy in quote approvals.</a:t>
            </a:r>
          </a:p>
          <a:p>
            <a:pPr marL="171450" indent="-171450">
              <a:buFont typeface="Arial" panose="020B0604020202020204" pitchFamily="34" charset="0"/>
              <a:buChar char="•"/>
            </a:pPr>
            <a:r>
              <a:rPr lang="en-US" sz="1100" b="0" i="0" dirty="0">
                <a:solidFill>
                  <a:srgbClr val="0D0D0D"/>
                </a:solidFill>
                <a:effectLst/>
                <a:highlight>
                  <a:srgbClr val="FFFFFF"/>
                </a:highlight>
                <a:latin typeface="ui-sans-serif"/>
              </a:rPr>
              <a:t>Designed and implemented subscription management processes, including billing schedules, renewal automation.</a:t>
            </a:r>
          </a:p>
          <a:p>
            <a:pPr marL="171450" indent="-171450" rtl="0">
              <a:buFont typeface="Arial" panose="020B0604020202020204" pitchFamily="34" charset="0"/>
              <a:buChar char="•"/>
            </a:pPr>
            <a:r>
              <a:rPr lang="en-US" sz="1100" dirty="0"/>
              <a:t>Analyzed existing code and find the optimal solutions for the requirement mentioned in helpdesk tickets.</a:t>
            </a:r>
          </a:p>
          <a:p>
            <a:pPr marL="171450" indent="-171450" rtl="0">
              <a:buFont typeface="Arial" panose="020B0604020202020204" pitchFamily="34" charset="0"/>
              <a:buChar char="•"/>
            </a:pPr>
            <a:r>
              <a:rPr lang="en-US" sz="1100" dirty="0"/>
              <a:t>Did admin/dev work as and when need to achieve the requirement.</a:t>
            </a:r>
            <a:endParaRPr lang="en-US" sz="1100" dirty="0">
              <a:solidFill>
                <a:srgbClr val="000000"/>
              </a:solidFill>
              <a:ea typeface="+mn-lt"/>
              <a:cs typeface="+mn-lt"/>
            </a:endParaRPr>
          </a:p>
          <a:p>
            <a:pPr marL="171450" indent="-171450" rtl="0">
              <a:buFont typeface="Arial" panose="020B0604020202020204" pitchFamily="34" charset="0"/>
              <a:buChar char="•"/>
            </a:pPr>
            <a:endParaRPr lang="en-IN" sz="1100" b="1" dirty="0">
              <a:ea typeface="+mn-lt"/>
              <a:cs typeface="+mn-lt"/>
            </a:endParaRPr>
          </a:p>
          <a:p>
            <a:pPr marL="171450" indent="-171450">
              <a:buFont typeface="Arial"/>
              <a:buChar char="•"/>
            </a:pP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pPr marL="171450" indent="-171450">
              <a:buFont typeface="Arial"/>
              <a:buChar char="•"/>
            </a:pPr>
            <a:endParaRPr lang="en-US" sz="1100" dirty="0">
              <a:solidFill>
                <a:srgbClr val="2A2A2A"/>
              </a:solidFill>
              <a:latin typeface="Aptos (Body)"/>
              <a:ea typeface="+mn-lt"/>
              <a:cs typeface="+mn-lt"/>
            </a:endParaRPr>
          </a:p>
          <a:p>
            <a:endParaRPr lang="en-US" sz="1100" dirty="0">
              <a:cs typeface="Arial"/>
            </a:endParaRPr>
          </a:p>
        </p:txBody>
      </p:sp>
    </p:spTree>
    <p:extLst>
      <p:ext uri="{BB962C8B-B14F-4D97-AF65-F5344CB8AC3E}">
        <p14:creationId xmlns:p14="http://schemas.microsoft.com/office/powerpoint/2010/main" val="2956342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10018</TotalTime>
  <Words>1154</Words>
  <Application>Microsoft Office PowerPoint</Application>
  <PresentationFormat>Widescreen</PresentationFormat>
  <Paragraphs>93</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Aptos</vt:lpstr>
      <vt:lpstr>Aptos (Body)</vt:lpstr>
      <vt:lpstr>Aptos Display</vt:lpstr>
      <vt:lpstr>Arial</vt:lpstr>
      <vt:lpstr>Arial,Sans-Serif</vt:lpstr>
      <vt:lpstr>Calibri</vt:lpstr>
      <vt:lpstr>ui-sans-serif</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Sonali Sahu</dc:creator>
  <cp:lastModifiedBy>Sonali Sahu</cp:lastModifiedBy>
  <cp:revision>16</cp:revision>
  <dcterms:created xsi:type="dcterms:W3CDTF">2024-06-27T16:45:48Z</dcterms:created>
  <dcterms:modified xsi:type="dcterms:W3CDTF">2024-07-11T13:47:51Z</dcterms:modified>
</cp:coreProperties>
</file>