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3572" r:id="rId2"/>
    <p:sldId id="2147483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A5D1-D520-9A66-5915-A0C1EF588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AFF50-FE0A-A413-7B8D-9630C1A82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3F6EC9-0CA8-E266-62B3-0B6564DF913C}"/>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59BD9F62-0DBE-68F7-F0F9-4ECC941FF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A388F-0BFA-12F2-45CC-DE50D1197D7A}"/>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77270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90EA-9F11-E7BE-93FE-6729A958D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F76CF-4040-740D-5928-2B3D495EC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3B488-1831-2D79-7263-4A6CCE8D514E}"/>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0DFA0510-91E5-33FB-2DC2-E2BB43927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E5228-A5CB-02A6-F35B-E47DDC7DA27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50129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C7A36-E0E0-0DD1-50EE-40E43D2BA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B261E-BD8D-EA65-F201-CC0657175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BE3C3-65EB-9166-7886-484DBF362437}"/>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3573C8D0-1F85-6CB5-1591-63D1F0405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1278F-756A-A9BE-D7A4-E53C41C10B7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967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252-C3E9-472C-190E-8E9BEA8BF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241A1-12B0-8A53-DE34-F97BD72A8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51BE9-D20A-0ECB-7E2F-F954B42C3DC3}"/>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5D4DBA4E-6F32-87A1-1C59-B0C5B9894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B0DA5-BEE6-BD30-5B57-503AA01C1A3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3350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2E73-C25F-303D-F76D-1E7069EE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909D24-35FF-0B6B-18C9-4BC264EC41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29E68-5ECE-AE65-79CE-14E154FF2B85}"/>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C8E03107-2B09-1320-4F35-C7428487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0CEA-1A11-505B-627B-AA6122A1ECD6}"/>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3072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E227-AB2A-AE70-67CF-94ADB613B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3100C-FCA2-CD08-E953-A9AC4A8AB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655FD-EBA1-F886-7D7B-8DFEAAFA6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BE24A6-BADE-0C6A-1AA1-0BACC582D0CF}"/>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B3E341C2-A4B8-B9A5-77C8-E2416E92E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65074-0FCD-03F6-A3BA-E50B0C2ED51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67758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297-128D-022D-B26A-118CF59A32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CECD0-7599-E1DF-F885-ABDCA2126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B39F-4497-249D-503D-5ADAF712A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277D5-3F5C-A427-AB38-55E68CB9F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63B2E-7224-292A-9423-E85F19399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11078A-8793-6B8A-A49A-F6BD245E5558}"/>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8" name="Footer Placeholder 7">
            <a:extLst>
              <a:ext uri="{FF2B5EF4-FFF2-40B4-BE49-F238E27FC236}">
                <a16:creationId xmlns:a16="http://schemas.microsoft.com/office/drawing/2014/main" id="{6352D5D9-8283-5CB6-B4E2-03CE88F14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F3C017-E7A6-2C77-9A27-311508D6E6C1}"/>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269636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D7BD-69A6-EA6B-1635-D528990F4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11609-0F54-99BB-230A-4C9058AAF47A}"/>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4" name="Footer Placeholder 3">
            <a:extLst>
              <a:ext uri="{FF2B5EF4-FFF2-40B4-BE49-F238E27FC236}">
                <a16:creationId xmlns:a16="http://schemas.microsoft.com/office/drawing/2014/main" id="{16E92624-0F4C-BB39-A894-817942508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1F4D9B-4D2E-4080-FF89-99F2875A314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6379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7DABF-D4D6-859C-BC8A-A3CA84D32DC9}"/>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3" name="Footer Placeholder 2">
            <a:extLst>
              <a:ext uri="{FF2B5EF4-FFF2-40B4-BE49-F238E27FC236}">
                <a16:creationId xmlns:a16="http://schemas.microsoft.com/office/drawing/2014/main" id="{A9BBC3E8-D09E-AAB9-B356-08D165B95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A5885-1DEF-DA06-3BAF-41349D34086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16629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5194-ED02-AAE7-F0A9-309E3845A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4DD73-10E8-9CD0-A20A-B0F6A7101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855822-86E6-BB38-A612-1D415546D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84675-4B7E-AD40-19C5-2D6944C01818}"/>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87A0AFDD-5852-4295-C2AE-CAFAC2FDE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EE15E-6198-84BE-C153-AB915E783CE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335409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83CB-02B3-3143-3991-2B9F25B7A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C0D1E0-DF5E-F7B7-4284-902C4840B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C112D8-3841-C080-7735-9E7740B46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46D3-51E3-8E7C-CD3E-E22BF0CD662D}"/>
              </a:ext>
            </a:extLst>
          </p:cNvPr>
          <p:cNvSpPr>
            <a:spLocks noGrp="1"/>
          </p:cNvSpPr>
          <p:nvPr>
            <p:ph type="dt" sz="half" idx="10"/>
          </p:nvPr>
        </p:nvSpPr>
        <p:spPr/>
        <p:txBody>
          <a:bodyPr/>
          <a:lstStyle/>
          <a:p>
            <a:fld id="{6FC6E59B-5A32-4065-A899-C0C8D60EE9C9}" type="datetimeFigureOut">
              <a:rPr lang="en-IN" smtClean="0"/>
              <a:t>05-07-2024</a:t>
            </a:fld>
            <a:endParaRPr lang="en-IN"/>
          </a:p>
        </p:txBody>
      </p:sp>
      <p:sp>
        <p:nvSpPr>
          <p:cNvPr id="6" name="Footer Placeholder 5">
            <a:extLst>
              <a:ext uri="{FF2B5EF4-FFF2-40B4-BE49-F238E27FC236}">
                <a16:creationId xmlns:a16="http://schemas.microsoft.com/office/drawing/2014/main" id="{AEFA2E21-E810-AE2A-8BB9-C1E2E06C4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DD386-37E1-6D38-696B-2984FD641CF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06887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246D1-E68F-C9EE-F365-664712909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F8D88-89BD-C2A9-4433-BAB407534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31313-0120-8350-4A43-66806C9D8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6E59B-5A32-4065-A899-C0C8D60EE9C9}" type="datetimeFigureOut">
              <a:rPr lang="en-IN" smtClean="0"/>
              <a:t>05-07-2024</a:t>
            </a:fld>
            <a:endParaRPr lang="en-IN"/>
          </a:p>
        </p:txBody>
      </p:sp>
      <p:sp>
        <p:nvSpPr>
          <p:cNvPr id="5" name="Footer Placeholder 4">
            <a:extLst>
              <a:ext uri="{FF2B5EF4-FFF2-40B4-BE49-F238E27FC236}">
                <a16:creationId xmlns:a16="http://schemas.microsoft.com/office/drawing/2014/main" id="{100B6626-47EE-A25B-ED16-CFB6EF08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F37B8D8-5605-ABFE-1BAD-A18CA91A1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0C6BAB-C726-47CE-99DA-BCB22D82C853}" type="slidenum">
              <a:rPr lang="en-IN" smtClean="0"/>
              <a:t>‹#›</a:t>
            </a:fld>
            <a:endParaRPr lang="en-IN"/>
          </a:p>
        </p:txBody>
      </p:sp>
    </p:spTree>
    <p:extLst>
      <p:ext uri="{BB962C8B-B14F-4D97-AF65-F5344CB8AC3E}">
        <p14:creationId xmlns:p14="http://schemas.microsoft.com/office/powerpoint/2010/main" val="291760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943876" y="6527391"/>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1</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29749" y="55541"/>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Developer and DevOps(Salesforce, </a:t>
            </a:r>
            <a:r>
              <a:rPr lang="en-US" sz="2400" dirty="0" err="1">
                <a:solidFill>
                  <a:srgbClr val="201646"/>
                </a:solidFill>
                <a:latin typeface="Arial"/>
                <a:cs typeface="Arial"/>
              </a:rPr>
              <a:t>Flosum</a:t>
            </a:r>
            <a:r>
              <a:rPr lang="en-US" sz="2400" dirty="0">
                <a:solidFill>
                  <a:srgbClr val="201646"/>
                </a:solidFill>
                <a:latin typeface="Arial"/>
                <a:cs typeface="Arial"/>
              </a:rPr>
              <a:t>, Copado)</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Sans-Serif"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15592" y="397465"/>
            <a:ext cx="7544633" cy="1738938"/>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latin typeface="Aptos (Body)"/>
                <a:cs typeface="Arial"/>
              </a:rPr>
              <a:t>6.5 years of experience in IT industry playing the role of a Salesforce Developer and DevOps.</a:t>
            </a:r>
          </a:p>
          <a:p>
            <a:pPr marL="171450" indent="-171450">
              <a:buFont typeface="Arial" panose="020B0604020202020204" pitchFamily="34" charset="0"/>
              <a:buChar char="•"/>
            </a:pPr>
            <a:r>
              <a:rPr lang="en-US" sz="1100" dirty="0">
                <a:solidFill>
                  <a:srgbClr val="000000"/>
                </a:solidFill>
                <a:latin typeface="Aptos (Body)"/>
                <a:ea typeface="+mn-lt"/>
                <a:cs typeface="+mn-lt"/>
              </a:rPr>
              <a:t>Proficient in Salesforce Development, </a:t>
            </a:r>
            <a:r>
              <a:rPr lang="en-IN" sz="1100" dirty="0">
                <a:solidFill>
                  <a:schemeClr val="accent1">
                    <a:lumMod val="50000"/>
                  </a:schemeClr>
                </a:solidFill>
                <a:latin typeface="Aptos (Body)"/>
                <a:ea typeface="+mn-lt"/>
                <a:cs typeface="+mn-lt"/>
              </a:rPr>
              <a:t>Apex (Synchronous and Asynchronous)</a:t>
            </a:r>
            <a:r>
              <a:rPr lang="en-US" sz="1100" dirty="0">
                <a:solidFill>
                  <a:srgbClr val="000000"/>
                </a:solidFill>
                <a:latin typeface="Aptos (Body)"/>
                <a:ea typeface="+mn-lt"/>
                <a:cs typeface="+mn-lt"/>
              </a:rPr>
              <a:t>, Admin, Lightning Web Components,   AURA Lightning Components,   Salesforce integrations, Flows, Debugging and some of other </a:t>
            </a:r>
            <a:r>
              <a:rPr lang="en-US" sz="1100" dirty="0">
                <a:solidFill>
                  <a:srgbClr val="000000"/>
                </a:solidFill>
                <a:latin typeface="Aptos (Body)"/>
                <a:ea typeface="+mn-lt"/>
                <a:cs typeface="+mn-lt"/>
                <a:sym typeface="Wingdings" panose="05000000000000000000" pitchFamily="2" charset="2"/>
              </a:rPr>
              <a:t>Admin tools</a:t>
            </a:r>
            <a:r>
              <a:rPr lang="en-US" sz="1100" dirty="0">
                <a:solidFill>
                  <a:srgbClr val="000000"/>
                </a:solidFill>
                <a:latin typeface="Aptos (Body)"/>
                <a:ea typeface="+mn-lt"/>
                <a:cs typeface="+mn-lt"/>
              </a:rPr>
              <a:t>.</a:t>
            </a:r>
          </a:p>
          <a:p>
            <a:pPr marL="171450" indent="-171450">
              <a:buFont typeface="Arial" panose="020B0604020202020204" pitchFamily="34" charset="0"/>
              <a:buChar char="•"/>
            </a:pPr>
            <a:r>
              <a:rPr lang="en-IN" sz="1100" dirty="0">
                <a:ea typeface="+mn-lt"/>
                <a:cs typeface="+mn-lt"/>
              </a:rPr>
              <a:t>Hands-on experience in  </a:t>
            </a:r>
            <a:r>
              <a:rPr lang="en-IN" sz="1100" b="1" dirty="0">
                <a:ea typeface="+mn-lt"/>
                <a:cs typeface="+mn-lt"/>
              </a:rPr>
              <a:t>Copado</a:t>
            </a:r>
            <a:r>
              <a:rPr lang="en-IN" sz="1100" dirty="0">
                <a:ea typeface="+mn-lt"/>
                <a:cs typeface="+mn-lt"/>
              </a:rPr>
              <a:t> deployment </a:t>
            </a:r>
            <a:r>
              <a:rPr lang="en-US" sz="1100" b="1" dirty="0" err="1">
                <a:solidFill>
                  <a:srgbClr val="000000"/>
                </a:solidFill>
                <a:latin typeface="Aptos (Body)"/>
                <a:ea typeface="Calibri"/>
                <a:cs typeface="Calibri"/>
                <a:sym typeface="Wingdings" panose="05000000000000000000" pitchFamily="2" charset="2"/>
              </a:rPr>
              <a:t>Flosum</a:t>
            </a:r>
            <a:r>
              <a:rPr lang="en-US" sz="1100" dirty="0">
                <a:solidFill>
                  <a:srgbClr val="000000"/>
                </a:solidFill>
                <a:latin typeface="Aptos (Body)"/>
                <a:ea typeface="Calibri"/>
                <a:cs typeface="Calibri"/>
                <a:sym typeface="Wingdings" panose="05000000000000000000" pitchFamily="2" charset="2"/>
              </a:rPr>
              <a:t> for continuous Integration, deployment, release management.</a:t>
            </a:r>
            <a:endParaRPr lang="en-US" sz="1100" dirty="0">
              <a:solidFill>
                <a:srgbClr val="2A2A2A"/>
              </a:solidFill>
              <a:latin typeface="Aptos (Body)"/>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pPr marL="171450" indent="-171450">
              <a:spcBef>
                <a:spcPts val="300"/>
              </a:spcBef>
              <a:buFont typeface="Arial" panose="020B0604020202020204" pitchFamily="34" charset="0"/>
              <a:buChar char="•"/>
            </a:pPr>
            <a:endParaRPr lang="en-US" sz="1100" dirty="0">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796810" y="1189789"/>
            <a:ext cx="7804639" cy="7109639"/>
          </a:xfrm>
          <a:prstGeom prst="rect">
            <a:avLst/>
          </a:prstGeom>
          <a:noFill/>
        </p:spPr>
        <p:txBody>
          <a:bodyPr wrap="square" lIns="91440" tIns="45720" rIns="91440" bIns="45720" rtlCol="0" anchor="t">
            <a:spAutoFit/>
          </a:bodyPr>
          <a:lstStyle/>
          <a:p>
            <a:endParaRPr lang="en-IN" sz="1100" b="1" dirty="0">
              <a:solidFill>
                <a:srgbClr val="00B050"/>
              </a:solidFill>
            </a:endParaRPr>
          </a:p>
          <a:p>
            <a:r>
              <a:rPr lang="en-IN" sz="1100" b="1" dirty="0">
                <a:solidFill>
                  <a:srgbClr val="00B050"/>
                </a:solidFill>
              </a:rPr>
              <a:t>Relevant Project Experience</a:t>
            </a:r>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pPr marL="171450" indent="-171450">
              <a:buFont typeface="Arial" panose="020B0604020202020204" pitchFamily="34" charset="0"/>
              <a:buChar char="•"/>
            </a:pPr>
            <a:r>
              <a:rPr lang="en-US" sz="1100" dirty="0">
                <a:solidFill>
                  <a:srgbClr val="000000"/>
                </a:solidFill>
                <a:ea typeface="+mn-lt"/>
                <a:cs typeface="+mn-lt"/>
              </a:rPr>
              <a:t>Developed custom solutions and extensions for Salesforce field Service  </a:t>
            </a:r>
            <a:r>
              <a:rPr lang="en-US" sz="1100" dirty="0">
                <a:solidFill>
                  <a:srgbClr val="2A2A2A"/>
                </a:solidFill>
                <a:ea typeface="+mn-lt"/>
                <a:cs typeface="+mn-lt"/>
              </a:rPr>
              <a:t>Lightning (FSL) platform using Apex, Visualforce,     Lightning </a:t>
            </a:r>
            <a:r>
              <a:rPr lang="en-IN" sz="1100" dirty="0"/>
              <a:t>Components using HTML, CSS, JavaScript, and Salesforce’s Aura and Lightning Web Component (LWC) frameworks.</a:t>
            </a:r>
            <a:r>
              <a:rPr lang="en-US" sz="1100" dirty="0">
                <a:solidFill>
                  <a:srgbClr val="2A2A2A"/>
                </a:solidFill>
                <a:ea typeface="+mn-lt"/>
                <a:cs typeface="+mn-lt"/>
              </a:rPr>
              <a:t>, Flows, and </a:t>
            </a:r>
            <a:r>
              <a:rPr lang="en-IN" sz="1100" dirty="0"/>
              <a:t>Lightning App Builder  </a:t>
            </a:r>
            <a:r>
              <a:rPr lang="en-US" sz="1100" dirty="0">
                <a:solidFill>
                  <a:srgbClr val="2A2A2A"/>
                </a:solidFill>
                <a:ea typeface="+mn-lt"/>
                <a:cs typeface="+mn-lt"/>
              </a:rPr>
              <a:t>to meet specific business requirements and</a:t>
            </a:r>
            <a:r>
              <a:rPr lang="en-US" sz="1100" dirty="0"/>
              <a:t> enhance user interaction along with productivity within Salesforce.</a:t>
            </a:r>
          </a:p>
          <a:p>
            <a:pPr marL="171450" indent="-171450">
              <a:buFont typeface="Arial" panose="020B0604020202020204" pitchFamily="34" charset="0"/>
              <a:buChar char="•"/>
            </a:pPr>
            <a:r>
              <a:rPr lang="en-US" sz="1100" dirty="0"/>
              <a:t>Utilized </a:t>
            </a:r>
            <a:r>
              <a:rPr lang="en-US" sz="1100" dirty="0" err="1"/>
              <a:t>Flosum</a:t>
            </a:r>
            <a:r>
              <a:rPr lang="en-US" sz="1100" dirty="0"/>
              <a:t> for version control, </a:t>
            </a:r>
            <a:r>
              <a:rPr lang="en-IN" sz="1100" dirty="0"/>
              <a:t>branch management,</a:t>
            </a:r>
            <a:r>
              <a:rPr lang="en-US" sz="1100" dirty="0"/>
              <a:t>continuous integration, and deployment management.</a:t>
            </a:r>
          </a:p>
          <a:p>
            <a:pPr marL="171450" indent="-171450">
              <a:buFont typeface="Arial" panose="020B0604020202020204" pitchFamily="34" charset="0"/>
              <a:buChar char="•"/>
            </a:pPr>
            <a:r>
              <a:rPr lang="en-US" sz="1100" dirty="0"/>
              <a:t>Managed and coordinated multiple releases, ensuring timely and error-free deployments. Used </a:t>
            </a:r>
            <a:r>
              <a:rPr lang="en-US" sz="1100" dirty="0" err="1"/>
              <a:t>Flosum</a:t>
            </a:r>
            <a:r>
              <a:rPr lang="en-US" sz="1100" dirty="0"/>
              <a:t> for branch management, code merging, and conflict resolution.</a:t>
            </a:r>
          </a:p>
          <a:p>
            <a:pPr marL="171450" indent="-171450">
              <a:buFont typeface="Arial" panose="020B0604020202020204" pitchFamily="34" charset="0"/>
              <a:buChar char="•"/>
            </a:pPr>
            <a:r>
              <a:rPr lang="en-US" sz="1100" dirty="0">
                <a:solidFill>
                  <a:srgbClr val="000000"/>
                </a:solidFill>
                <a:ea typeface="+mn-lt"/>
                <a:cs typeface="+mn-lt"/>
              </a:rPr>
              <a:t>Worked on Salesforce major as well as minor </a:t>
            </a:r>
            <a:r>
              <a:rPr lang="en-US" sz="1100" b="1" dirty="0">
                <a:solidFill>
                  <a:srgbClr val="000000"/>
                </a:solidFill>
                <a:ea typeface="+mn-lt"/>
                <a:cs typeface="+mn-lt"/>
              </a:rPr>
              <a:t>Release Managements </a:t>
            </a:r>
            <a:r>
              <a:rPr lang="en-US" sz="1100" dirty="0">
                <a:solidFill>
                  <a:srgbClr val="000000"/>
                </a:solidFill>
                <a:ea typeface="+mn-lt"/>
                <a:cs typeface="+mn-lt"/>
              </a:rPr>
              <a:t>and deployments utilizing tools like </a:t>
            </a:r>
            <a:r>
              <a:rPr lang="en-US" sz="1100" dirty="0" err="1">
                <a:solidFill>
                  <a:srgbClr val="000000"/>
                </a:solidFill>
                <a:ea typeface="+mn-lt"/>
                <a:cs typeface="+mn-lt"/>
              </a:rPr>
              <a:t>Flosum</a:t>
            </a:r>
            <a:r>
              <a:rPr lang="en-US" sz="1100" dirty="0">
                <a:solidFill>
                  <a:srgbClr val="000000"/>
                </a:solidFill>
                <a:ea typeface="+mn-lt"/>
                <a:cs typeface="+mn-lt"/>
              </a:rPr>
              <a:t>.</a:t>
            </a:r>
          </a:p>
          <a:p>
            <a:pPr marL="171450" indent="-171450">
              <a:buFont typeface="Arial" panose="020B0604020202020204" pitchFamily="34" charset="0"/>
              <a:buChar char="•"/>
            </a:pPr>
            <a:r>
              <a:rPr lang="en-US" sz="1100" dirty="0">
                <a:solidFill>
                  <a:srgbClr val="000000"/>
                </a:solidFill>
                <a:ea typeface="+mn-lt"/>
                <a:cs typeface="+mn-lt"/>
              </a:rPr>
              <a:t>Created and development policy for whole team and moved from change sets to </a:t>
            </a:r>
            <a:r>
              <a:rPr lang="en-US" sz="1100" dirty="0" err="1">
                <a:solidFill>
                  <a:srgbClr val="000000"/>
                </a:solidFill>
                <a:ea typeface="+mn-lt"/>
                <a:cs typeface="+mn-lt"/>
              </a:rPr>
              <a:t>Flosum</a:t>
            </a:r>
            <a:r>
              <a:rPr lang="en-US" sz="1100" dirty="0">
                <a:solidFill>
                  <a:srgbClr val="000000"/>
                </a:solidFill>
                <a:ea typeface="+mn-lt"/>
                <a:cs typeface="+mn-lt"/>
              </a:rPr>
              <a:t> patches.</a:t>
            </a:r>
            <a:endParaRPr lang="en-US" sz="1100" dirty="0">
              <a:cs typeface="Arial" panose="020B0604020202020204"/>
            </a:endParaRPr>
          </a:p>
          <a:p>
            <a:pPr marL="171450" indent="-171450">
              <a:spcBef>
                <a:spcPts val="300"/>
              </a:spcBef>
              <a:buFont typeface="Arial" panose="020B0604020202020204" pitchFamily="34" charset="0"/>
              <a:buChar char="•"/>
            </a:pPr>
            <a:r>
              <a:rPr lang="en-US" sz="1100" dirty="0"/>
              <a:t>Created streamlined compact form-based Lead creation process using custom Lightning components, resulting in improved data collection and user satisfaction.</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Created Lightning apps combining Salesforce Design system and Salesforce Data services and Lightning features.</a:t>
            </a: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p>
          <a:p>
            <a:pPr>
              <a:spcBef>
                <a:spcPts val="300"/>
              </a:spcBef>
            </a:pPr>
            <a:r>
              <a:rPr lang="en-US" sz="1100" b="1" dirty="0">
                <a:solidFill>
                  <a:srgbClr val="2A2A2A"/>
                </a:solidFill>
                <a:cs typeface="Arial"/>
              </a:rPr>
              <a:t>Client: GE Healthcare,  Sr. Salesforce Developer​</a:t>
            </a:r>
          </a:p>
          <a:p>
            <a:pPr marL="171450" indent="-171450">
              <a:spcBef>
                <a:spcPts val="300"/>
              </a:spcBef>
              <a:buFont typeface="Arial" panose="020B0604020202020204" pitchFamily="34" charset="0"/>
              <a:buChar char="•"/>
            </a:pPr>
            <a:r>
              <a:rPr lang="en-US" sz="1100" dirty="0">
                <a:solidFill>
                  <a:srgbClr val="2A2A2A"/>
                </a:solidFill>
                <a:cs typeface="Arial"/>
              </a:rPr>
              <a:t>Designed and developed intuitive user interfaces using visual force pages, Apex classes and triggers, Aura Lightning Components, Lightning Web Components, Community Builder and Leveraged the Apex Controller to make a call for external requests to retrieve data from various API’s and displayed them on component.​</a:t>
            </a:r>
          </a:p>
          <a:p>
            <a:pPr marL="171450" indent="-171450">
              <a:spcBef>
                <a:spcPts val="300"/>
              </a:spcBef>
              <a:buFont typeface="Arial" panose="020B0604020202020204" pitchFamily="34" charset="0"/>
              <a:buChar char="•"/>
            </a:pPr>
            <a:r>
              <a:rPr lang="en-US" sz="1100" dirty="0">
                <a:solidFill>
                  <a:srgbClr val="2A2A2A"/>
                </a:solidFill>
                <a:cs typeface="Arial"/>
              </a:rPr>
              <a:t>Upgraded some apps from Salesforce Classic to Lightning Experience to develop rich UI and better interaction.​</a:t>
            </a:r>
          </a:p>
          <a:p>
            <a:pPr marL="171450" indent="-171450">
              <a:spcBef>
                <a:spcPts val="300"/>
              </a:spcBef>
              <a:buFont typeface="Arial" panose="020B0604020202020204" pitchFamily="34" charset="0"/>
              <a:buChar char="•"/>
            </a:pPr>
            <a:r>
              <a:rPr lang="en-US" sz="1100" dirty="0">
                <a:solidFill>
                  <a:srgbClr val="2A2A2A"/>
                </a:solidFill>
                <a:cs typeface="Arial"/>
              </a:rPr>
              <a:t>Enabled Aura Framework, by adding AURA Attributes and Aura Handlers for Events to focus on logic and interactions in Lightning Applications and minimized code in JavaScript controllers by adding reusable functions in Helper Component.​</a:t>
            </a:r>
          </a:p>
          <a:p>
            <a:pPr marL="171450" indent="-171450">
              <a:spcBef>
                <a:spcPts val="300"/>
              </a:spcBef>
              <a:buFont typeface="Arial" panose="020B0604020202020204" pitchFamily="34" charset="0"/>
              <a:buChar char="•"/>
            </a:pPr>
            <a:r>
              <a:rPr lang="en-US" sz="1100" dirty="0">
                <a:solidFill>
                  <a:srgbClr val="2A2A2A"/>
                </a:solidFill>
                <a:cs typeface="Arial"/>
              </a:rPr>
              <a:t>Embedded Lightning Components in visual force page by using Lightning Out feature by event driven programming and converted button to LWC.</a:t>
            </a:r>
          </a:p>
          <a:p>
            <a:pPr marL="171450" indent="-171450">
              <a:spcBef>
                <a:spcPts val="300"/>
              </a:spcBef>
              <a:buFont typeface="Arial" panose="020B0604020202020204" pitchFamily="34" charset="0"/>
              <a:buChar char="•"/>
            </a:pPr>
            <a:endParaRPr lang="en-US" sz="1100" dirty="0">
              <a:solidFill>
                <a:srgbClr val="2A2A2A"/>
              </a:solidFill>
              <a:cs typeface="Arial"/>
            </a:endParaRPr>
          </a:p>
          <a:p>
            <a:pPr>
              <a:spcBef>
                <a:spcPts val="300"/>
              </a:spcBef>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endParaRPr lang="en-US" sz="1100" b="1" dirty="0">
              <a:cs typeface="Arial"/>
            </a:endParaRP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259145" y="5268561"/>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85229" y="60162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39" y="6152123"/>
            <a:ext cx="3686456"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Sonali Sahu</a:t>
            </a:r>
            <a:r>
              <a:rPr kumimoji="0" lang="en-US" sz="2400" b="1" i="0" u="none" strike="noStrike" kern="1200" cap="none" spc="0" normalizeH="0" baseline="0" noProof="0">
                <a:ln>
                  <a:noFill/>
                </a:ln>
                <a:solidFill>
                  <a:srgbClr val="201646"/>
                </a:solidFill>
                <a:effectLst/>
                <a:uLnTx/>
                <a:uFillTx/>
                <a:latin typeface="Arial"/>
                <a:ea typeface="+mj-ea"/>
                <a:cs typeface="Arial"/>
              </a:rPr>
              <a:t>, </a:t>
            </a:r>
            <a:r>
              <a:rPr lang="en-US" sz="2400">
                <a:solidFill>
                  <a:srgbClr val="201646"/>
                </a:solidFill>
                <a:latin typeface="Arial"/>
                <a:cs typeface="Arial"/>
              </a:rPr>
              <a:t>Sr. Developer(Salesforce)</a:t>
            </a:r>
            <a:endParaRPr lang="en-US" sz="2400" b="1"/>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49204" y="555462"/>
            <a:ext cx="10974749" cy="7417415"/>
          </a:xfrm>
          <a:prstGeom prst="rect">
            <a:avLst/>
          </a:prstGeom>
          <a:noFill/>
        </p:spPr>
        <p:txBody>
          <a:bodyPr wrap="square" lIns="91440" tIns="45720" rIns="91440" bIns="45720" rtlCol="0" anchor="t">
            <a:spAutoFit/>
          </a:bodyPr>
          <a:lstStyle/>
          <a:p>
            <a:r>
              <a:rPr lang="en-US" sz="1200" b="1" dirty="0"/>
              <a:t>Client: Box, Sr.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2A2A2A"/>
                </a:solidFill>
                <a:latin typeface="Aptos (Body)"/>
                <a:ea typeface="+mn-lt"/>
                <a:cs typeface="+mn-lt"/>
              </a:rPr>
              <a:t>Analyzed code and corrected errors to optimize output.</a:t>
            </a:r>
            <a:endParaRPr lang="en-US" sz="1100" dirty="0">
              <a:latin typeface="Aptos (Body)"/>
              <a:cs typeface="Arial" panose="020B0604020202020204"/>
            </a:endParaRP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Working knowledge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Sr.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pPr marL="171450" indent="-171450">
              <a:buFont typeface="Arial"/>
              <a:buChar char="•"/>
            </a:pPr>
            <a:r>
              <a:rPr lang="en-US" sz="1100" dirty="0"/>
              <a:t>Designed and implemented CI/CD pipelines using </a:t>
            </a:r>
            <a:r>
              <a:rPr lang="en-US" sz="1100" b="1" dirty="0"/>
              <a:t>Copado</a:t>
            </a:r>
            <a:r>
              <a:rPr lang="en-US" sz="1100" dirty="0"/>
              <a:t>, enabling automated deployments, version control, and rollback capabilities.</a:t>
            </a: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r>
              <a:rPr lang="en-US" sz="1100" b="1" dirty="0"/>
              <a:t>Client: </a:t>
            </a:r>
            <a:r>
              <a:rPr lang="en-US" sz="1200" b="1" dirty="0">
                <a:solidFill>
                  <a:srgbClr val="000000"/>
                </a:solidFill>
                <a:ea typeface="+mn-lt"/>
                <a:cs typeface="+mn-lt"/>
              </a:rPr>
              <a:t>Zendesk</a:t>
            </a:r>
            <a:r>
              <a:rPr lang="en-US" sz="1100" b="1" dirty="0"/>
              <a:t>,  </a:t>
            </a:r>
            <a:r>
              <a:rPr lang="en-US" sz="1200" b="1">
                <a:solidFill>
                  <a:srgbClr val="000000"/>
                </a:solidFill>
                <a:ea typeface="+mn-lt"/>
                <a:cs typeface="+mn-lt"/>
              </a:rPr>
              <a:t>Salesforce </a:t>
            </a:r>
            <a:r>
              <a:rPr lang="en-US" sz="1200" b="1"/>
              <a:t>Developer</a:t>
            </a:r>
            <a:endParaRPr lang="en-US" sz="1200" b="1" dirty="0">
              <a:solidFill>
                <a:srgbClr val="000000"/>
              </a:solidFill>
              <a:ea typeface="+mn-lt"/>
              <a:cs typeface="+mn-lt"/>
            </a:endParaRPr>
          </a:p>
          <a:p>
            <a:pPr marL="171450" indent="-171450">
              <a:buFont typeface="Arial" panose="020B0604020202020204" pitchFamily="34" charset="0"/>
              <a:buChar char="•"/>
            </a:pPr>
            <a:r>
              <a:rPr kumimoji="0" lang="en-US" sz="110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Created approval processes for quotes, contracts, and discounts including approval criteria, approval steps, escalation rules, and notification workflows to ensure compliance, governance, and accuracy in quote approvals.</a:t>
            </a:r>
          </a:p>
          <a:p>
            <a:pPr marL="171450" indent="-171450">
              <a:buFont typeface="Arial" panose="020B0604020202020204" pitchFamily="34" charset="0"/>
              <a:buChar char="•"/>
            </a:pPr>
            <a:r>
              <a:rPr lang="en-US" sz="1100" b="0" i="0" dirty="0">
                <a:solidFill>
                  <a:srgbClr val="0D0D0D"/>
                </a:solidFill>
                <a:effectLst/>
                <a:highlight>
                  <a:srgbClr val="FFFFFF"/>
                </a:highlight>
                <a:latin typeface="ui-sans-serif"/>
              </a:rPr>
              <a:t>Designed and implemented subscription management processes, including billing schedules, renewal automation.</a:t>
            </a:r>
          </a:p>
          <a:p>
            <a:pPr marL="171450" indent="-171450" rtl="0">
              <a:buFont typeface="Arial" panose="020B0604020202020204" pitchFamily="34" charset="0"/>
              <a:buChar char="•"/>
            </a:pPr>
            <a:r>
              <a:rPr lang="en-US" sz="1100" dirty="0"/>
              <a:t>Analyzed existing code and find the optimal solutions for the requirement mentioned in helpdesk tickets.</a:t>
            </a:r>
          </a:p>
          <a:p>
            <a:pPr marL="171450" indent="-171450" rtl="0">
              <a:buFont typeface="Arial" panose="020B0604020202020204" pitchFamily="34" charset="0"/>
              <a:buChar char="•"/>
            </a:pPr>
            <a:r>
              <a:rPr lang="en-US" sz="1100" dirty="0"/>
              <a:t>Did admin/dev work as and when need to achieve the requirement.</a:t>
            </a:r>
            <a:endParaRPr lang="en-US" sz="1100" dirty="0">
              <a:solidFill>
                <a:srgbClr val="000000"/>
              </a:solidFill>
              <a:ea typeface="+mn-lt"/>
              <a:cs typeface="+mn-lt"/>
            </a:endParaRPr>
          </a:p>
          <a:p>
            <a:pPr marL="171450" indent="-171450" rtl="0">
              <a:buFont typeface="Arial" panose="020B0604020202020204" pitchFamily="34" charset="0"/>
              <a:buChar char="•"/>
            </a:pPr>
            <a:endParaRPr lang="en-IN" sz="1100" b="1" dirty="0">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5719</TotalTime>
  <Words>1154</Words>
  <Application>Microsoft Office PowerPoint</Application>
  <PresentationFormat>Widescreen</PresentationFormat>
  <Paragraphs>93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vt:lpstr>
      <vt:lpstr>Aptos (Body)</vt:lpstr>
      <vt:lpstr>Aptos Display</vt:lpstr>
      <vt:lpstr>Arial</vt:lpstr>
      <vt:lpstr>Arial,Sans-Serif</vt:lpstr>
      <vt:lpstr>Calibri</vt:lpstr>
      <vt:lpstr>ui-sans-serif</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Sahu</dc:creator>
  <cp:lastModifiedBy>Sonali Sahu</cp:lastModifiedBy>
  <cp:revision>15</cp:revision>
  <dcterms:created xsi:type="dcterms:W3CDTF">2024-06-27T16:45:48Z</dcterms:created>
  <dcterms:modified xsi:type="dcterms:W3CDTF">2024-07-08T14:07:32Z</dcterms:modified>
</cp:coreProperties>
</file>