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3572" r:id="rId2"/>
    <p:sldId id="21474835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8FAE-F091-83C5-3DB4-60BACB035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4031BB-540B-20AE-9AFD-D2A0474E1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CB60CE-1B98-7D33-A914-7C7694A89342}"/>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5" name="Footer Placeholder 4">
            <a:extLst>
              <a:ext uri="{FF2B5EF4-FFF2-40B4-BE49-F238E27FC236}">
                <a16:creationId xmlns:a16="http://schemas.microsoft.com/office/drawing/2014/main" id="{442E4E9F-69F3-0F8B-CBA0-EA5A6135F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4BBA3-1344-C78B-CF7E-A799F21A0E30}"/>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113161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63C0-A30B-2218-1ED9-56F2F3A293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37377A-11B0-58C8-2896-AEB96EA379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5F63E-CA87-86C0-A8A8-ABCE8B772DAC}"/>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5" name="Footer Placeholder 4">
            <a:extLst>
              <a:ext uri="{FF2B5EF4-FFF2-40B4-BE49-F238E27FC236}">
                <a16:creationId xmlns:a16="http://schemas.microsoft.com/office/drawing/2014/main" id="{EF5D8D9A-84BE-66AC-0B3F-1CCEBCA09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E3D0B-A048-6BD1-9130-467F56984141}"/>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145645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B8A4D-9794-7E13-4688-88F3D4A3FC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7C0EB-AD1E-8FFB-0EDE-03F83E2C7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4C390-D630-024B-2DA8-93D7A41D659A}"/>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5" name="Footer Placeholder 4">
            <a:extLst>
              <a:ext uri="{FF2B5EF4-FFF2-40B4-BE49-F238E27FC236}">
                <a16:creationId xmlns:a16="http://schemas.microsoft.com/office/drawing/2014/main" id="{A6B1CD7E-8897-EF76-EEBB-53FD3A73B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26C55-B746-7418-AE81-3476E42D2C2A}"/>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311100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8CC8-C6AC-89BE-02E8-894D53AF0C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A2501-6327-5DDA-C10C-793257558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381E7-1179-592D-CD9B-ECC6F65D3E40}"/>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5" name="Footer Placeholder 4">
            <a:extLst>
              <a:ext uri="{FF2B5EF4-FFF2-40B4-BE49-F238E27FC236}">
                <a16:creationId xmlns:a16="http://schemas.microsoft.com/office/drawing/2014/main" id="{EB6D098C-FD8E-5A2C-0026-D42484156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F9F74-7056-9EE8-E998-B28D22F66CAE}"/>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192118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4946-ACBC-60EF-8E5C-1752B18F4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6DD6F9-013A-76A6-4E4C-69DA59B8A3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EB664-B281-2943-3485-7E1E3ABD6357}"/>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5" name="Footer Placeholder 4">
            <a:extLst>
              <a:ext uri="{FF2B5EF4-FFF2-40B4-BE49-F238E27FC236}">
                <a16:creationId xmlns:a16="http://schemas.microsoft.com/office/drawing/2014/main" id="{FD6183CB-33C4-B1B4-9973-59EB4C8E1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C0A85-1916-B6BE-A50B-5843F6D7FDB5}"/>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200636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7197-EA98-2CD9-24A8-133DA4D6DC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1D0635-5FA1-6870-42E6-CBD0A16288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2FE4C8-53C2-E5C0-2ACA-20FB0DBF9E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CB9330-B19F-84BF-38DA-CEF36CCEE100}"/>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6" name="Footer Placeholder 5">
            <a:extLst>
              <a:ext uri="{FF2B5EF4-FFF2-40B4-BE49-F238E27FC236}">
                <a16:creationId xmlns:a16="http://schemas.microsoft.com/office/drawing/2014/main" id="{881211A5-9684-FE84-4DFD-DFDC2340F1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63B61-8AA4-96FC-E713-4C9F2705DC31}"/>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25003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AF59-8CA1-D7D2-9386-EB20462F7F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3464AD-CDC3-D9DA-6EA8-B1ABE73F4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D0000-25B6-B92F-6B18-0A33BAF85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8C92AA-0913-1AEB-3051-DBFE2A84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B427C-D11F-9D0E-E075-0ED053B7F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A8CDB5-A681-75CA-32AB-A7909BEBDD87}"/>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8" name="Footer Placeholder 7">
            <a:extLst>
              <a:ext uri="{FF2B5EF4-FFF2-40B4-BE49-F238E27FC236}">
                <a16:creationId xmlns:a16="http://schemas.microsoft.com/office/drawing/2014/main" id="{CDA48DB4-F11D-A557-892E-221FD70D31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AE36D4-B2C2-BCBF-683B-36B8211A4BBB}"/>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95078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7869-FDCF-F921-34EA-0323D411C9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86410-03EA-B86E-EBF9-330394FA4587}"/>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4" name="Footer Placeholder 3">
            <a:extLst>
              <a:ext uri="{FF2B5EF4-FFF2-40B4-BE49-F238E27FC236}">
                <a16:creationId xmlns:a16="http://schemas.microsoft.com/office/drawing/2014/main" id="{9D8F6CCE-6312-7728-12C6-3F527D83B1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66460D-5A9F-9B7E-DAEF-59BFC320C35A}"/>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81267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7DEFE-87A5-5ECA-DDFA-C05CD47DCE29}"/>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3" name="Footer Placeholder 2">
            <a:extLst>
              <a:ext uri="{FF2B5EF4-FFF2-40B4-BE49-F238E27FC236}">
                <a16:creationId xmlns:a16="http://schemas.microsoft.com/office/drawing/2014/main" id="{7877C1DA-179C-6289-00EA-ADF76C61A7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308421-AA66-F2F3-A5C7-72DB01652636}"/>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341416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8159-8D1A-6BD4-D9AE-06A26896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790F83-EDC5-1AEE-902E-D0590318B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E2DC3E-D214-D76A-F1B1-C4C8BBEAE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F49D9-95EE-1D13-67C9-529336497E0B}"/>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6" name="Footer Placeholder 5">
            <a:extLst>
              <a:ext uri="{FF2B5EF4-FFF2-40B4-BE49-F238E27FC236}">
                <a16:creationId xmlns:a16="http://schemas.microsoft.com/office/drawing/2014/main" id="{C666A03D-F00A-63BA-FACE-20869959D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972BD-920A-5151-F5A9-D7FD00209B56}"/>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41177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FCF1-8478-154C-3A08-7F8937830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914D0C-046F-B245-6EE0-909A4F99F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C53EC1-F92A-A47C-CF66-A52122A21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94BAF-D642-62F3-7C59-0289B9117D7B}"/>
              </a:ext>
            </a:extLst>
          </p:cNvPr>
          <p:cNvSpPr>
            <a:spLocks noGrp="1"/>
          </p:cNvSpPr>
          <p:nvPr>
            <p:ph type="dt" sz="half" idx="10"/>
          </p:nvPr>
        </p:nvSpPr>
        <p:spPr/>
        <p:txBody>
          <a:bodyPr/>
          <a:lstStyle/>
          <a:p>
            <a:fld id="{309E8C43-E2D5-4276-9160-312C0A07B5BA}" type="datetimeFigureOut">
              <a:rPr lang="en-IN" smtClean="0"/>
              <a:t>27-06-2024</a:t>
            </a:fld>
            <a:endParaRPr lang="en-IN"/>
          </a:p>
        </p:txBody>
      </p:sp>
      <p:sp>
        <p:nvSpPr>
          <p:cNvPr id="6" name="Footer Placeholder 5">
            <a:extLst>
              <a:ext uri="{FF2B5EF4-FFF2-40B4-BE49-F238E27FC236}">
                <a16:creationId xmlns:a16="http://schemas.microsoft.com/office/drawing/2014/main" id="{B8442080-9F1C-A358-150B-0D3067CE2D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9C061-290A-B167-B00E-4598FBB163B9}"/>
              </a:ext>
            </a:extLst>
          </p:cNvPr>
          <p:cNvSpPr>
            <a:spLocks noGrp="1"/>
          </p:cNvSpPr>
          <p:nvPr>
            <p:ph type="sldNum" sz="quarter" idx="12"/>
          </p:nvPr>
        </p:nvSpPr>
        <p:spPr/>
        <p:txBody>
          <a:bodyPr/>
          <a:lstStyle/>
          <a:p>
            <a:fld id="{E9D50234-C3EA-4C6B-8552-AF9C09F6EA40}" type="slidenum">
              <a:rPr lang="en-IN" smtClean="0"/>
              <a:t>‹#›</a:t>
            </a:fld>
            <a:endParaRPr lang="en-IN"/>
          </a:p>
        </p:txBody>
      </p:sp>
    </p:spTree>
    <p:extLst>
      <p:ext uri="{BB962C8B-B14F-4D97-AF65-F5344CB8AC3E}">
        <p14:creationId xmlns:p14="http://schemas.microsoft.com/office/powerpoint/2010/main" val="20735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6E4A2-671C-4E61-B0A8-35D7CE7AE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EA364F-1B7F-8DF2-54DE-6588F3228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81FD2-6460-185D-C4D5-B2F49707F4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9E8C43-E2D5-4276-9160-312C0A07B5BA}" type="datetimeFigureOut">
              <a:rPr lang="en-IN" smtClean="0"/>
              <a:t>27-06-2024</a:t>
            </a:fld>
            <a:endParaRPr lang="en-IN"/>
          </a:p>
        </p:txBody>
      </p:sp>
      <p:sp>
        <p:nvSpPr>
          <p:cNvPr id="5" name="Footer Placeholder 4">
            <a:extLst>
              <a:ext uri="{FF2B5EF4-FFF2-40B4-BE49-F238E27FC236}">
                <a16:creationId xmlns:a16="http://schemas.microsoft.com/office/drawing/2014/main" id="{9CDBB111-4BFA-2353-54DB-4DECC892C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E8AB65C-9FB4-E770-FD07-5E19C8400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D50234-C3EA-4C6B-8552-AF9C09F6EA40}" type="slidenum">
              <a:rPr lang="en-IN" smtClean="0"/>
              <a:t>‹#›</a:t>
            </a:fld>
            <a:endParaRPr lang="en-IN"/>
          </a:p>
        </p:txBody>
      </p:sp>
    </p:spTree>
    <p:extLst>
      <p:ext uri="{BB962C8B-B14F-4D97-AF65-F5344CB8AC3E}">
        <p14:creationId xmlns:p14="http://schemas.microsoft.com/office/powerpoint/2010/main" val="136746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92B675D-4BD7-E224-7A56-0D0F19EBDB6C}"/>
              </a:ext>
            </a:extLst>
          </p:cNvPr>
          <p:cNvSpPr/>
          <p:nvPr/>
        </p:nvSpPr>
        <p:spPr>
          <a:xfrm>
            <a:off x="0" y="555462"/>
            <a:ext cx="3825595" cy="6302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1</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Sonali Sahu</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dirty="0">
                <a:solidFill>
                  <a:srgbClr val="201646"/>
                </a:solidFill>
                <a:latin typeface="Arial"/>
                <a:cs typeface="Arial"/>
              </a:rPr>
              <a:t>Sr. Admin/Developer(Salesforce)</a:t>
            </a:r>
            <a:endParaRPr lang="en-US" sz="2400" b="1" dirty="0"/>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2AABA743-DB29-119C-984C-DC6618BBD0C7}"/>
              </a:ext>
            </a:extLst>
          </p:cNvPr>
          <p:cNvSpPr txBox="1"/>
          <p:nvPr/>
        </p:nvSpPr>
        <p:spPr>
          <a:xfrm>
            <a:off x="129749" y="2453084"/>
            <a:ext cx="3657672" cy="195438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B050"/>
                </a:solidFill>
                <a:effectLst/>
                <a:uLnTx/>
                <a:uFillTx/>
                <a:ea typeface="+mn-ea"/>
                <a:cs typeface="+mn-cs"/>
              </a:rPr>
              <a:t>Core Skill Sets</a:t>
            </a:r>
            <a:endParaRPr kumimoji="0" lang="en-IN" sz="1100" b="0" i="0" u="none" strike="noStrike" kern="1200" cap="none" spc="0" normalizeH="0" baseline="0" noProof="0" dirty="0">
              <a:ln>
                <a:noFill/>
              </a:ln>
              <a:solidFill>
                <a:srgbClr val="00B050"/>
              </a:solidFill>
              <a:effectLst/>
              <a:uLnTx/>
              <a:uFillTx/>
              <a:ea typeface="+mn-ea"/>
              <a:cs typeface="+mn-cs"/>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Proficient in developing LWC, Aura, Apex, Flows, and other Salesforce standard features.</a:t>
            </a:r>
            <a:endParaRPr lang="en-US" sz="1100" dirty="0">
              <a:solidFill>
                <a:schemeClr val="accent1">
                  <a:lumMod val="50000"/>
                </a:schemeClr>
              </a:solidFill>
              <a:ea typeface="Calibri"/>
              <a:cs typeface="Arial" panose="020B0604020202020204" pitchFamily="34" charset="0"/>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Requirement Gathering, Solution Design and Implementation.</a:t>
            </a:r>
          </a:p>
          <a:p>
            <a:pPr marL="171450" indent="-171450">
              <a:buFont typeface="Arial,Sans-Serif" panose="020B0604020202020204" pitchFamily="34" charset="0"/>
              <a:buChar char="•"/>
              <a:defRPr/>
            </a:pPr>
            <a:r>
              <a:rPr lang="en-IN" sz="1100" dirty="0">
                <a:solidFill>
                  <a:schemeClr val="accent1">
                    <a:lumMod val="50000"/>
                  </a:schemeClr>
                </a:solidFill>
                <a:ea typeface="Calibri"/>
                <a:cs typeface="Arial"/>
              </a:rPr>
              <a:t>   Experienced in working across various SFDC    implementations  covering Sales, Service, CPQ, Field Service Lightning and Conga(Apttus) CPQ.</a:t>
            </a:r>
            <a:endParaRPr lang="en-US" sz="1100" dirty="0">
              <a:solidFill>
                <a:schemeClr val="accent1">
                  <a:lumMod val="50000"/>
                </a:schemeClr>
              </a:solidFill>
              <a:ea typeface="Calibri" panose="020F0502020204030204" pitchFamily="34" charset="0"/>
              <a:cs typeface="Arial" panose="020B0604020202020204" pitchFamily="34" charset="0"/>
            </a:endParaRPr>
          </a:p>
          <a:p>
            <a:pPr marL="285750" lvl="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IN" sz="1100" i="1" dirty="0">
              <a:solidFill>
                <a:srgbClr val="7760CD"/>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AD7D10F-2CA0-B62C-602C-1D44C25427E7}"/>
              </a:ext>
            </a:extLst>
          </p:cNvPr>
          <p:cNvSpPr txBox="1"/>
          <p:nvPr/>
        </p:nvSpPr>
        <p:spPr>
          <a:xfrm>
            <a:off x="3825595" y="621532"/>
            <a:ext cx="7544633" cy="1923604"/>
          </a:xfrm>
          <a:prstGeom prst="rect">
            <a:avLst/>
          </a:prstGeom>
          <a:noFill/>
        </p:spPr>
        <p:txBody>
          <a:bodyPr wrap="square" lIns="91440" tIns="45720" rIns="91440" bIns="45720" rtlCol="0" anchor="t">
            <a:spAutoFit/>
          </a:bodyPr>
          <a:lstStyle/>
          <a:p>
            <a:r>
              <a:rPr lang="en-IN" sz="1100" b="1" dirty="0">
                <a:solidFill>
                  <a:srgbClr val="00B050"/>
                </a:solidFill>
              </a:rPr>
              <a:t>Professional Summary </a:t>
            </a:r>
            <a:endParaRPr lang="en-US" dirty="0"/>
          </a:p>
          <a:p>
            <a:pPr marL="171450" indent="-171450">
              <a:spcBef>
                <a:spcPts val="300"/>
              </a:spcBef>
              <a:buFont typeface="Arial" panose="020B0604020202020204" pitchFamily="34" charset="0"/>
              <a:buChar char="•"/>
            </a:pPr>
            <a:r>
              <a:rPr lang="en-US" sz="1100" dirty="0">
                <a:latin typeface="Aptos (Body)"/>
                <a:cs typeface="Arial"/>
              </a:rPr>
              <a:t>6.5 years of experience in IT industry playing the role of a Salesforce Developer</a:t>
            </a:r>
          </a:p>
          <a:p>
            <a:pPr>
              <a:buFont typeface="Arial" panose="020B0604020202020204" pitchFamily="34" charset="0"/>
              <a:buChar char="•"/>
            </a:pPr>
            <a:r>
              <a:rPr lang="en-US" sz="1100" dirty="0">
                <a:solidFill>
                  <a:srgbClr val="000000"/>
                </a:solidFill>
                <a:latin typeface="Aptos (Body)"/>
                <a:ea typeface="+mn-lt"/>
                <a:cs typeface="+mn-lt"/>
              </a:rPr>
              <a:t>   Proficient in Salesforce Development, </a:t>
            </a:r>
            <a:r>
              <a:rPr lang="en-IN" sz="1100" dirty="0">
                <a:solidFill>
                  <a:schemeClr val="accent1">
                    <a:lumMod val="50000"/>
                  </a:schemeClr>
                </a:solidFill>
                <a:latin typeface="Aptos (Body)"/>
                <a:ea typeface="+mn-lt"/>
                <a:cs typeface="+mn-lt"/>
              </a:rPr>
              <a:t>Apex (Synchronous and Asynchronous)</a:t>
            </a:r>
            <a:r>
              <a:rPr lang="en-US" sz="1100" dirty="0">
                <a:solidFill>
                  <a:srgbClr val="000000"/>
                </a:solidFill>
                <a:latin typeface="Aptos (Body)"/>
                <a:ea typeface="+mn-lt"/>
                <a:cs typeface="+mn-lt"/>
              </a:rPr>
              <a:t>, Admin, Lightning Web Components, Salesforce integrations, Flows, Debugging and some of other </a:t>
            </a:r>
            <a:r>
              <a:rPr lang="en-US" sz="1100" dirty="0">
                <a:solidFill>
                  <a:srgbClr val="000000"/>
                </a:solidFill>
                <a:latin typeface="Aptos (Body)"/>
                <a:ea typeface="+mn-lt"/>
                <a:cs typeface="+mn-lt"/>
                <a:sym typeface="Wingdings" panose="05000000000000000000" pitchFamily="2" charset="2"/>
              </a:rPr>
              <a:t>Admin tools</a:t>
            </a:r>
            <a:r>
              <a:rPr lang="en-US" sz="1100" dirty="0">
                <a:solidFill>
                  <a:srgbClr val="000000"/>
                </a:solidFill>
                <a:latin typeface="Aptos (Body)"/>
                <a:ea typeface="+mn-lt"/>
                <a:cs typeface="+mn-lt"/>
              </a:rPr>
              <a:t>.</a:t>
            </a:r>
          </a:p>
          <a:p>
            <a:r>
              <a:rPr lang="en-US" sz="1100" dirty="0">
                <a:latin typeface="Aptos (Body)"/>
                <a:ea typeface="Calibri"/>
                <a:cs typeface="Arial"/>
                <a:sym typeface="Wingdings" panose="05000000000000000000" pitchFamily="2" charset="2"/>
              </a:rPr>
              <a:t>•</a:t>
            </a:r>
            <a:r>
              <a:rPr lang="en-US" sz="1100" dirty="0">
                <a:solidFill>
                  <a:srgbClr val="201646"/>
                </a:solidFill>
                <a:latin typeface="Aptos (Body)"/>
                <a:ea typeface="Calibri"/>
                <a:cs typeface="Arial"/>
                <a:sym typeface="Wingdings" panose="05000000000000000000" pitchFamily="2" charset="2"/>
              </a:rPr>
              <a:t>   </a:t>
            </a:r>
            <a:r>
              <a:rPr lang="en-US" sz="1100" dirty="0">
                <a:solidFill>
                  <a:srgbClr val="000000"/>
                </a:solidFill>
                <a:latin typeface="Aptos (Body)"/>
                <a:ea typeface="Calibri"/>
                <a:cs typeface="Calibri"/>
                <a:sym typeface="Wingdings" panose="05000000000000000000" pitchFamily="2" charset="2"/>
              </a:rPr>
              <a:t>Experienced with Copado and </a:t>
            </a:r>
            <a:r>
              <a:rPr lang="en-US" sz="1100" dirty="0" err="1">
                <a:solidFill>
                  <a:srgbClr val="000000"/>
                </a:solidFill>
                <a:latin typeface="Aptos (Body)"/>
                <a:ea typeface="Calibri"/>
                <a:cs typeface="Calibri"/>
                <a:sym typeface="Wingdings" panose="05000000000000000000" pitchFamily="2" charset="2"/>
              </a:rPr>
              <a:t>Flosum</a:t>
            </a:r>
            <a:r>
              <a:rPr lang="en-US" sz="1100" dirty="0">
                <a:solidFill>
                  <a:srgbClr val="000000"/>
                </a:solidFill>
                <a:latin typeface="Aptos (Body)"/>
                <a:ea typeface="Calibri"/>
                <a:cs typeface="Calibri"/>
                <a:sym typeface="Wingdings" panose="05000000000000000000" pitchFamily="2" charset="2"/>
              </a:rPr>
              <a:t> for continuous Integration, deployment and release management</a:t>
            </a:r>
            <a:r>
              <a:rPr lang="en-US" sz="1100" dirty="0">
                <a:solidFill>
                  <a:srgbClr val="000000"/>
                </a:solidFill>
                <a:latin typeface="Aptos (Body)"/>
                <a:ea typeface="Calibri"/>
                <a:cs typeface="Calibri"/>
              </a:rPr>
              <a:t>.</a:t>
            </a:r>
            <a:r>
              <a:rPr lang="en-US" sz="1100" dirty="0">
                <a:solidFill>
                  <a:srgbClr val="2A2A2A"/>
                </a:solidFill>
                <a:latin typeface="Aptos (Body)"/>
                <a:ea typeface="+mn-lt"/>
                <a:cs typeface="+mn-lt"/>
                <a:sym typeface="Wingdings" panose="05000000000000000000" pitchFamily="2" charset="2"/>
              </a:rPr>
              <a:t> </a:t>
            </a:r>
            <a:endParaRPr lang="en-US" sz="1100" dirty="0">
              <a:latin typeface="Aptos (Body)"/>
              <a:cs typeface="Arial" panose="020B0604020202020204"/>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pPr marL="171450" indent="-171450">
              <a:spcBef>
                <a:spcPts val="300"/>
              </a:spcBef>
              <a:buFont typeface="Arial" panose="020B0604020202020204" pitchFamily="34" charset="0"/>
              <a:buChar char="•"/>
            </a:pPr>
            <a:endParaRPr lang="en-US" sz="1100" dirty="0">
              <a:ea typeface="Calibri"/>
              <a:cs typeface="Arial"/>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3911830" y="1665566"/>
            <a:ext cx="7804639" cy="5201424"/>
          </a:xfrm>
          <a:prstGeom prst="rect">
            <a:avLst/>
          </a:prstGeom>
          <a:noFill/>
        </p:spPr>
        <p:txBody>
          <a:bodyPr wrap="square" lIns="91440" tIns="45720" rIns="91440" bIns="45720" rtlCol="0" anchor="t">
            <a:spAutoFit/>
          </a:bodyPr>
          <a:lstStyle/>
          <a:p>
            <a:r>
              <a:rPr lang="en-IN" sz="1100" b="1" dirty="0">
                <a:solidFill>
                  <a:srgbClr val="00B050"/>
                </a:solidFill>
              </a:rPr>
              <a:t>Relevant Project Experience</a:t>
            </a:r>
          </a:p>
          <a:p>
            <a:endParaRPr lang="en-IN" sz="1100" dirty="0"/>
          </a:p>
          <a:p>
            <a:r>
              <a:rPr lang="en-US" sz="1100" b="1" dirty="0"/>
              <a:t>Client: </a:t>
            </a:r>
            <a:r>
              <a:rPr lang="en-US" sz="1200" b="1" dirty="0">
                <a:solidFill>
                  <a:srgbClr val="000000"/>
                </a:solidFill>
                <a:ea typeface="+mn-lt"/>
                <a:cs typeface="+mn-lt"/>
              </a:rPr>
              <a:t>Leaf Home</a:t>
            </a:r>
            <a:r>
              <a:rPr lang="en-US" sz="1100" b="1" dirty="0"/>
              <a:t>, Role: </a:t>
            </a:r>
            <a:r>
              <a:rPr lang="en-US" sz="1200" b="1" dirty="0">
                <a:solidFill>
                  <a:srgbClr val="000000"/>
                </a:solidFill>
                <a:ea typeface="+mn-lt"/>
                <a:cs typeface="+mn-lt"/>
              </a:rPr>
              <a:t>Sr. Salesforce Developer</a:t>
            </a:r>
            <a:endParaRPr lang="en-US" b="1" dirty="0"/>
          </a:p>
          <a:p>
            <a:r>
              <a:rPr lang="en-US" sz="1100" dirty="0">
                <a:solidFill>
                  <a:srgbClr val="201646"/>
                </a:solidFill>
                <a:cs typeface="Arial"/>
              </a:rPr>
              <a:t>•</a:t>
            </a:r>
            <a:r>
              <a:rPr lang="en-US" sz="1100" dirty="0">
                <a:solidFill>
                  <a:srgbClr val="000000"/>
                </a:solidFill>
                <a:ea typeface="+mn-lt"/>
                <a:cs typeface="+mn-lt"/>
              </a:rPr>
              <a:t> Understanding of Salesforce security best practices, including role hierarchy, profiles, permission sets, and Apex sharing and sharing settings to ensure data privacy and compliance with regulatory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Configured and customized FSL objects, including Work Orders, Skill and Work type, Service Appointments, Assets, and Service contracts and Service Territories, Operating Hours, Service resources, Contract Line Items and Entitlements, Cases and Scheduling policy to meet client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Designed and implemented custom solutions using Field Service Lightning to streamline work order management, asset tracking, territory, Field service mobile App and Field service scheduling and optimization by Dispatcher Console with Gantt chart and Scheduling Optimizer.</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Collaborated with cross-functional teams, including business analysts, architects, and administrators, to gather requirements, design solutions, and ensure successful delivery on time.</a:t>
            </a:r>
            <a:endParaRPr lang="en-US" sz="1100" dirty="0">
              <a:solidFill>
                <a:srgbClr val="2A2A2A"/>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Worked closely with stakeholders and end-users to gather feedback, iterate on solutions, and drive continuous improvement and innovation in FSL implementations.</a:t>
            </a:r>
            <a:endParaRPr lang="en-US" sz="1100" dirty="0">
              <a:solidFill>
                <a:srgbClr val="2A2A2A"/>
              </a:solidFill>
              <a:cs typeface="Arial"/>
            </a:endParaRPr>
          </a:p>
          <a:p>
            <a:pPr marL="171450" indent="-171450">
              <a:spcBef>
                <a:spcPts val="300"/>
              </a:spcBef>
              <a:buFont typeface="Arial" panose="020B0604020202020204" pitchFamily="34" charset="0"/>
              <a:buChar char="•"/>
            </a:pPr>
            <a:r>
              <a:rPr lang="en-US" sz="1100" dirty="0">
                <a:solidFill>
                  <a:srgbClr val="000000"/>
                </a:solidFill>
                <a:ea typeface="+mn-lt"/>
                <a:cs typeface="+mn-lt"/>
              </a:rPr>
              <a:t>Worked on Salesforce enhancements and bringing existing code into best practices including security, scalability, and Salesforce limits.</a:t>
            </a:r>
            <a:endParaRPr lang="en-US" sz="1100" dirty="0">
              <a:solidFill>
                <a:srgbClr val="000000"/>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Did requirement and code analysis to complete enhancements required in client system efficiently.</a:t>
            </a:r>
            <a:endParaRPr lang="en-US" sz="1100" dirty="0">
              <a:solidFill>
                <a:srgbClr val="2A2A2A"/>
              </a:solidFill>
              <a:cs typeface="Arial"/>
            </a:endParaRPr>
          </a:p>
          <a:p>
            <a:pPr marL="171450" indent="-171450">
              <a:spcBef>
                <a:spcPts val="300"/>
              </a:spcBef>
              <a:buFont typeface="Arial" panose="020B0604020202020204" pitchFamily="34" charset="0"/>
              <a:buChar char="•"/>
            </a:pPr>
            <a:endParaRPr lang="en-US" sz="1100" dirty="0">
              <a:solidFill>
                <a:srgbClr val="2A2A2A"/>
              </a:solidFill>
            </a:endParaRPr>
          </a:p>
          <a:p>
            <a:r>
              <a:rPr lang="en-US" sz="1100" b="1" dirty="0"/>
              <a:t>Client: </a:t>
            </a:r>
            <a:r>
              <a:rPr lang="en-US" sz="1200" b="1" dirty="0">
                <a:solidFill>
                  <a:srgbClr val="000000"/>
                </a:solidFill>
                <a:ea typeface="+mn-lt"/>
                <a:cs typeface="+mn-lt"/>
              </a:rPr>
              <a:t>Zendesk</a:t>
            </a:r>
            <a:r>
              <a:rPr lang="en-US" sz="1100" b="1" dirty="0"/>
              <a:t>, Role</a:t>
            </a:r>
            <a:r>
              <a:rPr lang="en-US" sz="1200" b="1" dirty="0">
                <a:solidFill>
                  <a:srgbClr val="000000"/>
                </a:solidFill>
                <a:ea typeface="+mn-lt"/>
                <a:cs typeface="+mn-lt"/>
              </a:rPr>
              <a:t>: Sr. Salesforce Developer</a:t>
            </a:r>
          </a:p>
          <a:p>
            <a:pPr marL="171450" indent="-171450">
              <a:buFont typeface="Arial"/>
              <a:buChar char="•"/>
            </a:pPr>
            <a:r>
              <a:rPr lang="en-US" sz="1100" dirty="0">
                <a:solidFill>
                  <a:srgbClr val="000000"/>
                </a:solidFill>
                <a:latin typeface="Aptos (Body)"/>
                <a:ea typeface="Calibri"/>
                <a:cs typeface="Arial" panose="020B0604020202020204" pitchFamily="34" charset="0"/>
              </a:rPr>
              <a:t>Created approval processes for quotes, contracts, and discounts including approval criteria, approval steps, escalation rules, and notification workflows to ensure compliance, governance, and accuracy in quote approvals.</a:t>
            </a:r>
            <a:endParaRPr lang="en-US" sz="1100" b="1" dirty="0">
              <a:solidFill>
                <a:srgbClr val="000000"/>
              </a:solidFill>
              <a:latin typeface="Aptos (Body)"/>
              <a:cs typeface="Arial" panose="020B0604020202020204" pitchFamily="34" charset="0"/>
            </a:endParaRPr>
          </a:p>
          <a:p>
            <a:pPr marL="171450" indent="-171450">
              <a:buFont typeface="Arial"/>
              <a:buChar char="•"/>
            </a:pPr>
            <a:r>
              <a:rPr lang="en-US" sz="1100" dirty="0">
                <a:solidFill>
                  <a:srgbClr val="0D0D0D"/>
                </a:solidFill>
                <a:latin typeface="Aptos (Body)"/>
                <a:cs typeface="Arial" panose="020B0604020202020204" pitchFamily="34" charset="0"/>
              </a:rPr>
              <a:t>Designed and implemented subscription management processes, including billing schedules, renewal automation.</a:t>
            </a:r>
            <a:endParaRPr lang="en-US" sz="1100" dirty="0">
              <a:solidFill>
                <a:srgbClr val="201646"/>
              </a:solidFill>
              <a:latin typeface="Aptos (Body)"/>
              <a:cs typeface="Arial" panose="020B0604020202020204" pitchFamily="34" charset="0"/>
            </a:endParaRPr>
          </a:p>
          <a:p>
            <a:pPr marL="171450" indent="-171450">
              <a:buFont typeface="Arial"/>
              <a:buChar char="•"/>
            </a:pPr>
            <a:r>
              <a:rPr lang="en-US" sz="1100" dirty="0">
                <a:solidFill>
                  <a:srgbClr val="000000"/>
                </a:solidFill>
                <a:latin typeface="Aptos (Body)"/>
                <a:cs typeface="Arial" panose="020B0604020202020204" pitchFamily="34" charset="0"/>
              </a:rPr>
              <a:t>Analyzed existing code and find the optimal solutions for the requirement mentioned in helpdesk tickets.</a:t>
            </a:r>
            <a:endParaRPr lang="en-US" sz="1100" dirty="0">
              <a:latin typeface="Aptos (Body)"/>
              <a:cs typeface="Arial" panose="020B0604020202020204" pitchFamily="34" charset="0"/>
            </a:endParaRPr>
          </a:p>
          <a:p>
            <a:pPr marL="171450" indent="-171450">
              <a:buFont typeface="Arial"/>
              <a:buChar char="•"/>
            </a:pPr>
            <a:r>
              <a:rPr lang="en-US" sz="1100" dirty="0">
                <a:solidFill>
                  <a:srgbClr val="000000"/>
                </a:solidFill>
                <a:latin typeface="Aptos (Body)"/>
                <a:ea typeface="+mn-lt"/>
                <a:cs typeface="Arial" panose="020B0604020202020204" pitchFamily="34" charset="0"/>
              </a:rPr>
              <a:t> Did admin/dev work as and when need to achieve the requirement.</a:t>
            </a:r>
            <a:endParaRPr lang="en-US" sz="1100" dirty="0">
              <a:latin typeface="Aptos (Body)"/>
              <a:cs typeface="Arial" panose="020B0604020202020204" pitchFamily="34" charset="0"/>
            </a:endParaRPr>
          </a:p>
          <a:p>
            <a:pPr marL="171450" indent="-171450">
              <a:buFont typeface="Arial"/>
              <a:buChar char="•"/>
            </a:pPr>
            <a:endParaRPr lang="en-US" sz="1200" b="1" dirty="0">
              <a:solidFill>
                <a:srgbClr val="000000"/>
              </a:solidFill>
              <a:cs typeface="Arial"/>
            </a:endParaRPr>
          </a:p>
          <a:p>
            <a:endParaRPr lang="en-US" sz="1200" dirty="0">
              <a:solidFill>
                <a:srgbClr val="000000"/>
              </a:solidFill>
              <a:cs typeface="Arial"/>
            </a:endParaRPr>
          </a:p>
          <a:p>
            <a:pPr>
              <a:spcBef>
                <a:spcPts val="300"/>
              </a:spcBef>
            </a:pPr>
            <a:endParaRPr lang="en-US" sz="1100" dirty="0">
              <a:cs typeface="Arial"/>
            </a:endParaRPr>
          </a:p>
        </p:txBody>
      </p:sp>
      <p:sp>
        <p:nvSpPr>
          <p:cNvPr id="9" name="TextBox 8">
            <a:extLst>
              <a:ext uri="{FF2B5EF4-FFF2-40B4-BE49-F238E27FC236}">
                <a16:creationId xmlns:a16="http://schemas.microsoft.com/office/drawing/2014/main" id="{C7EF9A0A-B875-5DE8-200F-ADC5D4D2DD3C}"/>
              </a:ext>
            </a:extLst>
          </p:cNvPr>
          <p:cNvSpPr txBox="1"/>
          <p:nvPr/>
        </p:nvSpPr>
        <p:spPr>
          <a:xfrm>
            <a:off x="139138" y="4177448"/>
            <a:ext cx="3317240" cy="1277273"/>
          </a:xfrm>
          <a:prstGeom prst="rect">
            <a:avLst/>
          </a:prstGeom>
          <a:noFill/>
        </p:spPr>
        <p:txBody>
          <a:bodyPr wrap="square" lIns="91440" tIns="45720" rIns="91440" bIns="45720" rtlCol="0" anchor="t">
            <a:spAutoFit/>
          </a:bodyPr>
          <a:lstStyle/>
          <a:p>
            <a:pPr>
              <a:defRPr/>
            </a:pPr>
            <a:r>
              <a:rPr lang="en-IN" sz="1100" b="1" dirty="0">
                <a:solidFill>
                  <a:srgbClr val="00B050"/>
                </a:solidFill>
              </a:rPr>
              <a:t>Certifications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Administrator </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App Builder</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Platform Developer I</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Heroku Architecture Designer</a:t>
            </a:r>
          </a:p>
          <a:p>
            <a:pPr marL="118745" indent="-118745">
              <a:buFont typeface="Arial" panose="020B0604020202020204" pitchFamily="34" charset="0"/>
              <a:buChar char="•"/>
            </a:pPr>
            <a:endParaRPr lang="en-US" sz="1100" dirty="0">
              <a:solidFill>
                <a:schemeClr val="bg2">
                  <a:lumMod val="10000"/>
                </a:schemeClr>
              </a:solidFill>
              <a:ea typeface="Calibri"/>
              <a:cs typeface="Arial"/>
            </a:endParaRPr>
          </a:p>
        </p:txBody>
      </p:sp>
      <p:cxnSp>
        <p:nvCxnSpPr>
          <p:cNvPr id="10" name="Straight Connector 9">
            <a:extLst>
              <a:ext uri="{FF2B5EF4-FFF2-40B4-BE49-F238E27FC236}">
                <a16:creationId xmlns:a16="http://schemas.microsoft.com/office/drawing/2014/main" id="{9EC7C76D-C97F-A772-876E-CF1BFD86BA7C}"/>
              </a:ext>
            </a:extLst>
          </p:cNvPr>
          <p:cNvCxnSpPr/>
          <p:nvPr/>
        </p:nvCxnSpPr>
        <p:spPr>
          <a:xfrm>
            <a:off x="3809022" y="555462"/>
            <a:ext cx="0" cy="576442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FBD439F3-52F1-6FDC-026D-3C90CE3FE831}"/>
              </a:ext>
            </a:extLst>
          </p:cNvPr>
          <p:cNvSpPr txBox="1"/>
          <p:nvPr/>
        </p:nvSpPr>
        <p:spPr>
          <a:xfrm>
            <a:off x="1574821" y="752943"/>
            <a:ext cx="2240771" cy="1304268"/>
          </a:xfrm>
          <a:prstGeom prst="rect">
            <a:avLst/>
          </a:prstGeom>
          <a:noFill/>
        </p:spPr>
        <p:txBody>
          <a:bodyPr wrap="square" lIns="91440" tIns="45720" rIns="91440" bIns="45720" rtlCol="0" anchor="t">
            <a:spAutoFit/>
          </a:bodyPr>
          <a:lstStyle/>
          <a:p>
            <a:pPr>
              <a:lnSpc>
                <a:spcPts val="1600"/>
              </a:lnSpc>
              <a:spcBef>
                <a:spcPts val="0"/>
              </a:spcBef>
            </a:pPr>
            <a:r>
              <a:rPr lang="en-US" sz="1100" b="1" dirty="0"/>
              <a:t>Sonali.sahu@brillio.com</a:t>
            </a:r>
          </a:p>
          <a:p>
            <a:pPr>
              <a:lnSpc>
                <a:spcPts val="1600"/>
              </a:lnSpc>
            </a:pPr>
            <a:r>
              <a:rPr lang="en-US" sz="1100" b="1" dirty="0">
                <a:cs typeface="Arial"/>
              </a:rPr>
              <a:t>Toronto, Canada</a:t>
            </a:r>
          </a:p>
          <a:p>
            <a:pPr>
              <a:lnSpc>
                <a:spcPts val="1600"/>
              </a:lnSpc>
              <a:spcBef>
                <a:spcPts val="0"/>
              </a:spcBef>
            </a:pPr>
            <a:endParaRPr lang="en-US" sz="1100" b="1" dirty="0"/>
          </a:p>
          <a:p>
            <a:pPr>
              <a:lnSpc>
                <a:spcPts val="1600"/>
              </a:lnSpc>
            </a:pPr>
            <a:r>
              <a:rPr lang="en-US" sz="1100" b="1" dirty="0"/>
              <a:t>Industry Experience: </a:t>
            </a:r>
            <a:br>
              <a:rPr lang="en-US" sz="1100" b="1" dirty="0">
                <a:cs typeface="Arial"/>
              </a:rPr>
            </a:br>
            <a:r>
              <a:rPr lang="en-US" sz="1100" dirty="0">
                <a:cs typeface="Arial"/>
              </a:rPr>
              <a:t>Healthcare, Software Cloud Computing, Petroleum</a:t>
            </a:r>
          </a:p>
        </p:txBody>
      </p:sp>
      <p:sp>
        <p:nvSpPr>
          <p:cNvPr id="8" name="TextBox 7">
            <a:extLst>
              <a:ext uri="{FF2B5EF4-FFF2-40B4-BE49-F238E27FC236}">
                <a16:creationId xmlns:a16="http://schemas.microsoft.com/office/drawing/2014/main" id="{A958AA3C-E07F-1131-A565-A07F2231C22D}"/>
              </a:ext>
            </a:extLst>
          </p:cNvPr>
          <p:cNvSpPr txBox="1"/>
          <p:nvPr/>
        </p:nvSpPr>
        <p:spPr>
          <a:xfrm>
            <a:off x="259145" y="5268561"/>
            <a:ext cx="3302863" cy="600164"/>
          </a:xfrm>
          <a:prstGeom prst="rect">
            <a:avLst/>
          </a:prstGeom>
          <a:noFill/>
        </p:spPr>
        <p:txBody>
          <a:bodyPr wrap="square" lIns="91440" tIns="45720" rIns="91440" bIns="45720" rtlCol="0" anchor="t">
            <a:spAutoFit/>
          </a:bodyPr>
          <a:lstStyle/>
          <a:p>
            <a:pPr>
              <a:defRPr/>
            </a:pPr>
            <a:r>
              <a:rPr lang="en-IN" sz="1100" b="1" dirty="0">
                <a:solidFill>
                  <a:srgbClr val="00B050"/>
                </a:solidFill>
              </a:rPr>
              <a:t>Recent Roles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cs typeface="Arial"/>
              </a:rPr>
              <a:t>Salesforce Sr. Developer</a:t>
            </a:r>
          </a:p>
          <a:p>
            <a:pPr marL="118745" indent="-118745">
              <a:buFont typeface="Arial" panose="020B0604020202020204" pitchFamily="34" charset="0"/>
              <a:buChar char="•"/>
            </a:pPr>
            <a:r>
              <a:rPr lang="en-US" sz="1100" dirty="0">
                <a:solidFill>
                  <a:schemeClr val="bg2">
                    <a:lumMod val="10000"/>
                  </a:schemeClr>
                </a:solidFill>
                <a:cs typeface="Arial"/>
              </a:rPr>
              <a:t>Salesforce Developer</a:t>
            </a:r>
          </a:p>
        </p:txBody>
      </p:sp>
      <p:sp>
        <p:nvSpPr>
          <p:cNvPr id="12" name="TextBox 11">
            <a:extLst>
              <a:ext uri="{FF2B5EF4-FFF2-40B4-BE49-F238E27FC236}">
                <a16:creationId xmlns:a16="http://schemas.microsoft.com/office/drawing/2014/main" id="{3403677D-B42B-F044-A33E-EB63A7AD24BE}"/>
              </a:ext>
            </a:extLst>
          </p:cNvPr>
          <p:cNvSpPr txBox="1"/>
          <p:nvPr/>
        </p:nvSpPr>
        <p:spPr>
          <a:xfrm>
            <a:off x="129749" y="5994189"/>
            <a:ext cx="7559010" cy="430887"/>
          </a:xfrm>
          <a:prstGeom prst="rect">
            <a:avLst/>
          </a:prstGeom>
          <a:noFill/>
        </p:spPr>
        <p:txBody>
          <a:bodyPr wrap="square" rtlCol="0">
            <a:spAutoFit/>
          </a:bodyPr>
          <a:lstStyle/>
          <a:p>
            <a:r>
              <a:rPr lang="en-IN" sz="1100" b="1" dirty="0">
                <a:solidFill>
                  <a:srgbClr val="00B050"/>
                </a:solidFill>
              </a:rPr>
              <a:t>Key Clients</a:t>
            </a:r>
          </a:p>
          <a:p>
            <a:pPr marL="171450" indent="-171450">
              <a:buFont typeface="Arial" panose="020B0604020202020204" pitchFamily="34" charset="0"/>
              <a:buChar char="•"/>
            </a:pPr>
            <a:endParaRPr lang="en-US" sz="1100" dirty="0">
              <a:ea typeface="Calibri" panose="020F0502020204030204" pitchFamily="34" charset="0"/>
              <a:cs typeface="Arial" panose="020B0604020202020204" pitchFamily="34" charset="0"/>
              <a:sym typeface="Wingdings" panose="05000000000000000000" pitchFamily="2" charset="2"/>
            </a:endParaRPr>
          </a:p>
        </p:txBody>
      </p:sp>
      <p:sp>
        <p:nvSpPr>
          <p:cNvPr id="14" name="TextBox 13">
            <a:extLst>
              <a:ext uri="{FF2B5EF4-FFF2-40B4-BE49-F238E27FC236}">
                <a16:creationId xmlns:a16="http://schemas.microsoft.com/office/drawing/2014/main" id="{4F6582C8-7A61-34C1-9AA7-875ECB27D344}"/>
              </a:ext>
            </a:extLst>
          </p:cNvPr>
          <p:cNvSpPr txBox="1"/>
          <p:nvPr/>
        </p:nvSpPr>
        <p:spPr>
          <a:xfrm>
            <a:off x="139140" y="6152123"/>
            <a:ext cx="3124762" cy="707886"/>
          </a:xfrm>
          <a:prstGeom prst="rect">
            <a:avLst/>
          </a:prstGeom>
          <a:noFill/>
        </p:spPr>
        <p:txBody>
          <a:bodyPr wrap="square" lIns="91440" tIns="45720" rIns="91440" bIns="45720" numCol="3" anchor="t">
            <a:spAutoFit/>
          </a:bodyPr>
          <a:lstStyle/>
          <a:p>
            <a:pPr marL="171450" indent="-171450">
              <a:buFont typeface="Arial" panose="020B0604020202020204" pitchFamily="34" charset="0"/>
              <a:buChar char="•"/>
            </a:pPr>
            <a:r>
              <a:rPr lang="en-US" sz="1000" dirty="0">
                <a:cs typeface="Arial"/>
              </a:rPr>
              <a:t>Leaf Home</a:t>
            </a:r>
            <a:endParaRPr lang="en-US" sz="1000" dirty="0"/>
          </a:p>
          <a:p>
            <a:pPr marL="171450" indent="-171450">
              <a:buFont typeface="Arial" panose="020B0604020202020204" pitchFamily="34" charset="0"/>
              <a:buChar char="•"/>
            </a:pPr>
            <a:r>
              <a:rPr lang="en-US" sz="1000" dirty="0">
                <a:cs typeface="Arial"/>
              </a:rPr>
              <a:t>BOX</a:t>
            </a:r>
          </a:p>
          <a:p>
            <a:pPr marL="171450" indent="-171450">
              <a:buFont typeface="Arial" panose="020B0604020202020204" pitchFamily="34" charset="0"/>
              <a:buChar char="•"/>
            </a:pPr>
            <a:r>
              <a:rPr lang="en-US" sz="1000" dirty="0">
                <a:cs typeface="Arial"/>
              </a:rPr>
              <a:t>GE Healthcare</a:t>
            </a:r>
          </a:p>
          <a:p>
            <a:pPr marL="171450" indent="-171450">
              <a:buFont typeface="Arial" panose="020B0604020202020204" pitchFamily="34" charset="0"/>
              <a:buChar char="•"/>
            </a:pPr>
            <a:r>
              <a:rPr lang="en-US" sz="1000" dirty="0">
                <a:cs typeface="Arial"/>
              </a:rPr>
              <a:t>British Petroleum</a:t>
            </a:r>
          </a:p>
          <a:p>
            <a:pPr marL="171450" indent="-171450">
              <a:buFont typeface="Arial" panose="020B0604020202020204" pitchFamily="34" charset="0"/>
              <a:buChar char="•"/>
            </a:pPr>
            <a:r>
              <a:rPr lang="en-US" sz="1000" dirty="0">
                <a:cs typeface="Arial"/>
              </a:rPr>
              <a:t>Confluent</a:t>
            </a:r>
          </a:p>
          <a:p>
            <a:pPr marL="171450" indent="-171450">
              <a:buFont typeface="Arial" panose="020B0604020202020204" pitchFamily="34" charset="0"/>
              <a:buChar char="•"/>
            </a:pPr>
            <a:r>
              <a:rPr lang="en-US" sz="1000" dirty="0">
                <a:cs typeface="Arial"/>
              </a:rPr>
              <a:t>Zendesk</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b="1" dirty="0">
              <a:cs typeface="Arial" panose="020B0604020202020204"/>
            </a:endParaRPr>
          </a:p>
        </p:txBody>
      </p:sp>
      <p:pic>
        <p:nvPicPr>
          <p:cNvPr id="3" name="Picture 2" descr="A person standing in front of a tree&#10;&#10;Description automatically generated">
            <a:extLst>
              <a:ext uri="{FF2B5EF4-FFF2-40B4-BE49-F238E27FC236}">
                <a16:creationId xmlns:a16="http://schemas.microsoft.com/office/drawing/2014/main" id="{E17E6DA1-51E5-038A-815F-056EE7765011}"/>
              </a:ext>
            </a:extLst>
          </p:cNvPr>
          <p:cNvPicPr>
            <a:picLocks noChangeAspect="1"/>
          </p:cNvPicPr>
          <p:nvPr/>
        </p:nvPicPr>
        <p:blipFill>
          <a:blip r:embed="rId2"/>
          <a:stretch>
            <a:fillRect/>
          </a:stretch>
        </p:blipFill>
        <p:spPr>
          <a:xfrm>
            <a:off x="293029" y="661268"/>
            <a:ext cx="1024208" cy="1423540"/>
          </a:xfrm>
          <a:prstGeom prst="rect">
            <a:avLst/>
          </a:prstGeom>
        </p:spPr>
      </p:pic>
    </p:spTree>
    <p:extLst>
      <p:ext uri="{BB962C8B-B14F-4D97-AF65-F5344CB8AC3E}">
        <p14:creationId xmlns:p14="http://schemas.microsoft.com/office/powerpoint/2010/main" val="129236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51856-9B77-7B0E-1888-980340DDCF86}"/>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2</a:t>
            </a:fld>
            <a:endParaRPr lang="en-US"/>
          </a:p>
        </p:txBody>
      </p:sp>
      <p:sp>
        <p:nvSpPr>
          <p:cNvPr id="4" name="Title 12">
            <a:extLst>
              <a:ext uri="{FF2B5EF4-FFF2-40B4-BE49-F238E27FC236}">
                <a16:creationId xmlns:a16="http://schemas.microsoft.com/office/drawing/2014/main" id="{25B4B664-7B59-3244-012F-754778803CB2}"/>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Sonali Sahu</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dirty="0">
                <a:solidFill>
                  <a:srgbClr val="201646"/>
                </a:solidFill>
                <a:latin typeface="Arial"/>
                <a:cs typeface="Arial"/>
              </a:rPr>
              <a:t>Sr. Admin/Developer(Salesforce)</a:t>
            </a:r>
            <a:endParaRPr lang="en-US" sz="2400" b="1" dirty="0"/>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A8E83787-DA36-802E-4C60-64DC67FD9AC0}"/>
              </a:ext>
            </a:extLst>
          </p:cNvPr>
          <p:cNvSpPr txBox="1"/>
          <p:nvPr/>
        </p:nvSpPr>
        <p:spPr>
          <a:xfrm>
            <a:off x="438318" y="715556"/>
            <a:ext cx="10974749" cy="5539978"/>
          </a:xfrm>
          <a:prstGeom prst="rect">
            <a:avLst/>
          </a:prstGeom>
          <a:noFill/>
        </p:spPr>
        <p:txBody>
          <a:bodyPr wrap="square" lIns="91440" tIns="45720" rIns="91440" bIns="45720" rtlCol="0" anchor="t">
            <a:spAutoFit/>
          </a:bodyPr>
          <a:lstStyle/>
          <a:p>
            <a:r>
              <a:rPr lang="en-US" sz="1200" b="1" dirty="0"/>
              <a:t>Client: Box, Role: Salesforce Developer </a:t>
            </a:r>
          </a:p>
          <a:p>
            <a:pPr marL="171450" indent="-171450">
              <a:buFont typeface="Arial"/>
              <a:buChar char="•"/>
            </a:pPr>
            <a:r>
              <a:rPr lang="en-US" sz="1100" dirty="0">
                <a:solidFill>
                  <a:srgbClr val="2A2A2A"/>
                </a:solidFill>
                <a:latin typeface="Aptos (Body)"/>
                <a:ea typeface="+mn-lt"/>
                <a:cs typeface="+mn-lt"/>
              </a:rPr>
              <a:t>Performed analysis and coordinated with other developers to design and code systems.</a:t>
            </a:r>
          </a:p>
          <a:p>
            <a:pPr marL="171450" indent="-171450">
              <a:buFont typeface="Arial"/>
              <a:buChar char="•"/>
            </a:pPr>
            <a:r>
              <a:rPr lang="en-US" sz="1100" dirty="0">
                <a:solidFill>
                  <a:srgbClr val="0D0D0D"/>
                </a:solidFill>
                <a:latin typeface="Aptos (Body)"/>
                <a:ea typeface="+mn-lt"/>
                <a:cs typeface="+mn-lt"/>
              </a:rPr>
              <a:t>Managed complex set of user roles, permission set, profile, flows, process builder.</a:t>
            </a:r>
          </a:p>
          <a:p>
            <a:pPr marL="171450" indent="-171450">
              <a:buFont typeface="Arial"/>
              <a:buChar char="•"/>
            </a:pPr>
            <a:r>
              <a:rPr lang="en-US" sz="1100" dirty="0">
                <a:solidFill>
                  <a:srgbClr val="0D0D0D"/>
                </a:solidFill>
                <a:latin typeface="Aptos (Body)"/>
                <a:ea typeface="+mn-lt"/>
                <a:cs typeface="+mn-lt"/>
              </a:rPr>
              <a:t>Integrated Conga(Apttus) CPQ with subscription billing platforms such as Zuora to enable seamless end-to-end subscription management.</a:t>
            </a:r>
          </a:p>
          <a:p>
            <a:pPr marL="171450" indent="-171450">
              <a:buFont typeface="Arial"/>
              <a:buChar char="•"/>
            </a:pPr>
            <a:r>
              <a:rPr lang="en-US" sz="1100" dirty="0">
                <a:solidFill>
                  <a:srgbClr val="2A2A2A"/>
                </a:solidFill>
                <a:latin typeface="Aptos (Body)"/>
                <a:ea typeface="+mn-lt"/>
                <a:cs typeface="+mn-lt"/>
              </a:rPr>
              <a:t>Designed and developed Lightning Components and LWC for custom user interfaces and enhanced user experience within the Salesforce platform.</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Set-up Email-To-Case, Web-to-Case, Case Management, Knowledge Management, Case Support Process/Settings, Reports and Dashboard.</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Case Assignment Rules, Escalation Rules, Approval Rules, Auto Response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Configuration of email to case setup, creation of fields, process builder, custom labels, custom metadata, LWC (Lightning web components). Different APIs payloads for connecting with salesforce from </a:t>
            </a:r>
            <a:r>
              <a:rPr lang="en-US" sz="1100" dirty="0" err="1">
                <a:solidFill>
                  <a:srgbClr val="2A2A2A"/>
                </a:solidFill>
                <a:latin typeface="Aptos (Body)"/>
                <a:ea typeface="+mn-lt"/>
                <a:cs typeface="+mn-lt"/>
              </a:rPr>
              <a:t>Mulesoft</a:t>
            </a:r>
            <a:r>
              <a:rPr lang="en-US" sz="1100" dirty="0">
                <a:solidFill>
                  <a:srgbClr val="2A2A2A"/>
                </a:solidFill>
                <a:latin typeface="Aptos (Body)"/>
                <a:ea typeface="+mn-lt"/>
                <a:cs typeface="+mn-lt"/>
              </a:rPr>
              <a:t>.</a:t>
            </a:r>
            <a:endParaRPr lang="en-US" sz="1100" dirty="0">
              <a:solidFill>
                <a:srgbClr val="201646"/>
              </a:solidFill>
              <a:latin typeface="Aptos (Body)"/>
              <a:ea typeface="+mn-lt"/>
              <a:cs typeface="+mn-lt"/>
            </a:endParaRPr>
          </a:p>
          <a:p>
            <a:pPr marL="171450" indent="-171450">
              <a:buFont typeface="Arial"/>
              <a:buChar char="•"/>
            </a:pPr>
            <a:r>
              <a:rPr lang="en-US" sz="1100" dirty="0">
                <a:solidFill>
                  <a:srgbClr val="2A2A2A"/>
                </a:solidFill>
                <a:latin typeface="Aptos (Body)"/>
                <a:ea typeface="+mn-lt"/>
                <a:cs typeface="+mn-lt"/>
              </a:rPr>
              <a:t>Developed Apex classes to interact with components and attain functionality.</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Built Platform Events and Implemented Salesforce File Connect to integrate with SharePoint.</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Supported integration teams by  managing configuration on Remote site setting.</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Involved in fixing production code bugs and assisting end users for production issues.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Prioritized work effectively and handled multiple competing demands.</a:t>
            </a:r>
            <a:endParaRPr lang="en-US" sz="1100" dirty="0">
              <a:latin typeface="Aptos (Body)"/>
              <a:cs typeface="Arial" panose="020B0604020202020204"/>
            </a:endParaRPr>
          </a:p>
          <a:p>
            <a:pPr marL="171450" indent="-171450">
              <a:buFont typeface="Arial"/>
              <a:buChar char="•"/>
            </a:pPr>
            <a:r>
              <a:rPr lang="en-US" sz="1100" dirty="0">
                <a:solidFill>
                  <a:srgbClr val="000000"/>
                </a:solidFill>
                <a:latin typeface="Aptos (Body)"/>
                <a:ea typeface="Calibri"/>
                <a:cs typeface="Calibri"/>
              </a:rPr>
              <a:t>integrated Salesforce with third-party applications via REST/SOAP.</a:t>
            </a:r>
            <a:endParaRPr lang="en-US" sz="1100" dirty="0">
              <a:solidFill>
                <a:srgbClr val="2A2A2A"/>
              </a:solidFill>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Product and service configuration with constraint rules, attribute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bundle products, price list and pricelist line-items then migrated using X-Author Data Migration tool, Data loader.</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Identified and developed process improvements that facilitated knowledge transfer to others.</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We have developed several customized functionalities on top of Conga(Apttus) CPQ functionality to fulfill the client's requirements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X-author conga template creation and modification.</a:t>
            </a:r>
            <a:r>
              <a:rPr lang="en-US" sz="1100" dirty="0">
                <a:solidFill>
                  <a:srgbClr val="000000"/>
                </a:solidFill>
                <a:latin typeface="Aptos (Body)"/>
                <a:cs typeface="Arial"/>
              </a:rPr>
              <a:t> </a:t>
            </a:r>
            <a:endParaRPr lang="en-US" sz="1100" dirty="0">
              <a:latin typeface="Aptos (Body)"/>
              <a:cs typeface="Arial"/>
            </a:endParaRPr>
          </a:p>
          <a:p>
            <a:pPr lvl="1"/>
            <a:endParaRPr lang="en-US" sz="1100" dirty="0">
              <a:cs typeface="Arial"/>
            </a:endParaRPr>
          </a:p>
          <a:p>
            <a:r>
              <a:rPr lang="en-US" sz="1200" b="1" dirty="0"/>
              <a:t>Client: Confluent, Role: Salesforce Developer </a:t>
            </a:r>
            <a:endParaRPr lang="en-US" sz="1200" b="1" dirty="0">
              <a:cs typeface="Arial"/>
            </a:endParaRPr>
          </a:p>
          <a:p>
            <a:pPr marL="171450" indent="-171450">
              <a:buFont typeface="Arial"/>
              <a:buChar char="•"/>
            </a:pPr>
            <a:r>
              <a:rPr lang="en-US" sz="1100" dirty="0">
                <a:solidFill>
                  <a:srgbClr val="2A2A2A"/>
                </a:solidFill>
                <a:latin typeface="Aptos (Body)"/>
                <a:ea typeface="+mn-lt"/>
                <a:cs typeface="+mn-lt"/>
              </a:rPr>
              <a:t>Product and service configuration with Price rules, Order forms, Quote templates, Approval Rules, Product rules, Attributes, Contract, Bundle Configuration, Lookup Queries, Discount Schedule, Option Constraints, CPQ Quote Document Generation, QCP Scripts, QLE experience, Subscriptions, Amendments and Renewals.</a:t>
            </a:r>
          </a:p>
          <a:p>
            <a:pPr marL="171450" indent="-171450">
              <a:buFont typeface="Arial"/>
              <a:buChar char="•"/>
            </a:pPr>
            <a:r>
              <a:rPr lang="en-US" sz="1100" dirty="0">
                <a:solidFill>
                  <a:srgbClr val="2A2A2A"/>
                </a:solidFill>
                <a:latin typeface="Aptos (Body)"/>
                <a:ea typeface="+mn-lt"/>
                <a:cs typeface="+mn-lt"/>
              </a:rPr>
              <a:t>According to business requirements, created products, priced them, and validated them on the cart page.</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Project Management with Team Leading, Problem Solving, Conflict Resolution, Teamwork and Collaboration, Adaptability, Critical</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Conducted code reviews and implemented coding standards, ensuring high-quality and maintainable code.</a:t>
            </a:r>
          </a:p>
          <a:p>
            <a:pPr marL="171450" indent="-171450">
              <a:buFont typeface="Arial"/>
              <a:buChar char="•"/>
            </a:pPr>
            <a:r>
              <a:rPr lang="en-US" sz="1100" dirty="0">
                <a:solidFill>
                  <a:srgbClr val="2A2A2A"/>
                </a:solidFill>
                <a:latin typeface="Aptos (Body)"/>
                <a:ea typeface="+mn-lt"/>
                <a:cs typeface="+mn-lt"/>
              </a:rPr>
              <a:t>Estimated work hours and tracked progress using scrum methodology. </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fields, objects, validation rules, Workflow, Rules, Salesforce advanced approval process, Reports, Dashboards, Custom labels, Approval processes, Batch apex, lightning web components.</a:t>
            </a:r>
          </a:p>
          <a:p>
            <a:endParaRPr lang="en-US" sz="1100" dirty="0">
              <a:cs typeface="Arial"/>
            </a:endParaRPr>
          </a:p>
        </p:txBody>
      </p:sp>
    </p:spTree>
    <p:extLst>
      <p:ext uri="{BB962C8B-B14F-4D97-AF65-F5344CB8AC3E}">
        <p14:creationId xmlns:p14="http://schemas.microsoft.com/office/powerpoint/2010/main" val="2956342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961</Words>
  <Application>Microsoft Office PowerPoint</Application>
  <PresentationFormat>Widescreen</PresentationFormat>
  <Paragraphs>79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(Body)</vt:lpstr>
      <vt:lpstr>Aptos Display</vt:lpstr>
      <vt:lpstr>Arial</vt:lpstr>
      <vt:lpstr>Arial,Sans-Serif</vt:lpstr>
      <vt:lpstr>Calibri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Sahu</dc:creator>
  <cp:lastModifiedBy>Sonali Sahu</cp:lastModifiedBy>
  <cp:revision>1</cp:revision>
  <dcterms:created xsi:type="dcterms:W3CDTF">2024-06-27T16:59:17Z</dcterms:created>
  <dcterms:modified xsi:type="dcterms:W3CDTF">2024-06-27T16:59:41Z</dcterms:modified>
</cp:coreProperties>
</file>