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3572" r:id="rId2"/>
    <p:sldId id="2147483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ACE2-EB26-A1C5-BAAD-012532E1E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9EE849-E98D-5191-11A9-4030BF7C1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A09161-4734-B6FA-0F38-05C5C37F524B}"/>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0DD9D0E2-B1EF-EB5B-D74E-9E8B87460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C61A8-1731-2A1F-5FBC-40F274A9BC95}"/>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98838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EB97-4C93-831F-1635-2B578E73B5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34EDB3-2ECF-C940-D7B4-72D3BFBD24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6F82F-6FEA-0FC3-F301-6209247EF88C}"/>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6D07DB01-CA21-4FE5-ECD6-36344C630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C3E33-2016-5A47-7767-31ECE8ACBA11}"/>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127840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A3D64-A928-81F1-D1D7-196491FE4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FDC9E-F2E5-D58F-7A69-28CB87008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FB97B-F58F-8D83-93C3-184D30EED072}"/>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1F36939B-4E0D-F18E-1CEB-FCA49424B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AA6B2-381C-BD39-C6F5-FCD1EA5FAF15}"/>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355165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A16-D0FE-10C5-A6E4-9A54A0834B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36156-3427-6BC2-F0F7-D9DF2AC75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653825-2A26-E1AC-A3D0-3649A8C93CAE}"/>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872F834E-9364-8657-57E2-95AB590D6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57C6C-16AE-DBCF-C786-88D05ABB738A}"/>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341063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A53B-0CBA-E394-8F70-705CDA522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2E9CFB-64E6-4C2D-B721-5CC4474967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4D171-D995-73DA-BBA4-A59B3092BFF3}"/>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5B7B1C40-37EB-0C64-315D-9FB5B3D98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7ED9F2-9164-920E-F02A-9260FEF16CC6}"/>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172985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8F8A-12BA-963B-2B5F-DA8DEACD08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F693C4-72E8-16C6-4DFD-BB9567A01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F0D5B-A31A-53AB-876B-DDA92F68D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AD3310-EB33-BA1D-6AFD-315EFEE1D85D}"/>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6" name="Footer Placeholder 5">
            <a:extLst>
              <a:ext uri="{FF2B5EF4-FFF2-40B4-BE49-F238E27FC236}">
                <a16:creationId xmlns:a16="http://schemas.microsoft.com/office/drawing/2014/main" id="{0F72CC49-B069-7295-7709-EA644A504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4C70D-9068-C23D-7E08-B0AD2A744241}"/>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285450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59C5-014F-2B7C-C89B-8800121F7C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A66D8-F7AC-877F-6979-70EEABF76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6AC0D-9FF0-0598-B2CC-867C28E70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32DDC3-9E62-4AA5-F697-2D1D302C94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294901-A666-FBBD-B775-EB9647BA5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9E24AD-D898-ED3F-0ABA-5081C230A9D3}"/>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8" name="Footer Placeholder 7">
            <a:extLst>
              <a:ext uri="{FF2B5EF4-FFF2-40B4-BE49-F238E27FC236}">
                <a16:creationId xmlns:a16="http://schemas.microsoft.com/office/drawing/2014/main" id="{AAFF9D14-0AA7-24F0-C65D-CAEB6080F8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0DF490-4AA1-6162-1080-FBB4A0D66BF6}"/>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172682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B856-0D89-931C-CF99-F774E946E6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EF37E1-83DD-C95A-B196-11D960058F6D}"/>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4" name="Footer Placeholder 3">
            <a:extLst>
              <a:ext uri="{FF2B5EF4-FFF2-40B4-BE49-F238E27FC236}">
                <a16:creationId xmlns:a16="http://schemas.microsoft.com/office/drawing/2014/main" id="{EF72D30E-28B0-DD95-C270-EA54EBD63E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98030-D3DA-5020-8B0C-A1EC113DD8F6}"/>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414147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50026-E2A6-E772-36C4-E23AEA29F0BC}"/>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3" name="Footer Placeholder 2">
            <a:extLst>
              <a:ext uri="{FF2B5EF4-FFF2-40B4-BE49-F238E27FC236}">
                <a16:creationId xmlns:a16="http://schemas.microsoft.com/office/drawing/2014/main" id="{BC4FE01A-2A16-BCBF-ED05-FA55AF3670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F755BB-CA0E-AAD3-BB36-EE82F00B28F1}"/>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38920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D489-5E9C-2005-057F-91B8C49C4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62B6C-C3DC-9E51-9938-441B5B872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048E9-C8B7-55A1-F2CA-9FCB202E9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D7447-8109-49CA-03F4-BBB0BC398145}"/>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6" name="Footer Placeholder 5">
            <a:extLst>
              <a:ext uri="{FF2B5EF4-FFF2-40B4-BE49-F238E27FC236}">
                <a16:creationId xmlns:a16="http://schemas.microsoft.com/office/drawing/2014/main" id="{645A7A62-6527-12CD-E5F6-0EB198E1C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B6A80-FBDD-0702-8E08-95E6E40508E1}"/>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273593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7471-D894-0CA5-3932-1DA786B68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7AA816-8127-CB50-BBF5-30FBD1086E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F8E37F-6F10-0738-D8E1-89D9522B5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6E4BE-8F12-0AF4-1EDD-1E3DDD4F853A}"/>
              </a:ext>
            </a:extLst>
          </p:cNvPr>
          <p:cNvSpPr>
            <a:spLocks noGrp="1"/>
          </p:cNvSpPr>
          <p:nvPr>
            <p:ph type="dt" sz="half" idx="10"/>
          </p:nvPr>
        </p:nvSpPr>
        <p:spPr/>
        <p:txBody>
          <a:bodyPr/>
          <a:lstStyle/>
          <a:p>
            <a:fld id="{19E00052-E446-4C26-9C05-F252B1E67492}" type="datetimeFigureOut">
              <a:rPr lang="en-IN" smtClean="0"/>
              <a:t>08-07-2024</a:t>
            </a:fld>
            <a:endParaRPr lang="en-IN"/>
          </a:p>
        </p:txBody>
      </p:sp>
      <p:sp>
        <p:nvSpPr>
          <p:cNvPr id="6" name="Footer Placeholder 5">
            <a:extLst>
              <a:ext uri="{FF2B5EF4-FFF2-40B4-BE49-F238E27FC236}">
                <a16:creationId xmlns:a16="http://schemas.microsoft.com/office/drawing/2014/main" id="{58E7737E-EBF0-1233-2959-AC9E455785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BE799-8AFC-B89C-6AF8-9B4ABDF5ED61}"/>
              </a:ext>
            </a:extLst>
          </p:cNvPr>
          <p:cNvSpPr>
            <a:spLocks noGrp="1"/>
          </p:cNvSpPr>
          <p:nvPr>
            <p:ph type="sldNum" sz="quarter" idx="12"/>
          </p:nvPr>
        </p:nvSpPr>
        <p:spPr/>
        <p:txBody>
          <a:bodyPr/>
          <a:lstStyle/>
          <a:p>
            <a:fld id="{7B620C11-7129-4307-B4DF-B1FD4A0B7801}" type="slidenum">
              <a:rPr lang="en-IN" smtClean="0"/>
              <a:t>‹#›</a:t>
            </a:fld>
            <a:endParaRPr lang="en-IN"/>
          </a:p>
        </p:txBody>
      </p:sp>
    </p:spTree>
    <p:extLst>
      <p:ext uri="{BB962C8B-B14F-4D97-AF65-F5344CB8AC3E}">
        <p14:creationId xmlns:p14="http://schemas.microsoft.com/office/powerpoint/2010/main" val="408321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82D58-BD83-E7A5-EE07-215AF6250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34E79-E4EC-F088-AF0B-21C77B251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F9577-31E2-C300-25C3-F538F35D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E00052-E446-4C26-9C05-F252B1E67492}" type="datetimeFigureOut">
              <a:rPr lang="en-IN" smtClean="0"/>
              <a:t>08-07-2024</a:t>
            </a:fld>
            <a:endParaRPr lang="en-IN"/>
          </a:p>
        </p:txBody>
      </p:sp>
      <p:sp>
        <p:nvSpPr>
          <p:cNvPr id="5" name="Footer Placeholder 4">
            <a:extLst>
              <a:ext uri="{FF2B5EF4-FFF2-40B4-BE49-F238E27FC236}">
                <a16:creationId xmlns:a16="http://schemas.microsoft.com/office/drawing/2014/main" id="{F5457139-1C7B-2FBC-6A3E-A70263C41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E12C6F-D309-1FB1-08DD-26B0A5F64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620C11-7129-4307-B4DF-B1FD4A0B7801}" type="slidenum">
              <a:rPr lang="en-IN" smtClean="0"/>
              <a:t>‹#›</a:t>
            </a:fld>
            <a:endParaRPr lang="en-IN"/>
          </a:p>
        </p:txBody>
      </p:sp>
    </p:spTree>
    <p:extLst>
      <p:ext uri="{BB962C8B-B14F-4D97-AF65-F5344CB8AC3E}">
        <p14:creationId xmlns:p14="http://schemas.microsoft.com/office/powerpoint/2010/main" val="304913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943876" y="6527391"/>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1</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29749" y="55541"/>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Developer(Salesforce)</a:t>
            </a:r>
            <a:r>
              <a:rPr lang="en-US" sz="1600" dirty="0">
                <a:solidFill>
                  <a:srgbClr val="201646"/>
                </a:solidFill>
                <a:latin typeface="Arial"/>
                <a:cs typeface="Arial"/>
              </a:rPr>
              <a:t>(1 of 2)</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171450" indent="-1714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171450" indent="-1714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15592" y="397465"/>
            <a:ext cx="7544633" cy="977191"/>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solidFill>
                  <a:schemeClr val="tx2">
                    <a:lumMod val="95000"/>
                    <a:lumOff val="5000"/>
                  </a:schemeClr>
                </a:solidFill>
                <a:latin typeface="Aptos (Body)"/>
                <a:cs typeface="Arial"/>
              </a:rPr>
              <a:t>6.5 years of experience in IT industry playing the role of a Salesforce Developer</a:t>
            </a:r>
          </a:p>
          <a:p>
            <a:pPr marL="171450" indent="-171450">
              <a:buFont typeface="Arial" panose="020B0604020202020204" pitchFamily="34" charset="0"/>
              <a:buChar char="•"/>
            </a:pPr>
            <a:r>
              <a:rPr lang="en-US" sz="1100" dirty="0">
                <a:solidFill>
                  <a:schemeClr val="tx2">
                    <a:lumMod val="95000"/>
                    <a:lumOff val="5000"/>
                  </a:schemeClr>
                </a:solidFill>
                <a:latin typeface="Aptos (Body)"/>
                <a:ea typeface="+mn-lt"/>
                <a:cs typeface="+mn-lt"/>
              </a:rPr>
              <a:t>Proficient in Salesforce Development, </a:t>
            </a:r>
            <a:r>
              <a:rPr lang="en-IN" sz="1100" dirty="0">
                <a:solidFill>
                  <a:schemeClr val="tx2">
                    <a:lumMod val="95000"/>
                    <a:lumOff val="5000"/>
                  </a:schemeClr>
                </a:solidFill>
                <a:latin typeface="Aptos (Body)"/>
                <a:ea typeface="+mn-lt"/>
                <a:cs typeface="+mn-lt"/>
              </a:rPr>
              <a:t>Apex (Synchronous and Asynchronous)</a:t>
            </a:r>
            <a:r>
              <a:rPr lang="en-US" sz="1100" dirty="0">
                <a:solidFill>
                  <a:schemeClr val="tx2">
                    <a:lumMod val="95000"/>
                    <a:lumOff val="5000"/>
                  </a:schemeClr>
                </a:solidFill>
                <a:latin typeface="Aptos (Body)"/>
                <a:ea typeface="+mn-lt"/>
                <a:cs typeface="+mn-lt"/>
              </a:rPr>
              <a:t>, Admin, Lightning Web Components,   AURA Lightning Components,   Salesforce integrations, Flows, Debugging and some of other </a:t>
            </a:r>
            <a:r>
              <a:rPr lang="en-US" sz="1100" dirty="0">
                <a:solidFill>
                  <a:schemeClr val="tx2">
                    <a:lumMod val="95000"/>
                    <a:lumOff val="5000"/>
                  </a:schemeClr>
                </a:solidFill>
                <a:latin typeface="Aptos (Body)"/>
                <a:ea typeface="+mn-lt"/>
                <a:cs typeface="+mn-lt"/>
                <a:sym typeface="Wingdings" panose="05000000000000000000" pitchFamily="2" charset="2"/>
              </a:rPr>
              <a:t>Admin tools</a:t>
            </a:r>
            <a:r>
              <a:rPr lang="en-US" sz="1100" dirty="0">
                <a:solidFill>
                  <a:schemeClr val="tx2">
                    <a:lumMod val="95000"/>
                    <a:lumOff val="5000"/>
                  </a:schemeClr>
                </a:solidFill>
                <a:latin typeface="Aptos (Body)"/>
                <a:ea typeface="+mn-lt"/>
                <a:cs typeface="+mn-lt"/>
              </a:rPr>
              <a:t>.</a:t>
            </a:r>
          </a:p>
          <a:p>
            <a:pPr marL="171450" indent="-171450">
              <a:buFont typeface="Arial" panose="020B0604020202020204" pitchFamily="34" charset="0"/>
              <a:buChar char="•"/>
            </a:pPr>
            <a:r>
              <a:rPr lang="en-US" sz="1100" dirty="0">
                <a:solidFill>
                  <a:schemeClr val="tx2">
                    <a:lumMod val="95000"/>
                    <a:lumOff val="5000"/>
                  </a:schemeClr>
                </a:solidFill>
                <a:latin typeface="Aptos (Body)"/>
                <a:ea typeface="Calibri"/>
                <a:cs typeface="Calibri"/>
                <a:sym typeface="Wingdings" panose="05000000000000000000" pitchFamily="2" charset="2"/>
              </a:rPr>
              <a:t>Experienced with Copado and </a:t>
            </a:r>
            <a:r>
              <a:rPr lang="en-US" sz="1100" dirty="0" err="1">
                <a:solidFill>
                  <a:schemeClr val="tx2">
                    <a:lumMod val="95000"/>
                    <a:lumOff val="5000"/>
                  </a:schemeClr>
                </a:solidFill>
                <a:latin typeface="Aptos (Body)"/>
                <a:ea typeface="Calibri"/>
                <a:cs typeface="Calibri"/>
                <a:sym typeface="Wingdings" panose="05000000000000000000" pitchFamily="2" charset="2"/>
              </a:rPr>
              <a:t>Flosum</a:t>
            </a:r>
            <a:r>
              <a:rPr lang="en-US" sz="1100" dirty="0">
                <a:solidFill>
                  <a:schemeClr val="tx2">
                    <a:lumMod val="95000"/>
                    <a:lumOff val="5000"/>
                  </a:schemeClr>
                </a:solidFill>
                <a:latin typeface="Aptos (Body)"/>
                <a:ea typeface="Calibri"/>
                <a:cs typeface="Calibri"/>
                <a:sym typeface="Wingdings" panose="05000000000000000000" pitchFamily="2" charset="2"/>
              </a:rPr>
              <a:t> for continuous Integration, deployment and release management</a:t>
            </a:r>
            <a:r>
              <a:rPr lang="en-US" sz="1100" dirty="0">
                <a:solidFill>
                  <a:schemeClr val="tx2">
                    <a:lumMod val="95000"/>
                    <a:lumOff val="5000"/>
                  </a:schemeClr>
                </a:solidFill>
                <a:latin typeface="Aptos (Body)"/>
                <a:ea typeface="Calibri"/>
                <a:cs typeface="Calibri"/>
              </a:rPr>
              <a:t>.</a:t>
            </a:r>
            <a:r>
              <a:rPr lang="en-US" sz="1100" dirty="0">
                <a:solidFill>
                  <a:schemeClr val="tx2">
                    <a:lumMod val="95000"/>
                    <a:lumOff val="5000"/>
                  </a:schemeClr>
                </a:solidFill>
                <a:latin typeface="Aptos (Body)"/>
                <a:ea typeface="+mn-lt"/>
                <a:cs typeface="+mn-lt"/>
                <a:sym typeface="Wingdings" panose="05000000000000000000" pitchFamily="2" charset="2"/>
              </a:rPr>
              <a:t> </a:t>
            </a:r>
            <a:endParaRPr lang="en-US" sz="1100" dirty="0">
              <a:solidFill>
                <a:schemeClr val="tx2">
                  <a:lumMod val="95000"/>
                  <a:lumOff val="5000"/>
                </a:schemeClr>
              </a:solidFill>
              <a:latin typeface="Aptos (Body)"/>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796810" y="1417369"/>
            <a:ext cx="7804639" cy="6678751"/>
          </a:xfrm>
          <a:prstGeom prst="rect">
            <a:avLst/>
          </a:prstGeom>
          <a:noFill/>
        </p:spPr>
        <p:txBody>
          <a:bodyPr wrap="square" lIns="91440" tIns="45720" rIns="91440" bIns="45720" rtlCol="0" anchor="t">
            <a:spAutoFit/>
          </a:bodyPr>
          <a:lstStyle/>
          <a:p>
            <a:r>
              <a:rPr lang="en-IN" sz="1100" b="1" dirty="0">
                <a:solidFill>
                  <a:srgbClr val="00B050"/>
                </a:solidFill>
              </a:rPr>
              <a:t>Relevant Project Experience</a:t>
            </a:r>
          </a:p>
          <a:p>
            <a:pPr>
              <a:spcBef>
                <a:spcPts val="300"/>
              </a:spcBef>
            </a:pPr>
            <a:r>
              <a:rPr lang="en-US" sz="1100" b="1" dirty="0">
                <a:ea typeface="+mn-lt"/>
                <a:cs typeface="+mn-lt"/>
              </a:rPr>
              <a:t>Client: GE Healthcare, </a:t>
            </a:r>
            <a:r>
              <a:rPr lang="en-US" sz="1050" b="1" dirty="0"/>
              <a:t> Sr.</a:t>
            </a:r>
            <a:r>
              <a:rPr lang="en-US" sz="1100" b="1" dirty="0">
                <a:solidFill>
                  <a:srgbClr val="000000"/>
                </a:solidFill>
                <a:ea typeface="+mn-lt"/>
                <a:cs typeface="+mn-lt"/>
              </a:rPr>
              <a:t> Salesforce Developer</a:t>
            </a:r>
            <a:endParaRPr lang="en-IN" sz="1100" b="1" dirty="0">
              <a:ea typeface="+mn-lt"/>
              <a:cs typeface="+mn-lt"/>
            </a:endParaRPr>
          </a:p>
          <a:p>
            <a:pPr marL="171450" indent="-171450">
              <a:spcBef>
                <a:spcPts val="300"/>
              </a:spcBef>
              <a:buFont typeface="Arial" panose="020B0604020202020204" pitchFamily="34" charset="0"/>
              <a:buChar char="•"/>
              <a:defRPr/>
            </a:pPr>
            <a:r>
              <a:rPr lang="en-US" sz="1100" dirty="0">
                <a:solidFill>
                  <a:srgbClr val="2A2A2A"/>
                </a:solidFill>
                <a:latin typeface="Aptos (Body)"/>
                <a:ea typeface="Source Sans Pro"/>
              </a:rPr>
              <a:t>Designed and developed </a:t>
            </a:r>
            <a:r>
              <a:rPr lang="en-IN" sz="1100" dirty="0">
                <a:solidFill>
                  <a:srgbClr val="000000"/>
                </a:solidFill>
                <a:latin typeface="Aptos (Body)"/>
              </a:rPr>
              <a:t>intuitive user interfaces</a:t>
            </a:r>
            <a:r>
              <a:rPr lang="en-US" sz="1100" dirty="0">
                <a:solidFill>
                  <a:srgbClr val="2A2A2A"/>
                </a:solidFill>
                <a:latin typeface="Aptos (Body)"/>
                <a:ea typeface="Source Sans Pro"/>
              </a:rPr>
              <a:t> using visual force pages, Apex classes and triggers, Aura Lightning Components, Lightning Web Components, Community Builder and </a:t>
            </a:r>
            <a:r>
              <a:rPr lang="en-US" sz="1100" dirty="0">
                <a:solidFill>
                  <a:srgbClr val="2A2A2A"/>
                </a:solidFill>
                <a:latin typeface="Aptos (Body)"/>
              </a:rPr>
              <a:t>Leveraged the Apex Controller to make a call for external requests to retrieve data from various API’s and displayed them on component.</a:t>
            </a:r>
            <a:endParaRPr lang="en-IN" sz="1100">
              <a:solidFill>
                <a:srgbClr val="000000"/>
              </a:solidFill>
              <a:latin typeface="Aptos (Body)"/>
            </a:endParaRP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100" dirty="0">
                <a:solidFill>
                  <a:srgbClr val="2A2A2A"/>
                </a:solidFill>
                <a:latin typeface="Aptos (Body)"/>
              </a:rPr>
              <a:t>Upgraded some apps from Salesforce Classic to Lightning Experience to develop rich UI and better interaction.</a:t>
            </a:r>
          </a:p>
          <a:p>
            <a:pPr marL="171450" indent="-171450">
              <a:spcBef>
                <a:spcPts val="300"/>
              </a:spcBef>
              <a:buFont typeface="Arial" panose="020B0604020202020204" pitchFamily="34" charset="0"/>
              <a:buChar char="•"/>
            </a:pPr>
            <a:r>
              <a:rPr lang="en-US" sz="1100" dirty="0">
                <a:solidFill>
                  <a:srgbClr val="2A2A2A"/>
                </a:solidFill>
                <a:latin typeface="Aptos (Body)"/>
              </a:rPr>
              <a:t>Enabled Aura Framework, by adding AURA Attributes and Aura Handlers for Events to focus on logic and interactions in Lightning Applications and minimized code in JavaScript controllers by adding reusable functions in Helper Component.</a:t>
            </a:r>
          </a:p>
          <a:p>
            <a:pPr marL="171450" indent="-171450">
              <a:spcBef>
                <a:spcPts val="300"/>
              </a:spcBef>
              <a:buFont typeface="Arial" panose="020B0604020202020204" pitchFamily="34" charset="0"/>
              <a:buChar char="•"/>
            </a:pPr>
            <a:r>
              <a:rPr lang="en-US" sz="1100" dirty="0">
                <a:solidFill>
                  <a:srgbClr val="2A2A2A"/>
                </a:solidFill>
                <a:latin typeface="Aptos (Body)"/>
              </a:rPr>
              <a:t>Embedded Lightning Components in visual force page by using Lightning Out feature by event driven programming and converted button to LWC.</a:t>
            </a:r>
          </a:p>
          <a:p>
            <a:pPr marL="171450" indent="-171450">
              <a:spcBef>
                <a:spcPts val="300"/>
              </a:spcBef>
              <a:buFont typeface="Arial" panose="020B0604020202020204" pitchFamily="34" charset="0"/>
              <a:buChar char="•"/>
            </a:pPr>
            <a:r>
              <a:rPr lang="en-US" sz="1100" dirty="0">
                <a:solidFill>
                  <a:srgbClr val="2A2A2A"/>
                </a:solidFill>
                <a:latin typeface="Aptos (Body)"/>
              </a:rPr>
              <a:t>Experienced in web technologies like HTML, CSS, JavaScript, XML.</a:t>
            </a:r>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pPr marL="171450" indent="-171450">
              <a:buFont typeface="Arial" panose="020B0604020202020204" pitchFamily="34" charset="0"/>
              <a:buChar char="•"/>
            </a:pPr>
            <a:r>
              <a:rPr lang="en-US" sz="1100" dirty="0">
                <a:solidFill>
                  <a:srgbClr val="000000"/>
                </a:solidFill>
                <a:ea typeface="+mn-lt"/>
                <a:cs typeface="+mn-lt"/>
              </a:rPr>
              <a:t>Developed custom solutions and extensions for Salesforce field Service  </a:t>
            </a:r>
            <a:r>
              <a:rPr lang="en-US" sz="1100" dirty="0">
                <a:solidFill>
                  <a:srgbClr val="2A2A2A"/>
                </a:solidFill>
                <a:ea typeface="+mn-lt"/>
                <a:cs typeface="+mn-lt"/>
              </a:rPr>
              <a:t>Lightning (FSL) platform using Apex, Visualforce,     Lightning </a:t>
            </a:r>
            <a:r>
              <a:rPr lang="en-IN" sz="1100" dirty="0"/>
              <a:t>Components using HTML, CSS, JavaScript, and Salesforce’s Aura and Lightning Web Component (LWC) frameworks.</a:t>
            </a:r>
            <a:r>
              <a:rPr lang="en-US" sz="1100" dirty="0">
                <a:solidFill>
                  <a:srgbClr val="2A2A2A"/>
                </a:solidFill>
                <a:ea typeface="+mn-lt"/>
                <a:cs typeface="+mn-lt"/>
              </a:rPr>
              <a:t>, Flows, and </a:t>
            </a:r>
            <a:r>
              <a:rPr lang="en-IN" sz="1100" dirty="0"/>
              <a:t>Lightning App Builder  </a:t>
            </a:r>
            <a:r>
              <a:rPr lang="en-US" sz="1100" dirty="0">
                <a:solidFill>
                  <a:srgbClr val="2A2A2A"/>
                </a:solidFill>
                <a:ea typeface="+mn-lt"/>
                <a:cs typeface="+mn-lt"/>
              </a:rPr>
              <a:t>to meet specific business requirements and</a:t>
            </a:r>
            <a:r>
              <a:rPr lang="en-US" sz="1100" dirty="0"/>
              <a:t> enhance user interaction along with productivity within Salesforce.</a:t>
            </a:r>
            <a:endParaRPr lang="en-US" sz="1100" dirty="0">
              <a:cs typeface="Arial" panose="020B0604020202020204"/>
            </a:endParaRPr>
          </a:p>
          <a:p>
            <a:pPr marL="171450" indent="-171450">
              <a:spcBef>
                <a:spcPts val="300"/>
              </a:spcBef>
              <a:buFont typeface="Arial" panose="020B0604020202020204" pitchFamily="34" charset="0"/>
              <a:buChar char="•"/>
            </a:pPr>
            <a:r>
              <a:rPr lang="en-US" sz="1100" dirty="0"/>
              <a:t>Created streamlined compact form-based Lead creation process using custom Lightning components, resulting in improved data collection and user satisfaction.</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Configured and customized FSL objects, including Work Orders, Skill and Work type, Service Appointments, Assets, and Service contracts and Service Territories, Operating Hours, Service resources, Contract Line Items and Entitlements, Cases and Scheduling policy to meet client requirements.</a:t>
            </a:r>
          </a:p>
          <a:p>
            <a:pPr marL="171450" indent="-171450">
              <a:spcBef>
                <a:spcPts val="300"/>
              </a:spcBef>
              <a:buFont typeface="Arial" panose="020B0604020202020204" pitchFamily="34" charset="0"/>
              <a:buChar char="•"/>
            </a:pPr>
            <a:r>
              <a:rPr lang="en-US" sz="1100" dirty="0">
                <a:solidFill>
                  <a:srgbClr val="0D0D0D"/>
                </a:solidFill>
                <a:ea typeface="+mn-lt"/>
                <a:cs typeface="+mn-lt"/>
              </a:rPr>
              <a:t>Created Lightning apps combining Salesforce Design system and Salesforce Data services and Lightning features.</a:t>
            </a: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endParaRPr lang="en-US" sz="1100" dirty="0">
              <a:solidFill>
                <a:srgbClr val="2A2A2A"/>
              </a:solidFill>
              <a:cs typeface="Arial"/>
            </a:endParaRPr>
          </a:p>
          <a:p>
            <a:pPr>
              <a:spcBef>
                <a:spcPts val="300"/>
              </a:spcBef>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71450" indent="-171450">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71450" indent="-171450">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71450" indent="-171450">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71450" indent="-171450">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endParaRPr lang="en-US" sz="1100" b="1" dirty="0">
              <a:cs typeface="Arial"/>
            </a:endParaRP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129749" y="5290473"/>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85229" y="60162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39" y="6152123"/>
            <a:ext cx="3686456"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Sonali Sahu</a:t>
            </a:r>
            <a:r>
              <a:rPr kumimoji="0" lang="en-US" sz="2400" b="1" i="0" u="none" strike="noStrike" kern="1200" cap="none" spc="0" normalizeH="0" baseline="0" noProof="0">
                <a:ln>
                  <a:noFill/>
                </a:ln>
                <a:solidFill>
                  <a:srgbClr val="201646"/>
                </a:solidFill>
                <a:effectLst/>
                <a:uLnTx/>
                <a:uFillTx/>
                <a:latin typeface="Arial"/>
                <a:ea typeface="+mj-ea"/>
                <a:cs typeface="Arial"/>
              </a:rPr>
              <a:t>, </a:t>
            </a:r>
            <a:r>
              <a:rPr lang="en-US" sz="2400">
                <a:solidFill>
                  <a:srgbClr val="201646"/>
                </a:solidFill>
                <a:latin typeface="Arial"/>
                <a:cs typeface="Arial"/>
              </a:rPr>
              <a:t>Sr. Developer(Salesforce)</a:t>
            </a:r>
            <a:endParaRPr lang="en-US" sz="2400" b="1"/>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49204" y="555462"/>
            <a:ext cx="10974749" cy="7417415"/>
          </a:xfrm>
          <a:prstGeom prst="rect">
            <a:avLst/>
          </a:prstGeom>
          <a:noFill/>
        </p:spPr>
        <p:txBody>
          <a:bodyPr wrap="square" lIns="91440" tIns="45720" rIns="91440" bIns="45720" rtlCol="0" anchor="t">
            <a:spAutoFit/>
          </a:bodyPr>
          <a:lstStyle/>
          <a:p>
            <a:r>
              <a:rPr lang="en-US" sz="1200" b="1" dirty="0"/>
              <a:t>Client: Box, Sr.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2A2A2A"/>
                </a:solidFill>
                <a:latin typeface="Aptos (Body)"/>
                <a:ea typeface="+mn-lt"/>
                <a:cs typeface="+mn-lt"/>
              </a:rPr>
              <a:t>Analyzed code and corrected errors to optimize output.</a:t>
            </a:r>
            <a:endParaRPr lang="en-US" sz="1100" dirty="0">
              <a:latin typeface="Aptos (Body)"/>
              <a:cs typeface="Arial" panose="020B0604020202020204"/>
            </a:endParaRP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Working knowledge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Sr.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pPr marL="171450" indent="-171450">
              <a:buFont typeface="Arial"/>
              <a:buChar char="•"/>
            </a:pPr>
            <a:r>
              <a:rPr lang="en-US" sz="1100" dirty="0"/>
              <a:t>Designed and implemented CI/CD pipelines using </a:t>
            </a:r>
            <a:r>
              <a:rPr lang="en-US" sz="1100" b="1" dirty="0"/>
              <a:t>Copado</a:t>
            </a:r>
            <a:r>
              <a:rPr lang="en-US" sz="1100" dirty="0"/>
              <a:t>, enabling automated deployments, version control, and rollback capabilities.</a:t>
            </a: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r>
              <a:rPr lang="en-US" sz="1100" b="1" dirty="0"/>
              <a:t>Client: </a:t>
            </a:r>
            <a:r>
              <a:rPr lang="en-US" sz="1200" b="1" dirty="0">
                <a:solidFill>
                  <a:srgbClr val="000000"/>
                </a:solidFill>
                <a:ea typeface="+mn-lt"/>
                <a:cs typeface="+mn-lt"/>
              </a:rPr>
              <a:t>Zendesk</a:t>
            </a:r>
            <a:r>
              <a:rPr lang="en-US" sz="1100" b="1" dirty="0"/>
              <a:t>,  </a:t>
            </a:r>
            <a:r>
              <a:rPr lang="en-US" sz="1200" b="1" dirty="0">
                <a:solidFill>
                  <a:srgbClr val="000000"/>
                </a:solidFill>
                <a:ea typeface="+mn-lt"/>
                <a:cs typeface="+mn-lt"/>
              </a:rPr>
              <a:t>Salesforce </a:t>
            </a:r>
            <a:r>
              <a:rPr lang="en-US" sz="1200" b="1" dirty="0"/>
              <a:t>Developer</a:t>
            </a:r>
            <a:endParaRPr lang="en-US" sz="1200" b="1" dirty="0">
              <a:solidFill>
                <a:srgbClr val="000000"/>
              </a:solidFill>
              <a:ea typeface="+mn-lt"/>
              <a:cs typeface="+mn-lt"/>
            </a:endParaRPr>
          </a:p>
          <a:p>
            <a:pPr marL="171450" indent="-171450">
              <a:buFont typeface="Arial" panose="020B0604020202020204" pitchFamily="34" charset="0"/>
              <a:buChar char="•"/>
            </a:pPr>
            <a:r>
              <a:rPr kumimoji="0" lang="en-US" sz="110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Created approval processes for quotes, contracts, and discounts including approval criteria, approval steps, escalation rules, and notification workflows to ensure compliance, governance, and accuracy in quote approvals.</a:t>
            </a:r>
          </a:p>
          <a:p>
            <a:pPr marL="171450" indent="-171450">
              <a:buFont typeface="Arial" panose="020B0604020202020204" pitchFamily="34" charset="0"/>
              <a:buChar char="•"/>
            </a:pPr>
            <a:r>
              <a:rPr lang="en-US" sz="1100" b="0" i="0" dirty="0">
                <a:solidFill>
                  <a:srgbClr val="0D0D0D"/>
                </a:solidFill>
                <a:effectLst/>
                <a:highlight>
                  <a:srgbClr val="FFFFFF"/>
                </a:highlight>
                <a:latin typeface="ui-sans-serif"/>
              </a:rPr>
              <a:t>Designed and implemented subscription management processes, including billing schedules, renewal automation.</a:t>
            </a:r>
          </a:p>
          <a:p>
            <a:pPr marL="171450" indent="-171450" rtl="0">
              <a:buFont typeface="Arial" panose="020B0604020202020204" pitchFamily="34" charset="0"/>
              <a:buChar char="•"/>
            </a:pPr>
            <a:r>
              <a:rPr lang="en-US" sz="1100" dirty="0"/>
              <a:t>Analyzed existing code and find the optimal solutions for the requirement mentioned in helpdesk tickets.</a:t>
            </a:r>
          </a:p>
          <a:p>
            <a:pPr marL="171450" indent="-171450" rtl="0">
              <a:buFont typeface="Arial" panose="020B0604020202020204" pitchFamily="34" charset="0"/>
              <a:buChar char="•"/>
            </a:pPr>
            <a:r>
              <a:rPr lang="en-US" sz="1100" dirty="0"/>
              <a:t>Did admin/dev work as and when need to achieve the requirement.</a:t>
            </a:r>
            <a:endParaRPr lang="en-US" sz="1100" dirty="0">
              <a:solidFill>
                <a:srgbClr val="000000"/>
              </a:solidFill>
              <a:ea typeface="+mn-lt"/>
              <a:cs typeface="+mn-lt"/>
            </a:endParaRPr>
          </a:p>
          <a:p>
            <a:pPr marL="171450" indent="-171450" rtl="0">
              <a:buFont typeface="Arial" panose="020B0604020202020204" pitchFamily="34" charset="0"/>
              <a:buChar char="•"/>
            </a:pPr>
            <a:endParaRPr lang="en-IN" sz="1100" b="1" dirty="0">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Widescreen</PresentationFormat>
  <Paragraphs>87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(Body)</vt:lpstr>
      <vt:lpstr>Aptos Display</vt:lpstr>
      <vt:lpstr>Arial</vt:lpstr>
      <vt:lpstr>Calibri</vt:lpstr>
      <vt:lpstr>ui-sans-serif</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Sahu</dc:creator>
  <cp:lastModifiedBy>Sonali Sahu</cp:lastModifiedBy>
  <cp:revision>1</cp:revision>
  <dcterms:created xsi:type="dcterms:W3CDTF">2024-07-08T20:48:04Z</dcterms:created>
  <dcterms:modified xsi:type="dcterms:W3CDTF">2024-07-08T20:48:47Z</dcterms:modified>
</cp:coreProperties>
</file>