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Montserrat"/>
      <p:regular r:id="rId15"/>
      <p:bold r:id="rId16"/>
      <p:italic r:id="rId17"/>
      <p:boldItalic r:id="rId18"/>
    </p:embeddedFont>
    <p:embeddedFont>
      <p:font typeface="Montserrat Medium"/>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74B16D-F1FC-4101-B128-F92FA4F3A342}">
  <a:tblStyle styleId="{3674B16D-F1FC-4101-B128-F92FA4F3A34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fntdata"/><Relationship Id="rId11" Type="http://schemas.openxmlformats.org/officeDocument/2006/relationships/slide" Target="slides/slide5.xml"/><Relationship Id="rId22" Type="http://schemas.openxmlformats.org/officeDocument/2006/relationships/font" Target="fonts/MontserratMedium-boldItalic.fntdata"/><Relationship Id="rId10" Type="http://schemas.openxmlformats.org/officeDocument/2006/relationships/slide" Target="slides/slide4.xml"/><Relationship Id="rId21" Type="http://schemas.openxmlformats.org/officeDocument/2006/relationships/font" Target="fonts/MontserratMedium-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MontserratMedium-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15" name="Shape 15"/>
        <p:cNvGrpSpPr/>
        <p:nvPr/>
      </p:nvGrpSpPr>
      <p:grpSpPr>
        <a:xfrm>
          <a:off x="0" y="0"/>
          <a:ext cx="0" cy="0"/>
          <a:chOff x="0" y="0"/>
          <a:chExt cx="0" cy="0"/>
        </a:xfrm>
      </p:grpSpPr>
      <p:sp>
        <p:nvSpPr>
          <p:cNvPr id="16" name="Google Shape;16;p2"/>
          <p:cNvSpPr/>
          <p:nvPr/>
        </p:nvSpPr>
        <p:spPr>
          <a:xfrm>
            <a:off x="0" y="0"/>
            <a:ext cx="194733" cy="158750"/>
          </a:xfrm>
          <a:prstGeom prst="rect">
            <a:avLst/>
          </a:prstGeom>
          <a:noFill/>
          <a:ln>
            <a:noFill/>
          </a:ln>
        </p:spPr>
      </p:sp>
      <p:sp>
        <p:nvSpPr>
          <p:cNvPr id="17" name="Google Shape;17;p2"/>
          <p:cNvSpPr txBox="1"/>
          <p:nvPr>
            <p:ph type="ctrTitle"/>
          </p:nvPr>
        </p:nvSpPr>
        <p:spPr>
          <a:xfrm>
            <a:off x="1523760" y="2886334"/>
            <a:ext cx="9071288" cy="35907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2"/>
              </a:buClr>
              <a:buSzPts val="2800"/>
              <a:buFont typeface="Times New Roman"/>
              <a:buNone/>
              <a:defRPr b="0" i="0" sz="2800" u="none" cap="none" strike="noStrik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subTitle"/>
          </p:nvPr>
        </p:nvSpPr>
        <p:spPr>
          <a:xfrm>
            <a:off x="527051" y="6081917"/>
            <a:ext cx="2791363" cy="228396"/>
          </a:xfrm>
          <a:prstGeom prst="rect">
            <a:avLst/>
          </a:prstGeom>
          <a:noFill/>
          <a:ln>
            <a:noFill/>
          </a:ln>
        </p:spPr>
        <p:txBody>
          <a:bodyPr anchorCtr="0" anchor="b" bIns="0" lIns="0" spcFirstLastPara="1" rIns="0" wrap="square" tIns="0">
            <a:noAutofit/>
          </a:bodyPr>
          <a:lstStyle>
            <a:lvl1pPr lvl="0" marR="0" rtl="0" algn="l">
              <a:lnSpc>
                <a:spcPct val="106000"/>
              </a:lnSpc>
              <a:spcBef>
                <a:spcPts val="420"/>
              </a:spcBef>
              <a:spcAft>
                <a:spcPts val="0"/>
              </a:spcAft>
              <a:buClr>
                <a:schemeClr val="dk2"/>
              </a:buClr>
              <a:buSzPts val="2800"/>
              <a:buFont typeface="Noto Sans Symbols"/>
              <a:buNone/>
              <a:defRPr b="1" i="0" sz="2800" u="none" cap="none" strike="noStrike">
                <a:solidFill>
                  <a:schemeClr val="dk2"/>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2" type="body"/>
          </p:nvPr>
        </p:nvSpPr>
        <p:spPr>
          <a:xfrm>
            <a:off x="1523761" y="3268722"/>
            <a:ext cx="6630191" cy="359073"/>
          </a:xfrm>
          <a:prstGeom prst="rect">
            <a:avLst/>
          </a:prstGeom>
          <a:noFill/>
          <a:ln>
            <a:noFill/>
          </a:ln>
        </p:spPr>
        <p:txBody>
          <a:bodyPr anchorCtr="0" anchor="t" bIns="0" lIns="0" spcFirstLastPara="1" rIns="0" wrap="square" tIns="0">
            <a:noAutofit/>
          </a:bodyPr>
          <a:lstStyle>
            <a:lvl1pPr indent="-406400" lvl="0" marL="457200" marR="0" rtl="0" algn="l">
              <a:lnSpc>
                <a:spcPct val="100000"/>
              </a:lnSpc>
              <a:spcBef>
                <a:spcPts val="0"/>
              </a:spcBef>
              <a:spcAft>
                <a:spcPts val="0"/>
              </a:spcAft>
              <a:buClr>
                <a:schemeClr val="accent2"/>
              </a:buClr>
              <a:buSzPts val="2800"/>
              <a:buFont typeface="Arial"/>
              <a:buChar char="•"/>
              <a:defRPr b="0" i="0" sz="2800" u="none" cap="none" strike="noStrike">
                <a:solidFill>
                  <a:schemeClr val="accent2"/>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73" name="Shape 73"/>
        <p:cNvGrpSpPr/>
        <p:nvPr/>
      </p:nvGrpSpPr>
      <p:grpSpPr>
        <a:xfrm>
          <a:off x="0" y="0"/>
          <a:ext cx="0" cy="0"/>
          <a:chOff x="0" y="0"/>
          <a:chExt cx="0" cy="0"/>
        </a:xfrm>
      </p:grpSpPr>
      <p:sp>
        <p:nvSpPr>
          <p:cNvPr id="74" name="Google Shape;74;p11"/>
          <p:cNvSpPr txBox="1"/>
          <p:nvPr>
            <p:ph type="title"/>
          </p:nvPr>
        </p:nvSpPr>
        <p:spPr>
          <a:xfrm>
            <a:off x="548639" y="893625"/>
            <a:ext cx="11106912" cy="329184"/>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11"/>
          <p:cNvSpPr txBox="1"/>
          <p:nvPr>
            <p:ph idx="1" type="body"/>
          </p:nvPr>
        </p:nvSpPr>
        <p:spPr>
          <a:xfrm>
            <a:off x="548639" y="1399030"/>
            <a:ext cx="3535680" cy="4882896"/>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10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2" type="body"/>
          </p:nvPr>
        </p:nvSpPr>
        <p:spPr>
          <a:xfrm>
            <a:off x="4319715" y="1399030"/>
            <a:ext cx="3535680" cy="4882896"/>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10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3" type="body"/>
          </p:nvPr>
        </p:nvSpPr>
        <p:spPr>
          <a:xfrm>
            <a:off x="8081195" y="1399030"/>
            <a:ext cx="3535680" cy="4882896"/>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10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8" name="Google Shape;78;p11"/>
          <p:cNvPicPr preferRelativeResize="0"/>
          <p:nvPr/>
        </p:nvPicPr>
        <p:blipFill rotWithShape="1">
          <a:blip r:embed="rId2">
            <a:alphaModFix/>
          </a:blip>
          <a:srcRect b="0" l="0" r="0" t="0"/>
          <a:stretch/>
        </p:blipFill>
        <p:spPr>
          <a:xfrm>
            <a:off x="11083324" y="141687"/>
            <a:ext cx="956617" cy="517090"/>
          </a:xfrm>
          <a:prstGeom prst="rect">
            <a:avLst/>
          </a:prstGeom>
          <a:noFill/>
          <a:ln>
            <a:noFill/>
          </a:ln>
        </p:spPr>
      </p:pic>
      <p:cxnSp>
        <p:nvCxnSpPr>
          <p:cNvPr id="79" name="Google Shape;79;p11"/>
          <p:cNvCxnSpPr/>
          <p:nvPr/>
        </p:nvCxnSpPr>
        <p:spPr>
          <a:xfrm>
            <a:off x="0" y="609600"/>
            <a:ext cx="11083324" cy="18473"/>
          </a:xfrm>
          <a:prstGeom prst="straightConnector1">
            <a:avLst/>
          </a:prstGeom>
          <a:noFill/>
          <a:ln cap="flat" cmpd="sng" w="28575">
            <a:solidFill>
              <a:srgbClr val="FF8415"/>
            </a:solidFill>
            <a:prstDash val="solid"/>
            <a:miter lim="800000"/>
            <a:headEnd len="sm" w="sm" type="none"/>
            <a:tailEnd len="sm" w="sm" type="none"/>
          </a:ln>
        </p:spPr>
      </p:cxnSp>
      <p:sp>
        <p:nvSpPr>
          <p:cNvPr id="80" name="Google Shape;8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1"/>
          <p:cNvSpPr txBox="1"/>
          <p:nvPr>
            <p:ph idx="12" type="sldNum"/>
          </p:nvPr>
        </p:nvSpPr>
        <p:spPr>
          <a:xfrm>
            <a:off x="9296741"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ntent" showMasterSp="0">
  <p:cSld name="Title and two Content">
    <p:spTree>
      <p:nvGrpSpPr>
        <p:cNvPr id="82" name="Shape 82"/>
        <p:cNvGrpSpPr/>
        <p:nvPr/>
      </p:nvGrpSpPr>
      <p:grpSpPr>
        <a:xfrm>
          <a:off x="0" y="0"/>
          <a:ext cx="0" cy="0"/>
          <a:chOff x="0" y="0"/>
          <a:chExt cx="0" cy="0"/>
        </a:xfrm>
      </p:grpSpPr>
      <p:sp>
        <p:nvSpPr>
          <p:cNvPr id="83" name="Google Shape;83;p12"/>
          <p:cNvSpPr/>
          <p:nvPr/>
        </p:nvSpPr>
        <p:spPr>
          <a:xfrm>
            <a:off x="0" y="0"/>
            <a:ext cx="194733" cy="158750"/>
          </a:xfrm>
          <a:prstGeom prst="rect">
            <a:avLst/>
          </a:prstGeom>
          <a:noFill/>
          <a:ln>
            <a:noFill/>
          </a:ln>
        </p:spPr>
      </p:sp>
      <p:sp>
        <p:nvSpPr>
          <p:cNvPr id="84" name="Google Shape;84;p12"/>
          <p:cNvSpPr txBox="1"/>
          <p:nvPr>
            <p:ph idx="1" type="body"/>
          </p:nvPr>
        </p:nvSpPr>
        <p:spPr>
          <a:xfrm>
            <a:off x="529170" y="1551709"/>
            <a:ext cx="5327652" cy="4758604"/>
          </a:xfrm>
          <a:prstGeom prst="rect">
            <a:avLst/>
          </a:prstGeom>
          <a:noFill/>
          <a:ln>
            <a:noFill/>
          </a:ln>
        </p:spPr>
        <p:txBody>
          <a:bodyPr anchorCtr="0" anchor="t" bIns="0" lIns="0" spcFirstLastPara="1" rIns="0" wrap="square" tIns="0">
            <a:noAutofit/>
          </a:bodyPr>
          <a:lstStyle>
            <a:lvl1pPr indent="-406400" lvl="0" marL="457200" marR="0" rtl="0" algn="l">
              <a:lnSpc>
                <a:spcPct val="100000"/>
              </a:lnSpc>
              <a:spcBef>
                <a:spcPts val="4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6pPr>
            <a:lvl7pPr indent="-304800" lvl="6" marL="32004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7pPr>
            <a:lvl8pPr indent="-304800" lvl="7" marL="36576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8pPr>
            <a:lvl9pPr indent="-304800" lvl="8" marL="41148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9pPr>
          </a:lstStyle>
          <a:p/>
        </p:txBody>
      </p:sp>
      <p:sp>
        <p:nvSpPr>
          <p:cNvPr id="85" name="Google Shape;85;p12"/>
          <p:cNvSpPr txBox="1"/>
          <p:nvPr>
            <p:ph idx="2" type="body"/>
          </p:nvPr>
        </p:nvSpPr>
        <p:spPr>
          <a:xfrm>
            <a:off x="6335186" y="1551709"/>
            <a:ext cx="5327652" cy="4757019"/>
          </a:xfrm>
          <a:prstGeom prst="rect">
            <a:avLst/>
          </a:prstGeom>
          <a:noFill/>
          <a:ln>
            <a:noFill/>
          </a:ln>
        </p:spPr>
        <p:txBody>
          <a:bodyPr anchorCtr="0" anchor="t" bIns="0" lIns="0" spcFirstLastPara="1" rIns="0" wrap="square" tIns="0">
            <a:noAutofit/>
          </a:bodyPr>
          <a:lstStyle>
            <a:lvl1pPr indent="-406400" lvl="0" marL="457200" marR="0" rtl="0" algn="l">
              <a:lnSpc>
                <a:spcPct val="100000"/>
              </a:lnSpc>
              <a:spcBef>
                <a:spcPts val="4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6pPr>
            <a:lvl7pPr indent="-304800" lvl="6" marL="32004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7pPr>
            <a:lvl8pPr indent="-304800" lvl="7" marL="36576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8pPr>
            <a:lvl9pPr indent="-304800" lvl="8" marL="41148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9pPr>
          </a:lstStyle>
          <a:p/>
        </p:txBody>
      </p:sp>
      <p:sp>
        <p:nvSpPr>
          <p:cNvPr id="86" name="Google Shape;86;p12"/>
          <p:cNvSpPr txBox="1"/>
          <p:nvPr>
            <p:ph type="title"/>
          </p:nvPr>
        </p:nvSpPr>
        <p:spPr>
          <a:xfrm>
            <a:off x="529171" y="798804"/>
            <a:ext cx="11133667" cy="59531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89" name="Google Shape;89;p12"/>
          <p:cNvPicPr preferRelativeResize="0"/>
          <p:nvPr/>
        </p:nvPicPr>
        <p:blipFill rotWithShape="1">
          <a:blip r:embed="rId2">
            <a:alphaModFix/>
          </a:blip>
          <a:srcRect b="0" l="0" r="0" t="0"/>
          <a:stretch/>
        </p:blipFill>
        <p:spPr>
          <a:xfrm>
            <a:off x="11083324" y="141687"/>
            <a:ext cx="956617" cy="517090"/>
          </a:xfrm>
          <a:prstGeom prst="rect">
            <a:avLst/>
          </a:prstGeom>
          <a:noFill/>
          <a:ln>
            <a:noFill/>
          </a:ln>
        </p:spPr>
      </p:pic>
      <p:cxnSp>
        <p:nvCxnSpPr>
          <p:cNvPr id="90" name="Google Shape;90;p12"/>
          <p:cNvCxnSpPr/>
          <p:nvPr/>
        </p:nvCxnSpPr>
        <p:spPr>
          <a:xfrm>
            <a:off x="0" y="609600"/>
            <a:ext cx="11083324" cy="18473"/>
          </a:xfrm>
          <a:prstGeom prst="straightConnector1">
            <a:avLst/>
          </a:prstGeom>
          <a:noFill/>
          <a:ln cap="flat" cmpd="sng" w="28575">
            <a:solidFill>
              <a:srgbClr val="FF8415"/>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one content" showMasterSp="0">
  <p:cSld name="Title and one content">
    <p:spTree>
      <p:nvGrpSpPr>
        <p:cNvPr id="91" name="Shape 91"/>
        <p:cNvGrpSpPr/>
        <p:nvPr/>
      </p:nvGrpSpPr>
      <p:grpSpPr>
        <a:xfrm>
          <a:off x="0" y="0"/>
          <a:ext cx="0" cy="0"/>
          <a:chOff x="0" y="0"/>
          <a:chExt cx="0" cy="0"/>
        </a:xfrm>
      </p:grpSpPr>
      <p:sp>
        <p:nvSpPr>
          <p:cNvPr id="92" name="Google Shape;92;p13"/>
          <p:cNvSpPr/>
          <p:nvPr/>
        </p:nvSpPr>
        <p:spPr>
          <a:xfrm>
            <a:off x="0" y="0"/>
            <a:ext cx="194733" cy="158750"/>
          </a:xfrm>
          <a:prstGeom prst="rect">
            <a:avLst/>
          </a:prstGeom>
          <a:noFill/>
          <a:ln>
            <a:noFill/>
          </a:ln>
        </p:spPr>
      </p:sp>
      <p:sp>
        <p:nvSpPr>
          <p:cNvPr id="93" name="Google Shape;93;p13"/>
          <p:cNvSpPr txBox="1"/>
          <p:nvPr>
            <p:ph type="title"/>
          </p:nvPr>
        </p:nvSpPr>
        <p:spPr>
          <a:xfrm>
            <a:off x="529167" y="300040"/>
            <a:ext cx="11133667" cy="59531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13"/>
          <p:cNvSpPr txBox="1"/>
          <p:nvPr>
            <p:ph idx="1" type="body"/>
          </p:nvPr>
        </p:nvSpPr>
        <p:spPr>
          <a:xfrm>
            <a:off x="529170" y="1123950"/>
            <a:ext cx="11133668" cy="5186363"/>
          </a:xfrm>
          <a:prstGeom prst="rect">
            <a:avLst/>
          </a:prstGeom>
          <a:noFill/>
          <a:ln>
            <a:noFill/>
          </a:ln>
        </p:spPr>
        <p:txBody>
          <a:bodyPr anchorCtr="0" anchor="t" bIns="0" lIns="0" spcFirstLastPara="1" rIns="0" wrap="square" tIns="0">
            <a:noAutofit/>
          </a:bodyPr>
          <a:lstStyle>
            <a:lvl1pPr indent="-406400" lvl="0" marL="457200" marR="0" rtl="0" algn="l">
              <a:lnSpc>
                <a:spcPct val="100000"/>
              </a:lnSpc>
              <a:spcBef>
                <a:spcPts val="4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6pPr>
            <a:lvl7pPr indent="-304800" lvl="6" marL="32004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7pPr>
            <a:lvl8pPr indent="-304800" lvl="7" marL="36576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8pPr>
            <a:lvl9pPr indent="-304800" lvl="8" marL="4114800" marR="0" rtl="0" algn="l">
              <a:lnSpc>
                <a:spcPct val="100000"/>
              </a:lnSpc>
              <a:spcBef>
                <a:spcPts val="400"/>
              </a:spcBef>
              <a:spcAft>
                <a:spcPts val="0"/>
              </a:spcAft>
              <a:buClr>
                <a:srgbClr val="666666"/>
              </a:buClr>
              <a:buSzPts val="1200"/>
              <a:buFont typeface="Arial"/>
              <a:buChar char="•"/>
              <a:defRPr b="0" i="0" sz="1200" u="none" cap="none" strike="noStrike">
                <a:solidFill>
                  <a:srgbClr val="666666"/>
                </a:solidFill>
                <a:latin typeface="Calibri"/>
                <a:ea typeface="Calibri"/>
                <a:cs typeface="Calibri"/>
                <a:sym typeface="Calibri"/>
              </a:defRPr>
            </a:lvl9pPr>
          </a:lstStyle>
          <a:p/>
        </p:txBody>
      </p:sp>
      <p:sp>
        <p:nvSpPr>
          <p:cNvPr id="95" name="Google Shape;9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showMasterSp="0">
  <p:cSld name="1 Column">
    <p:spTree>
      <p:nvGrpSpPr>
        <p:cNvPr id="97" name="Shape 97"/>
        <p:cNvGrpSpPr/>
        <p:nvPr/>
      </p:nvGrpSpPr>
      <p:grpSpPr>
        <a:xfrm>
          <a:off x="0" y="0"/>
          <a:ext cx="0" cy="0"/>
          <a:chOff x="0" y="0"/>
          <a:chExt cx="0" cy="0"/>
        </a:xfrm>
      </p:grpSpPr>
      <p:sp>
        <p:nvSpPr>
          <p:cNvPr id="98" name="Google Shape;98;p14"/>
          <p:cNvSpPr txBox="1"/>
          <p:nvPr>
            <p:ph idx="1" type="body"/>
          </p:nvPr>
        </p:nvSpPr>
        <p:spPr>
          <a:xfrm>
            <a:off x="548639" y="1399032"/>
            <a:ext cx="11106912" cy="488289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2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838200" y="849745"/>
            <a:ext cx="10515600" cy="84094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9296741"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3"/>
          <p:cNvPicPr preferRelativeResize="0"/>
          <p:nvPr/>
        </p:nvPicPr>
        <p:blipFill rotWithShape="1">
          <a:blip r:embed="rId2">
            <a:alphaModFix/>
          </a:blip>
          <a:srcRect b="0" l="0" r="0" t="0"/>
          <a:stretch/>
        </p:blipFill>
        <p:spPr>
          <a:xfrm>
            <a:off x="10923021" y="141687"/>
            <a:ext cx="956617" cy="5170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lide"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1881054" y="234370"/>
            <a:ext cx="10258711" cy="8683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4"/>
          <p:cNvSpPr txBox="1"/>
          <p:nvPr>
            <p:ph idx="1" type="body"/>
          </p:nvPr>
        </p:nvSpPr>
        <p:spPr>
          <a:xfrm>
            <a:off x="609600" y="1681083"/>
            <a:ext cx="109728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9" name="Google Shape;29;p4"/>
          <p:cNvPicPr preferRelativeResize="0"/>
          <p:nvPr/>
        </p:nvPicPr>
        <p:blipFill rotWithShape="1">
          <a:blip r:embed="rId2">
            <a:alphaModFix/>
          </a:blip>
          <a:srcRect b="0" l="0" r="0" t="0"/>
          <a:stretch/>
        </p:blipFill>
        <p:spPr>
          <a:xfrm>
            <a:off x="103787" y="249757"/>
            <a:ext cx="2651288" cy="8598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v title">
  <p:cSld name="Standav title">
    <p:spTree>
      <p:nvGrpSpPr>
        <p:cNvPr id="30" name="Shape 30"/>
        <p:cNvGrpSpPr/>
        <p:nvPr/>
      </p:nvGrpSpPr>
      <p:grpSpPr>
        <a:xfrm>
          <a:off x="0" y="0"/>
          <a:ext cx="0" cy="0"/>
          <a:chOff x="0" y="0"/>
          <a:chExt cx="0" cy="0"/>
        </a:xfrm>
      </p:grpSpPr>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32" name="Google Shape;32;p5"/>
          <p:cNvPicPr preferRelativeResize="0"/>
          <p:nvPr/>
        </p:nvPicPr>
        <p:blipFill rotWithShape="1">
          <a:blip r:embed="rId2">
            <a:alphaModFix/>
          </a:blip>
          <a:srcRect b="0" l="0" r="0" t="0"/>
          <a:stretch/>
        </p:blipFill>
        <p:spPr>
          <a:xfrm>
            <a:off x="4405433" y="1641230"/>
            <a:ext cx="3593257" cy="1942301"/>
          </a:xfrm>
          <a:prstGeom prst="rect">
            <a:avLst/>
          </a:prstGeom>
          <a:noFill/>
          <a:ln>
            <a:noFill/>
          </a:ln>
        </p:spPr>
      </p:pic>
      <p:sp>
        <p:nvSpPr>
          <p:cNvPr id="33" name="Google Shape;33;p5"/>
          <p:cNvSpPr/>
          <p:nvPr/>
        </p:nvSpPr>
        <p:spPr>
          <a:xfrm>
            <a:off x="2988363" y="4262054"/>
            <a:ext cx="6427396"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Calibri"/>
                <a:ea typeface="Calibri"/>
                <a:cs typeface="Calibri"/>
                <a:sym typeface="Calibri"/>
              </a:rPr>
              <a:t>Stan</a:t>
            </a:r>
            <a:r>
              <a:rPr lang="en-US" sz="4000">
                <a:solidFill>
                  <a:srgbClr val="FF8415"/>
                </a:solidFill>
                <a:latin typeface="Calibri"/>
                <a:ea typeface="Calibri"/>
                <a:cs typeface="Calibri"/>
                <a:sym typeface="Calibri"/>
              </a:rPr>
              <a:t>dav</a:t>
            </a:r>
            <a:r>
              <a:rPr lang="en-US" sz="4000">
                <a:solidFill>
                  <a:srgbClr val="595959"/>
                </a:solidFill>
                <a:latin typeface="Calibri"/>
                <a:ea typeface="Calibri"/>
                <a:cs typeface="Calibri"/>
                <a:sym typeface="Calibri"/>
              </a:rPr>
              <a:t> – Salesforce Expertise</a:t>
            </a:r>
            <a:endParaRPr sz="40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942109"/>
            <a:ext cx="10515600" cy="74857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6"/>
          <p:cNvPicPr preferRelativeResize="0"/>
          <p:nvPr/>
        </p:nvPicPr>
        <p:blipFill rotWithShape="1">
          <a:blip r:embed="rId2">
            <a:alphaModFix/>
          </a:blip>
          <a:srcRect b="0" l="0" r="0" t="0"/>
          <a:stretch/>
        </p:blipFill>
        <p:spPr>
          <a:xfrm>
            <a:off x="11083324" y="141687"/>
            <a:ext cx="956617" cy="517090"/>
          </a:xfrm>
          <a:prstGeom prst="rect">
            <a:avLst/>
          </a:prstGeom>
          <a:noFill/>
          <a:ln>
            <a:noFill/>
          </a:ln>
        </p:spPr>
      </p:pic>
      <p:cxnSp>
        <p:nvCxnSpPr>
          <p:cNvPr id="41" name="Google Shape;41;p6"/>
          <p:cNvCxnSpPr/>
          <p:nvPr/>
        </p:nvCxnSpPr>
        <p:spPr>
          <a:xfrm>
            <a:off x="0" y="609600"/>
            <a:ext cx="11083324" cy="18473"/>
          </a:xfrm>
          <a:prstGeom prst="straightConnector1">
            <a:avLst/>
          </a:prstGeom>
          <a:noFill/>
          <a:ln cap="flat" cmpd="sng" w="28575">
            <a:solidFill>
              <a:srgbClr val="FF8415"/>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951345"/>
            <a:ext cx="10515600" cy="73934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0" name="Google Shape;50;p7"/>
          <p:cNvPicPr preferRelativeResize="0"/>
          <p:nvPr/>
        </p:nvPicPr>
        <p:blipFill rotWithShape="1">
          <a:blip r:embed="rId2">
            <a:alphaModFix/>
          </a:blip>
          <a:srcRect b="0" l="0" r="0" t="0"/>
          <a:stretch/>
        </p:blipFill>
        <p:spPr>
          <a:xfrm>
            <a:off x="11083324" y="141687"/>
            <a:ext cx="956617" cy="517090"/>
          </a:xfrm>
          <a:prstGeom prst="rect">
            <a:avLst/>
          </a:prstGeom>
          <a:noFill/>
          <a:ln>
            <a:noFill/>
          </a:ln>
        </p:spPr>
      </p:pic>
      <p:cxnSp>
        <p:nvCxnSpPr>
          <p:cNvPr id="51" name="Google Shape;51;p7"/>
          <p:cNvCxnSpPr/>
          <p:nvPr/>
        </p:nvCxnSpPr>
        <p:spPr>
          <a:xfrm>
            <a:off x="0" y="609600"/>
            <a:ext cx="11083324" cy="18473"/>
          </a:xfrm>
          <a:prstGeom prst="straightConnector1">
            <a:avLst/>
          </a:prstGeom>
          <a:noFill/>
          <a:ln cap="flat" cmpd="sng" w="28575">
            <a:solidFill>
              <a:srgbClr val="FF8415"/>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838200" y="1376218"/>
            <a:ext cx="10515600" cy="78552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p8"/>
          <p:cNvPicPr preferRelativeResize="0"/>
          <p:nvPr/>
        </p:nvPicPr>
        <p:blipFill rotWithShape="1">
          <a:blip r:embed="rId2">
            <a:alphaModFix/>
          </a:blip>
          <a:srcRect b="0" l="0" r="0" t="0"/>
          <a:stretch/>
        </p:blipFill>
        <p:spPr>
          <a:xfrm>
            <a:off x="11083324" y="141687"/>
            <a:ext cx="956617" cy="517090"/>
          </a:xfrm>
          <a:prstGeom prst="rect">
            <a:avLst/>
          </a:prstGeom>
          <a:noFill/>
          <a:ln>
            <a:noFill/>
          </a:ln>
        </p:spPr>
      </p:pic>
      <p:cxnSp>
        <p:nvCxnSpPr>
          <p:cNvPr id="57" name="Google Shape;57;p8"/>
          <p:cNvCxnSpPr/>
          <p:nvPr/>
        </p:nvCxnSpPr>
        <p:spPr>
          <a:xfrm>
            <a:off x="0" y="609600"/>
            <a:ext cx="11083324" cy="18473"/>
          </a:xfrm>
          <a:prstGeom prst="straightConnector1">
            <a:avLst/>
          </a:prstGeom>
          <a:noFill/>
          <a:ln cap="flat" cmpd="sng" w="28575">
            <a:solidFill>
              <a:srgbClr val="FF8415"/>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988291"/>
            <a:ext cx="10515600" cy="70239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b="0" l="0" r="0" t="0"/>
          <a:stretch/>
        </p:blipFill>
        <p:spPr>
          <a:xfrm>
            <a:off x="11083324" y="141687"/>
            <a:ext cx="956617" cy="517090"/>
          </a:xfrm>
          <a:prstGeom prst="rect">
            <a:avLst/>
          </a:prstGeom>
          <a:noFill/>
          <a:ln>
            <a:noFill/>
          </a:ln>
        </p:spPr>
      </p:pic>
      <p:cxnSp>
        <p:nvCxnSpPr>
          <p:cNvPr id="64" name="Google Shape;64;p9"/>
          <p:cNvCxnSpPr/>
          <p:nvPr/>
        </p:nvCxnSpPr>
        <p:spPr>
          <a:xfrm>
            <a:off x="0" y="609600"/>
            <a:ext cx="11083324" cy="18473"/>
          </a:xfrm>
          <a:prstGeom prst="straightConnector1">
            <a:avLst/>
          </a:prstGeom>
          <a:noFill/>
          <a:ln cap="flat" cmpd="sng" w="28575">
            <a:solidFill>
              <a:srgbClr val="FF8415"/>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p:cSld name="2 Column">
    <p:spTree>
      <p:nvGrpSpPr>
        <p:cNvPr id="65" name="Shape 65"/>
        <p:cNvGrpSpPr/>
        <p:nvPr/>
      </p:nvGrpSpPr>
      <p:grpSpPr>
        <a:xfrm>
          <a:off x="0" y="0"/>
          <a:ext cx="0" cy="0"/>
          <a:chOff x="0" y="0"/>
          <a:chExt cx="0" cy="0"/>
        </a:xfrm>
      </p:grpSpPr>
      <p:sp>
        <p:nvSpPr>
          <p:cNvPr id="66" name="Google Shape;66;p10"/>
          <p:cNvSpPr txBox="1"/>
          <p:nvPr>
            <p:ph idx="1" type="body"/>
          </p:nvPr>
        </p:nvSpPr>
        <p:spPr>
          <a:xfrm>
            <a:off x="548639" y="1399030"/>
            <a:ext cx="5332207" cy="4882896"/>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10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type="title"/>
          </p:nvPr>
        </p:nvSpPr>
        <p:spPr>
          <a:xfrm>
            <a:off x="552451" y="930568"/>
            <a:ext cx="11106912" cy="329184"/>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10"/>
          <p:cNvSpPr txBox="1"/>
          <p:nvPr>
            <p:ph idx="2" type="body"/>
          </p:nvPr>
        </p:nvSpPr>
        <p:spPr>
          <a:xfrm>
            <a:off x="6299201" y="1399030"/>
            <a:ext cx="5332207" cy="4882896"/>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10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2" type="sldNum"/>
          </p:nvPr>
        </p:nvSpPr>
        <p:spPr>
          <a:xfrm>
            <a:off x="9296741"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10"/>
          <p:cNvPicPr preferRelativeResize="0"/>
          <p:nvPr/>
        </p:nvPicPr>
        <p:blipFill rotWithShape="1">
          <a:blip r:embed="rId2">
            <a:alphaModFix/>
          </a:blip>
          <a:srcRect b="0" l="0" r="0" t="0"/>
          <a:stretch/>
        </p:blipFill>
        <p:spPr>
          <a:xfrm>
            <a:off x="11083324" y="141687"/>
            <a:ext cx="956617" cy="517090"/>
          </a:xfrm>
          <a:prstGeom prst="rect">
            <a:avLst/>
          </a:prstGeom>
          <a:noFill/>
          <a:ln>
            <a:noFill/>
          </a:ln>
        </p:spPr>
      </p:pic>
      <p:cxnSp>
        <p:nvCxnSpPr>
          <p:cNvPr id="72" name="Google Shape;72;p10"/>
          <p:cNvCxnSpPr/>
          <p:nvPr/>
        </p:nvCxnSpPr>
        <p:spPr>
          <a:xfrm>
            <a:off x="0" y="609600"/>
            <a:ext cx="11083324" cy="18473"/>
          </a:xfrm>
          <a:prstGeom prst="straightConnector1">
            <a:avLst/>
          </a:prstGeom>
          <a:noFill/>
          <a:ln cap="flat" cmpd="sng" w="28575">
            <a:solidFill>
              <a:srgbClr val="FF8415"/>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jp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mailto:emailid@domain.com" TargetMode="External"/><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descr="shutterstock_349413722.jpg" id="103" name="Google Shape;103;p15"/>
          <p:cNvPicPr preferRelativeResize="0"/>
          <p:nvPr/>
        </p:nvPicPr>
        <p:blipFill rotWithShape="1">
          <a:blip r:embed="rId3">
            <a:alphaModFix/>
          </a:blip>
          <a:srcRect b="5786" l="0" r="0" t="11509"/>
          <a:stretch/>
        </p:blipFill>
        <p:spPr>
          <a:xfrm>
            <a:off x="-112889" y="-1"/>
            <a:ext cx="12431888" cy="6858001"/>
          </a:xfrm>
          <a:prstGeom prst="rect">
            <a:avLst/>
          </a:prstGeom>
          <a:noFill/>
          <a:ln>
            <a:noFill/>
          </a:ln>
        </p:spPr>
      </p:pic>
      <p:sp>
        <p:nvSpPr>
          <p:cNvPr id="104" name="Google Shape;104;p15"/>
          <p:cNvSpPr/>
          <p:nvPr/>
        </p:nvSpPr>
        <p:spPr>
          <a:xfrm>
            <a:off x="-141111" y="0"/>
            <a:ext cx="12502444" cy="6858000"/>
          </a:xfrm>
          <a:prstGeom prst="rect">
            <a:avLst/>
          </a:prstGeom>
          <a:solidFill>
            <a:srgbClr val="F2F2F2">
              <a:alpha val="9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alesforce_logo-03.png" id="105" name="Google Shape;105;p15"/>
          <p:cNvPicPr preferRelativeResize="0"/>
          <p:nvPr/>
        </p:nvPicPr>
        <p:blipFill rotWithShape="1">
          <a:blip r:embed="rId4">
            <a:alphaModFix/>
          </a:blip>
          <a:srcRect b="35300" l="0" r="68823" t="0"/>
          <a:stretch/>
        </p:blipFill>
        <p:spPr>
          <a:xfrm>
            <a:off x="10090856" y="3519310"/>
            <a:ext cx="2298700" cy="3338690"/>
          </a:xfrm>
          <a:prstGeom prst="rect">
            <a:avLst/>
          </a:prstGeom>
          <a:noFill/>
          <a:ln>
            <a:noFill/>
          </a:ln>
        </p:spPr>
      </p:pic>
      <p:pic>
        <p:nvPicPr>
          <p:cNvPr descr="salesforce_logo-03.png" id="106" name="Google Shape;106;p15"/>
          <p:cNvPicPr preferRelativeResize="0"/>
          <p:nvPr/>
        </p:nvPicPr>
        <p:blipFill rotWithShape="1">
          <a:blip r:embed="rId4">
            <a:alphaModFix amt="74000"/>
          </a:blip>
          <a:srcRect b="50000" l="0" r="38776" t="0"/>
          <a:stretch/>
        </p:blipFill>
        <p:spPr>
          <a:xfrm>
            <a:off x="7875410" y="4277868"/>
            <a:ext cx="4514146" cy="2580132"/>
          </a:xfrm>
          <a:prstGeom prst="rect">
            <a:avLst/>
          </a:prstGeom>
          <a:noFill/>
          <a:ln>
            <a:noFill/>
          </a:ln>
        </p:spPr>
      </p:pic>
      <p:pic>
        <p:nvPicPr>
          <p:cNvPr descr="salesforce_logo-03.png" id="107" name="Google Shape;107;p15"/>
          <p:cNvPicPr preferRelativeResize="0"/>
          <p:nvPr/>
        </p:nvPicPr>
        <p:blipFill rotWithShape="1">
          <a:blip r:embed="rId4">
            <a:alphaModFix amt="74000"/>
          </a:blip>
          <a:srcRect b="0" l="30029" r="0" t="45011"/>
          <a:stretch/>
        </p:blipFill>
        <p:spPr>
          <a:xfrm>
            <a:off x="-141111" y="0"/>
            <a:ext cx="5159078" cy="2837574"/>
          </a:xfrm>
          <a:prstGeom prst="rect">
            <a:avLst/>
          </a:prstGeom>
          <a:noFill/>
          <a:ln>
            <a:noFill/>
          </a:ln>
        </p:spPr>
      </p:pic>
      <p:sp>
        <p:nvSpPr>
          <p:cNvPr id="108" name="Google Shape;108;p15"/>
          <p:cNvSpPr txBox="1"/>
          <p:nvPr>
            <p:ph type="ctrTitle"/>
          </p:nvPr>
        </p:nvSpPr>
        <p:spPr>
          <a:xfrm>
            <a:off x="1523760" y="2527262"/>
            <a:ext cx="9071288" cy="10772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800"/>
              <a:buFont typeface="Times New Roman"/>
              <a:buNone/>
            </a:pPr>
            <a:br>
              <a:rPr b="0" i="0" lang="en-US" sz="2800" u="none" cap="none" strike="noStrike">
                <a:solidFill>
                  <a:srgbClr val="595959"/>
                </a:solidFill>
                <a:latin typeface="Times New Roman"/>
                <a:ea typeface="Times New Roman"/>
                <a:cs typeface="Times New Roman"/>
                <a:sym typeface="Times New Roman"/>
              </a:rPr>
            </a:br>
            <a:br>
              <a:rPr b="0" i="1" lang="en-US" sz="2800" u="none" cap="none" strike="noStrike">
                <a:solidFill>
                  <a:srgbClr val="0C0C0C"/>
                </a:solidFill>
                <a:latin typeface="Times New Roman"/>
                <a:ea typeface="Times New Roman"/>
                <a:cs typeface="Times New Roman"/>
                <a:sym typeface="Times New Roman"/>
              </a:rPr>
            </a:br>
            <a:endParaRPr b="0" i="0" sz="2800" u="none" cap="none" strike="noStrike">
              <a:solidFill>
                <a:schemeClr val="dk2"/>
              </a:solidFill>
              <a:latin typeface="Times New Roman"/>
              <a:ea typeface="Times New Roman"/>
              <a:cs typeface="Times New Roman"/>
              <a:sym typeface="Times New Roman"/>
            </a:endParaRPr>
          </a:p>
        </p:txBody>
      </p:sp>
      <p:sp>
        <p:nvSpPr>
          <p:cNvPr id="109" name="Google Shape;109;p15"/>
          <p:cNvSpPr txBox="1"/>
          <p:nvPr>
            <p:ph idx="2" type="body"/>
          </p:nvPr>
        </p:nvSpPr>
        <p:spPr>
          <a:xfrm>
            <a:off x="1326709" y="4484041"/>
            <a:ext cx="9531791" cy="35907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Montserrat"/>
                <a:ea typeface="Montserrat"/>
                <a:cs typeface="Montserrat"/>
                <a:sym typeface="Montserrat"/>
              </a:rPr>
              <a:t>GunPowder- Salesforce CPQ vs Apttus - Decision Makers</a:t>
            </a:r>
            <a:endParaRPr/>
          </a:p>
        </p:txBody>
      </p:sp>
      <p:pic>
        <p:nvPicPr>
          <p:cNvPr id="110" name="Google Shape;110;p15"/>
          <p:cNvPicPr preferRelativeResize="0"/>
          <p:nvPr/>
        </p:nvPicPr>
        <p:blipFill rotWithShape="1">
          <a:blip r:embed="rId5">
            <a:alphaModFix/>
          </a:blip>
          <a:srcRect b="0" l="0" r="0" t="0"/>
          <a:stretch/>
        </p:blipFill>
        <p:spPr>
          <a:xfrm>
            <a:off x="6658382" y="2376578"/>
            <a:ext cx="2703794" cy="1461510"/>
          </a:xfrm>
          <a:prstGeom prst="rect">
            <a:avLst/>
          </a:prstGeom>
          <a:noFill/>
          <a:ln>
            <a:noFill/>
          </a:ln>
        </p:spPr>
      </p:pic>
      <p:sp>
        <p:nvSpPr>
          <p:cNvPr id="111" name="Google Shape;111;p15"/>
          <p:cNvSpPr txBox="1"/>
          <p:nvPr/>
        </p:nvSpPr>
        <p:spPr>
          <a:xfrm>
            <a:off x="1326709" y="4907375"/>
            <a:ext cx="2763733" cy="345394"/>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00000"/>
              </a:buClr>
              <a:buSzPts val="1800"/>
              <a:buFont typeface="Arial"/>
              <a:buNone/>
            </a:pPr>
            <a:r>
              <a:rPr b="0" i="0" lang="en-US" sz="1800" u="none" cap="none" strike="noStrike">
                <a:solidFill>
                  <a:srgbClr val="000000"/>
                </a:solidFill>
                <a:latin typeface="Montserrat Medium"/>
                <a:ea typeface="Montserrat Medium"/>
                <a:cs typeface="Montserrat Medium"/>
                <a:sym typeface="Montserrat Medium"/>
              </a:rPr>
              <a:t>www.standav.com</a:t>
            </a:r>
            <a:endParaRPr b="0" i="0" sz="1800" u="none" cap="none" strike="noStrike">
              <a:solidFill>
                <a:srgbClr val="000000"/>
              </a:solidFill>
              <a:latin typeface="Montserrat Medium"/>
              <a:ea typeface="Montserrat Medium"/>
              <a:cs typeface="Montserrat Medium"/>
              <a:sym typeface="Montserrat Medium"/>
            </a:endParaRPr>
          </a:p>
        </p:txBody>
      </p:sp>
      <p:sp>
        <p:nvSpPr>
          <p:cNvPr id="112" name="Google Shape;112;p15"/>
          <p:cNvSpPr/>
          <p:nvPr/>
        </p:nvSpPr>
        <p:spPr>
          <a:xfrm>
            <a:off x="9295378" y="0"/>
            <a:ext cx="2551362" cy="86303"/>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p:nvPr/>
        </p:nvSpPr>
        <p:spPr>
          <a:xfrm>
            <a:off x="-123091" y="0"/>
            <a:ext cx="3736730" cy="6858000"/>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6"/>
          <p:cNvSpPr txBox="1"/>
          <p:nvPr>
            <p:ph idx="12" type="sldNum"/>
          </p:nvPr>
        </p:nvSpPr>
        <p:spPr>
          <a:xfrm>
            <a:off x="9296741" y="6356349"/>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119" name="Google Shape;119;p16"/>
          <p:cNvCxnSpPr/>
          <p:nvPr/>
        </p:nvCxnSpPr>
        <p:spPr>
          <a:xfrm>
            <a:off x="2486302" y="883277"/>
            <a:ext cx="0" cy="0"/>
          </a:xfrm>
          <a:prstGeom prst="straightConnector1">
            <a:avLst/>
          </a:prstGeom>
          <a:noFill/>
          <a:ln cap="flat" cmpd="sng" w="9525">
            <a:solidFill>
              <a:schemeClr val="accent1"/>
            </a:solidFill>
            <a:prstDash val="solid"/>
            <a:miter lim="800000"/>
            <a:headEnd len="sm" w="sm" type="none"/>
            <a:tailEnd len="sm" w="sm" type="none"/>
          </a:ln>
        </p:spPr>
      </p:cxnSp>
      <p:graphicFrame>
        <p:nvGraphicFramePr>
          <p:cNvPr id="120" name="Google Shape;120;p16"/>
          <p:cNvGraphicFramePr/>
          <p:nvPr/>
        </p:nvGraphicFramePr>
        <p:xfrm>
          <a:off x="314274" y="924189"/>
          <a:ext cx="3000000" cy="3000000"/>
        </p:xfrm>
        <a:graphic>
          <a:graphicData uri="http://schemas.openxmlformats.org/drawingml/2006/table">
            <a:tbl>
              <a:tblPr bandRow="1" firstRow="1">
                <a:noFill/>
                <a:tableStyleId>{3674B16D-F1FC-4101-B128-F92FA4F3A342}</a:tableStyleId>
              </a:tblPr>
              <a:tblGrid>
                <a:gridCol w="3281775"/>
                <a:gridCol w="3757200"/>
                <a:gridCol w="3519500"/>
              </a:tblGrid>
              <a:tr h="834925">
                <a:tc>
                  <a:txBody>
                    <a:bodyPr/>
                    <a:lstStyle/>
                    <a:p>
                      <a:pPr indent="0" lvl="0" marL="0" marR="0" rtl="0" algn="ctr">
                        <a:spcBef>
                          <a:spcPts val="0"/>
                        </a:spcBef>
                        <a:spcAft>
                          <a:spcPts val="0"/>
                        </a:spcAft>
                        <a:buNone/>
                      </a:pPr>
                      <a:r>
                        <a:rPr lang="en-US" sz="1800" u="none" cap="none" strike="noStrike"/>
                        <a:t>Use Case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55563" marR="0" rtl="0" algn="ctr">
                        <a:spcBef>
                          <a:spcPts val="0"/>
                        </a:spcBef>
                        <a:spcAft>
                          <a:spcPts val="0"/>
                        </a:spcAft>
                        <a:buNone/>
                      </a:pPr>
                      <a:r>
                        <a:rPr lang="en-US" sz="1800" u="none" cap="none" strike="noStrike">
                          <a:solidFill>
                            <a:schemeClr val="dk1"/>
                          </a:solidFill>
                        </a:rPr>
                        <a:t>Salesforce CPQ</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dk1"/>
                          </a:solidFill>
                        </a:rPr>
                        <a:t>Apttus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4800">
                <a:tc>
                  <a:txBody>
                    <a:bodyPr/>
                    <a:lstStyle/>
                    <a:p>
                      <a:pPr indent="-285750" lvl="0" marL="285750" marR="0" rtl="0" algn="l">
                        <a:spcBef>
                          <a:spcPts val="0"/>
                        </a:spcBef>
                        <a:spcAft>
                          <a:spcPts val="0"/>
                        </a:spcAft>
                        <a:buClr>
                          <a:schemeClr val="dk1"/>
                        </a:buClr>
                        <a:buSzPts val="1800"/>
                        <a:buFont typeface="Arial"/>
                        <a:buChar char="•"/>
                      </a:pPr>
                      <a:r>
                        <a:rPr lang="en-US" sz="1800" u="none" cap="none" strike="noStrike"/>
                        <a:t>Show or Hide Products based on different parameters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Products Rules can be mapped to a Lookup Table which can be easily maintained by Business streams. One place to input all the combinations. Also, only one rule which helps to reduce Performance overhead</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Products can be managed to show or hide through a combination of Price list items and Search Filters which are not easy to debug and maintain by Admins as number of parameters increase.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4925">
                <a:tc>
                  <a:txBody>
                    <a:bodyPr/>
                    <a:lstStyle/>
                    <a:p>
                      <a:pPr indent="-285750" lvl="0" marL="285750" marR="0" rtl="0" algn="l">
                        <a:spcBef>
                          <a:spcPts val="0"/>
                        </a:spcBef>
                        <a:spcAft>
                          <a:spcPts val="0"/>
                        </a:spcAft>
                        <a:buClr>
                          <a:schemeClr val="dk1"/>
                        </a:buClr>
                        <a:buSzPts val="1800"/>
                        <a:buFont typeface="Arial"/>
                        <a:buChar char="•"/>
                      </a:pPr>
                      <a:r>
                        <a:rPr lang="en-US" sz="1800"/>
                        <a:t>Dynamic Bundle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a:t>Bundles can be dynamically created, supported OOB. This helps to maintain the same Bundle structure during Renewals and Amendments.</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Apttus doesn’t support. </a:t>
                      </a:r>
                      <a:endParaRPr/>
                    </a:p>
                    <a:p>
                      <a:pPr indent="-171450" lvl="0" marL="285750" marR="0" rtl="0" algn="l">
                        <a:spcBef>
                          <a:spcPts val="0"/>
                        </a:spcBef>
                        <a:spcAft>
                          <a:spcPts val="0"/>
                        </a:spcAft>
                        <a:buClr>
                          <a:schemeClr val="dk1"/>
                        </a:buClr>
                        <a:buSzPts val="1800"/>
                        <a:buFont typeface="Arial"/>
                        <a:buNone/>
                      </a:pPr>
                      <a:r>
                        <a:t/>
                      </a:r>
                      <a:endParaRPr sz="1800"/>
                    </a:p>
                    <a:p>
                      <a:pPr indent="-285750" lvl="0" marL="285750" marR="0" rtl="0" algn="l">
                        <a:spcBef>
                          <a:spcPts val="0"/>
                        </a:spcBef>
                        <a:spcAft>
                          <a:spcPts val="0"/>
                        </a:spcAft>
                        <a:buClr>
                          <a:schemeClr val="dk1"/>
                        </a:buClr>
                        <a:buSzPts val="1800"/>
                        <a:buFont typeface="Arial"/>
                        <a:buChar char="•"/>
                      </a:pPr>
                      <a:r>
                        <a:rPr lang="en-US" sz="1800"/>
                        <a:t>Alternate Approach is to create Need to create Dummy Bundle Structure which has Integration and Maintenance Overhead.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1" name="Google Shape;121;p16"/>
          <p:cNvSpPr txBox="1"/>
          <p:nvPr/>
        </p:nvSpPr>
        <p:spPr>
          <a:xfrm>
            <a:off x="404446" y="145318"/>
            <a:ext cx="5530361" cy="480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Montserrat"/>
                <a:ea typeface="Montserrat"/>
                <a:cs typeface="Montserrat"/>
                <a:sym typeface="Montserrat"/>
              </a:rPr>
              <a:t>Product  &amp; Pricing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p:nvPr/>
        </p:nvSpPr>
        <p:spPr>
          <a:xfrm>
            <a:off x="-123091" y="0"/>
            <a:ext cx="3736730" cy="6858000"/>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17"/>
          <p:cNvSpPr txBox="1"/>
          <p:nvPr>
            <p:ph idx="12" type="sldNum"/>
          </p:nvPr>
        </p:nvSpPr>
        <p:spPr>
          <a:xfrm>
            <a:off x="9296741" y="6356349"/>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128" name="Google Shape;128;p17"/>
          <p:cNvCxnSpPr/>
          <p:nvPr/>
        </p:nvCxnSpPr>
        <p:spPr>
          <a:xfrm>
            <a:off x="2486302" y="883277"/>
            <a:ext cx="0" cy="0"/>
          </a:xfrm>
          <a:prstGeom prst="straightConnector1">
            <a:avLst/>
          </a:prstGeom>
          <a:noFill/>
          <a:ln cap="flat" cmpd="sng" w="9525">
            <a:solidFill>
              <a:schemeClr val="accent1"/>
            </a:solidFill>
            <a:prstDash val="solid"/>
            <a:miter lim="800000"/>
            <a:headEnd len="sm" w="sm" type="none"/>
            <a:tailEnd len="sm" w="sm" type="none"/>
          </a:ln>
        </p:spPr>
      </p:cxnSp>
      <p:graphicFrame>
        <p:nvGraphicFramePr>
          <p:cNvPr id="129" name="Google Shape;129;p17"/>
          <p:cNvGraphicFramePr/>
          <p:nvPr/>
        </p:nvGraphicFramePr>
        <p:xfrm>
          <a:off x="314274" y="924189"/>
          <a:ext cx="3000000" cy="3000000"/>
        </p:xfrm>
        <a:graphic>
          <a:graphicData uri="http://schemas.openxmlformats.org/drawingml/2006/table">
            <a:tbl>
              <a:tblPr bandRow="1" firstRow="1">
                <a:noFill/>
                <a:tableStyleId>{3674B16D-F1FC-4101-B128-F92FA4F3A342}</a:tableStyleId>
              </a:tblPr>
              <a:tblGrid>
                <a:gridCol w="3299375"/>
                <a:gridCol w="4029050"/>
                <a:gridCol w="3664200"/>
              </a:tblGrid>
              <a:tr h="834925">
                <a:tc>
                  <a:txBody>
                    <a:bodyPr/>
                    <a:lstStyle/>
                    <a:p>
                      <a:pPr indent="0" lvl="0" marL="0" marR="0" rtl="0" algn="ctr">
                        <a:spcBef>
                          <a:spcPts val="0"/>
                        </a:spcBef>
                        <a:spcAft>
                          <a:spcPts val="0"/>
                        </a:spcAft>
                        <a:buNone/>
                      </a:pPr>
                      <a:r>
                        <a:rPr lang="en-US" sz="1800"/>
                        <a:t>Use Case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55563" marR="0" rtl="0" algn="ctr">
                        <a:spcBef>
                          <a:spcPts val="0"/>
                        </a:spcBef>
                        <a:spcAft>
                          <a:spcPts val="0"/>
                        </a:spcAft>
                        <a:buNone/>
                      </a:pPr>
                      <a:r>
                        <a:rPr lang="en-US" sz="1800">
                          <a:solidFill>
                            <a:schemeClr val="dk1"/>
                          </a:solidFill>
                        </a:rPr>
                        <a:t>Salesforce CPQ</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Apttus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4800">
                <a:tc>
                  <a:txBody>
                    <a:bodyPr/>
                    <a:lstStyle/>
                    <a:p>
                      <a:pPr indent="-285750" lvl="0" marL="285750" marR="0" rtl="0" algn="l">
                        <a:spcBef>
                          <a:spcPts val="0"/>
                        </a:spcBef>
                        <a:spcAft>
                          <a:spcPts val="0"/>
                        </a:spcAft>
                        <a:buClr>
                          <a:schemeClr val="dk1"/>
                        </a:buClr>
                        <a:buSzPts val="1800"/>
                        <a:buFont typeface="Arial"/>
                        <a:buChar char="•"/>
                      </a:pPr>
                      <a:r>
                        <a:rPr lang="en-US" sz="1800"/>
                        <a:t>Packages/Licensing/Maintenance to generate Output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Output can be generated by Point and click. No Additional Licensing is required to generate Output. </a:t>
                      </a:r>
                      <a:endParaRPr/>
                    </a:p>
                    <a:p>
                      <a:pPr indent="0" lvl="0" marL="0" marR="0" rtl="0" algn="l">
                        <a:spcBef>
                          <a:spcPts val="0"/>
                        </a:spcBef>
                        <a:spcAft>
                          <a:spcPts val="0"/>
                        </a:spcAft>
                        <a:buClr>
                          <a:schemeClr val="dk1"/>
                        </a:buClr>
                        <a:buSzPts val="1800"/>
                        <a:buFont typeface="Arial"/>
                        <a:buNone/>
                      </a:pPr>
                      <a:r>
                        <a:t/>
                      </a:r>
                      <a:endParaRPr sz="1800"/>
                    </a:p>
                    <a:p>
                      <a:pPr indent="-285750" lvl="0" marL="285750" marR="0" rtl="0" algn="l">
                        <a:spcBef>
                          <a:spcPts val="0"/>
                        </a:spcBef>
                        <a:spcAft>
                          <a:spcPts val="0"/>
                        </a:spcAft>
                        <a:buClr>
                          <a:schemeClr val="dk1"/>
                        </a:buClr>
                        <a:buSzPts val="1800"/>
                        <a:buFont typeface="Arial"/>
                        <a:buChar char="•"/>
                      </a:pPr>
                      <a:r>
                        <a:rPr lang="en-US" sz="1800"/>
                        <a:t>Seamlessly integrates with native SFDC for Multi-Lingual and Multi-Currency Quotes</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Users need to be trained on X-Author in order manage Output Templates. Additional cost on training and maintenance.</a:t>
                      </a:r>
                      <a:endParaRPr/>
                    </a:p>
                    <a:p>
                      <a:pPr indent="-285750" lvl="0" marL="285750" marR="0" rtl="0" algn="l">
                        <a:spcBef>
                          <a:spcPts val="0"/>
                        </a:spcBef>
                        <a:spcAft>
                          <a:spcPts val="0"/>
                        </a:spcAft>
                        <a:buClr>
                          <a:schemeClr val="dk1"/>
                        </a:buClr>
                        <a:buSzPts val="1800"/>
                        <a:buFont typeface="Arial"/>
                        <a:buChar char="•"/>
                      </a:pPr>
                      <a:r>
                        <a:rPr lang="en-US" sz="1800"/>
                        <a:t>Extra Maintenance involved for Multi-Lingual Support</a:t>
                      </a:r>
                      <a:endParaRPr/>
                    </a:p>
                    <a:p>
                      <a:pPr indent="-171450" lvl="0" marL="285750" marR="0" rtl="0" algn="l">
                        <a:spcBef>
                          <a:spcPts val="0"/>
                        </a:spcBef>
                        <a:spcAft>
                          <a:spcPts val="0"/>
                        </a:spcAft>
                        <a:buClr>
                          <a:schemeClr val="dk1"/>
                        </a:buClr>
                        <a:buSzPts val="1800"/>
                        <a:buFont typeface="Arial"/>
                        <a:buNone/>
                      </a:pPr>
                      <a:r>
                        <a:t/>
                      </a:r>
                      <a:endParaRPr sz="1800"/>
                    </a:p>
                    <a:p>
                      <a:pPr indent="-171450" lvl="0" marL="285750" marR="0" rtl="0" algn="l">
                        <a:spcBef>
                          <a:spcPts val="0"/>
                        </a:spcBef>
                        <a:spcAft>
                          <a:spcPts val="0"/>
                        </a:spcAft>
                        <a:buClr>
                          <a:schemeClr val="dk1"/>
                        </a:buClr>
                        <a:buSzPts val="1800"/>
                        <a:buFont typeface="Arial"/>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4925">
                <a:tc>
                  <a:txBody>
                    <a:bodyPr/>
                    <a:lstStyle/>
                    <a:p>
                      <a:pPr indent="-285750" lvl="0" marL="285750" marR="0" rtl="0" algn="l">
                        <a:spcBef>
                          <a:spcPts val="0"/>
                        </a:spcBef>
                        <a:spcAft>
                          <a:spcPts val="0"/>
                        </a:spcAft>
                        <a:buClr>
                          <a:schemeClr val="dk1"/>
                        </a:buClr>
                        <a:buSzPts val="1800"/>
                        <a:buFont typeface="Arial"/>
                        <a:buChar char="•"/>
                      </a:pPr>
                      <a:r>
                        <a:rPr lang="en-US" sz="1800"/>
                        <a:t>Integration of Product Cards to Quote Output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PDF Product cards can be maintained at an individual Product level which can be configured as Optional or Required to be included in the Quote Output</a:t>
                      </a:r>
                      <a:endParaRPr/>
                    </a:p>
                    <a:p>
                      <a:pPr indent="-285750" lvl="0" marL="285750" marR="0" rtl="0" algn="l">
                        <a:spcBef>
                          <a:spcPts val="0"/>
                        </a:spcBef>
                        <a:spcAft>
                          <a:spcPts val="0"/>
                        </a:spcAft>
                        <a:buClr>
                          <a:schemeClr val="dk1"/>
                        </a:buClr>
                        <a:buSzPts val="1800"/>
                        <a:buFont typeface="Arial"/>
                        <a:buChar char="•"/>
                      </a:pPr>
                      <a:r>
                        <a:rPr lang="en-US" sz="1800"/>
                        <a:t>Automatically Product cards are added in Quote Output as corresponding Products are added on the Quote</a:t>
                      </a:r>
                      <a:endParaRPr/>
                    </a:p>
                    <a:p>
                      <a:pPr indent="0" lvl="0" marL="0" marR="0" rtl="0" algn="l">
                        <a:spcBef>
                          <a:spcPts val="0"/>
                        </a:spcBef>
                        <a:spcAft>
                          <a:spcPts val="0"/>
                        </a:spcAft>
                        <a:buClr>
                          <a:schemeClr val="dk1"/>
                        </a:buClr>
                        <a:buSzPts val="1800"/>
                        <a:buFont typeface="Arial"/>
                        <a:buNone/>
                      </a:pPr>
                      <a:r>
                        <a:t/>
                      </a:r>
                      <a:endParaRPr sz="1800"/>
                    </a:p>
                    <a:p>
                      <a:pPr indent="-171450" lvl="0" marL="285750" marR="0" rtl="0" algn="l">
                        <a:spcBef>
                          <a:spcPts val="0"/>
                        </a:spcBef>
                        <a:spcAft>
                          <a:spcPts val="0"/>
                        </a:spcAft>
                        <a:buClr>
                          <a:schemeClr val="dk1"/>
                        </a:buClr>
                        <a:buSzPts val="1800"/>
                        <a:buFont typeface="Arial"/>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A Quote level flag needs to be added for each Product and a condition needs to be included in the X-Author Output which adds to the maintenance cost.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0" name="Google Shape;130;p17"/>
          <p:cNvSpPr txBox="1"/>
          <p:nvPr/>
        </p:nvSpPr>
        <p:spPr>
          <a:xfrm>
            <a:off x="404446" y="145318"/>
            <a:ext cx="5530361" cy="480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Montserrat"/>
                <a:ea typeface="Montserrat"/>
                <a:cs typeface="Montserrat"/>
                <a:sym typeface="Montserrat"/>
              </a:rPr>
              <a:t>Ease of Quoting – In progress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p:nvPr/>
        </p:nvSpPr>
        <p:spPr>
          <a:xfrm>
            <a:off x="-123091" y="0"/>
            <a:ext cx="3736730" cy="6858000"/>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8"/>
          <p:cNvSpPr txBox="1"/>
          <p:nvPr>
            <p:ph idx="12" type="sldNum"/>
          </p:nvPr>
        </p:nvSpPr>
        <p:spPr>
          <a:xfrm>
            <a:off x="9296741" y="6356349"/>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137" name="Google Shape;137;p18"/>
          <p:cNvCxnSpPr/>
          <p:nvPr/>
        </p:nvCxnSpPr>
        <p:spPr>
          <a:xfrm>
            <a:off x="2486302" y="883277"/>
            <a:ext cx="0" cy="0"/>
          </a:xfrm>
          <a:prstGeom prst="straightConnector1">
            <a:avLst/>
          </a:prstGeom>
          <a:noFill/>
          <a:ln cap="flat" cmpd="sng" w="9525">
            <a:solidFill>
              <a:schemeClr val="accent1"/>
            </a:solidFill>
            <a:prstDash val="solid"/>
            <a:miter lim="800000"/>
            <a:headEnd len="sm" w="sm" type="none"/>
            <a:tailEnd len="sm" w="sm" type="none"/>
          </a:ln>
        </p:spPr>
      </p:cxnSp>
      <p:graphicFrame>
        <p:nvGraphicFramePr>
          <p:cNvPr id="138" name="Google Shape;138;p18"/>
          <p:cNvGraphicFramePr/>
          <p:nvPr/>
        </p:nvGraphicFramePr>
        <p:xfrm>
          <a:off x="314274" y="924189"/>
          <a:ext cx="3000000" cy="3000000"/>
        </p:xfrm>
        <a:graphic>
          <a:graphicData uri="http://schemas.openxmlformats.org/drawingml/2006/table">
            <a:tbl>
              <a:tblPr bandRow="1" firstRow="1">
                <a:noFill/>
                <a:tableStyleId>{3674B16D-F1FC-4101-B128-F92FA4F3A342}</a:tableStyleId>
              </a:tblPr>
              <a:tblGrid>
                <a:gridCol w="3299375"/>
                <a:gridCol w="4029050"/>
                <a:gridCol w="3664200"/>
              </a:tblGrid>
              <a:tr h="834925">
                <a:tc>
                  <a:txBody>
                    <a:bodyPr/>
                    <a:lstStyle/>
                    <a:p>
                      <a:pPr indent="0" lvl="0" marL="0" marR="0" rtl="0" algn="ctr">
                        <a:spcBef>
                          <a:spcPts val="0"/>
                        </a:spcBef>
                        <a:spcAft>
                          <a:spcPts val="0"/>
                        </a:spcAft>
                        <a:buNone/>
                      </a:pPr>
                      <a:r>
                        <a:rPr lang="en-US" sz="1800"/>
                        <a:t>Use Case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55563" marR="0" rtl="0" algn="ctr">
                        <a:spcBef>
                          <a:spcPts val="0"/>
                        </a:spcBef>
                        <a:spcAft>
                          <a:spcPts val="0"/>
                        </a:spcAft>
                        <a:buNone/>
                      </a:pPr>
                      <a:r>
                        <a:rPr lang="en-US" sz="1800">
                          <a:solidFill>
                            <a:schemeClr val="dk1"/>
                          </a:solidFill>
                        </a:rPr>
                        <a:t>Salesforce CPQ</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Apttus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434800">
                <a:tc>
                  <a:txBody>
                    <a:bodyPr/>
                    <a:lstStyle/>
                    <a:p>
                      <a:pPr indent="-285750" lvl="0" marL="285750" marR="0" rtl="0" algn="l">
                        <a:spcBef>
                          <a:spcPts val="0"/>
                        </a:spcBef>
                        <a:spcAft>
                          <a:spcPts val="0"/>
                        </a:spcAft>
                        <a:buClr>
                          <a:schemeClr val="dk1"/>
                        </a:buClr>
                        <a:buSzPts val="1800"/>
                        <a:buFont typeface="Arial"/>
                        <a:buChar char="•"/>
                      </a:pPr>
                      <a:r>
                        <a:rPr lang="en-US" sz="1800"/>
                        <a:t>Packages/Licensing/Maintenance to generate Output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Output can be generated by Point and click. No Additional Licensing is required to generate Output. </a:t>
                      </a:r>
                      <a:endParaRPr/>
                    </a:p>
                    <a:p>
                      <a:pPr indent="0" lvl="0" marL="0" marR="0" rtl="0" algn="l">
                        <a:spcBef>
                          <a:spcPts val="0"/>
                        </a:spcBef>
                        <a:spcAft>
                          <a:spcPts val="0"/>
                        </a:spcAft>
                        <a:buClr>
                          <a:schemeClr val="dk1"/>
                        </a:buClr>
                        <a:buSzPts val="1800"/>
                        <a:buFont typeface="Arial"/>
                        <a:buNone/>
                      </a:pPr>
                      <a:r>
                        <a:t/>
                      </a:r>
                      <a:endParaRPr sz="1800"/>
                    </a:p>
                    <a:p>
                      <a:pPr indent="-285750" lvl="0" marL="285750" marR="0" rtl="0" algn="l">
                        <a:spcBef>
                          <a:spcPts val="0"/>
                        </a:spcBef>
                        <a:spcAft>
                          <a:spcPts val="0"/>
                        </a:spcAft>
                        <a:buClr>
                          <a:schemeClr val="dk1"/>
                        </a:buClr>
                        <a:buSzPts val="1800"/>
                        <a:buFont typeface="Arial"/>
                        <a:buChar char="•"/>
                      </a:pPr>
                      <a:r>
                        <a:rPr lang="en-US" sz="1800"/>
                        <a:t>Seamlessly integrates with native SFDC for Multi-Lingual and Multi-Currency Quotes</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Users need to be trained on X-Author in order manage Output Templates. Additional cost on training and maintenance.</a:t>
                      </a:r>
                      <a:endParaRPr/>
                    </a:p>
                    <a:p>
                      <a:pPr indent="-285750" lvl="0" marL="285750" marR="0" rtl="0" algn="l">
                        <a:spcBef>
                          <a:spcPts val="0"/>
                        </a:spcBef>
                        <a:spcAft>
                          <a:spcPts val="0"/>
                        </a:spcAft>
                        <a:buClr>
                          <a:schemeClr val="dk1"/>
                        </a:buClr>
                        <a:buSzPts val="1800"/>
                        <a:buFont typeface="Arial"/>
                        <a:buChar char="•"/>
                      </a:pPr>
                      <a:r>
                        <a:rPr lang="en-US" sz="1800"/>
                        <a:t>Extra Maintenance involved for Multi-Lingual Support</a:t>
                      </a:r>
                      <a:endParaRPr/>
                    </a:p>
                    <a:p>
                      <a:pPr indent="-171450" lvl="0" marL="285750" marR="0" rtl="0" algn="l">
                        <a:spcBef>
                          <a:spcPts val="0"/>
                        </a:spcBef>
                        <a:spcAft>
                          <a:spcPts val="0"/>
                        </a:spcAft>
                        <a:buClr>
                          <a:schemeClr val="dk1"/>
                        </a:buClr>
                        <a:buSzPts val="1800"/>
                        <a:buFont typeface="Arial"/>
                        <a:buNone/>
                      </a:pPr>
                      <a:r>
                        <a:t/>
                      </a:r>
                      <a:endParaRPr sz="1800"/>
                    </a:p>
                    <a:p>
                      <a:pPr indent="-171450" lvl="0" marL="285750" marR="0" rtl="0" algn="l">
                        <a:spcBef>
                          <a:spcPts val="0"/>
                        </a:spcBef>
                        <a:spcAft>
                          <a:spcPts val="0"/>
                        </a:spcAft>
                        <a:buClr>
                          <a:schemeClr val="dk1"/>
                        </a:buClr>
                        <a:buSzPts val="1800"/>
                        <a:buFont typeface="Arial"/>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4925">
                <a:tc>
                  <a:txBody>
                    <a:bodyPr/>
                    <a:lstStyle/>
                    <a:p>
                      <a:pPr indent="-285750" lvl="0" marL="285750" marR="0" rtl="0" algn="l">
                        <a:spcBef>
                          <a:spcPts val="0"/>
                        </a:spcBef>
                        <a:spcAft>
                          <a:spcPts val="0"/>
                        </a:spcAft>
                        <a:buClr>
                          <a:schemeClr val="dk1"/>
                        </a:buClr>
                        <a:buSzPts val="1800"/>
                        <a:buFont typeface="Arial"/>
                        <a:buChar char="•"/>
                      </a:pPr>
                      <a:r>
                        <a:rPr lang="en-US" sz="1800"/>
                        <a:t>Integration of Product Cards to Quote Output</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PDF Product cards can be maintained at an individual Product level which can be configured as Optional or Required to be included in the Quote Output</a:t>
                      </a:r>
                      <a:endParaRPr/>
                    </a:p>
                    <a:p>
                      <a:pPr indent="-285750" lvl="0" marL="285750" marR="0" rtl="0" algn="l">
                        <a:spcBef>
                          <a:spcPts val="0"/>
                        </a:spcBef>
                        <a:spcAft>
                          <a:spcPts val="0"/>
                        </a:spcAft>
                        <a:buClr>
                          <a:schemeClr val="dk1"/>
                        </a:buClr>
                        <a:buSzPts val="1800"/>
                        <a:buFont typeface="Arial"/>
                        <a:buChar char="•"/>
                      </a:pPr>
                      <a:r>
                        <a:rPr lang="en-US" sz="1800"/>
                        <a:t>Automatically Product cards are added in Quote Output as corresponding Products are added on the Quote</a:t>
                      </a:r>
                      <a:endParaRPr/>
                    </a:p>
                    <a:p>
                      <a:pPr indent="0" lvl="0" marL="0" marR="0" rtl="0" algn="l">
                        <a:spcBef>
                          <a:spcPts val="0"/>
                        </a:spcBef>
                        <a:spcAft>
                          <a:spcPts val="0"/>
                        </a:spcAft>
                        <a:buClr>
                          <a:schemeClr val="dk1"/>
                        </a:buClr>
                        <a:buSzPts val="1800"/>
                        <a:buFont typeface="Arial"/>
                        <a:buNone/>
                      </a:pPr>
                      <a:r>
                        <a:t/>
                      </a:r>
                      <a:endParaRPr sz="1800"/>
                    </a:p>
                    <a:p>
                      <a:pPr indent="-171450" lvl="0" marL="285750" marR="0" rtl="0" algn="l">
                        <a:spcBef>
                          <a:spcPts val="0"/>
                        </a:spcBef>
                        <a:spcAft>
                          <a:spcPts val="0"/>
                        </a:spcAft>
                        <a:buClr>
                          <a:schemeClr val="dk1"/>
                        </a:buClr>
                        <a:buSzPts val="1800"/>
                        <a:buFont typeface="Arial"/>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85750" lvl="0" marL="285750" marR="0" rtl="0" algn="l">
                        <a:spcBef>
                          <a:spcPts val="0"/>
                        </a:spcBef>
                        <a:spcAft>
                          <a:spcPts val="0"/>
                        </a:spcAft>
                        <a:buClr>
                          <a:schemeClr val="dk1"/>
                        </a:buClr>
                        <a:buSzPts val="1800"/>
                        <a:buFont typeface="Arial"/>
                        <a:buChar char="•"/>
                      </a:pPr>
                      <a:r>
                        <a:rPr lang="en-US" sz="1800"/>
                        <a:t>A Quote level flag needs to be added for each Product and a condition needs to be included in the X-Author Output which adds to the maintenance cost.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9" name="Google Shape;139;p18"/>
          <p:cNvSpPr txBox="1"/>
          <p:nvPr/>
        </p:nvSpPr>
        <p:spPr>
          <a:xfrm>
            <a:off x="404446" y="145318"/>
            <a:ext cx="5530361" cy="4801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800" u="none" cap="none" strike="noStrike">
                <a:solidFill>
                  <a:schemeClr val="dk1"/>
                </a:solidFill>
                <a:latin typeface="Montserrat"/>
                <a:ea typeface="Montserrat"/>
                <a:cs typeface="Montserrat"/>
                <a:sym typeface="Montserrat"/>
              </a:rPr>
              <a:t>Quote Output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p:nvPr/>
        </p:nvSpPr>
        <p:spPr>
          <a:xfrm>
            <a:off x="5647592" y="1316251"/>
            <a:ext cx="5791200" cy="542543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Energy Client: CPQ Transformation</a:t>
            </a:r>
            <a:endParaRPr/>
          </a:p>
          <a:p>
            <a:pPr indent="-169863" lvl="0" marL="169863"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Overall Technical Architect for Salesforce CPQ (Steelbrick) </a:t>
            </a:r>
            <a:r>
              <a:rPr lang="en-US" sz="1200">
                <a:solidFill>
                  <a:schemeClr val="dk1"/>
                </a:solidFill>
                <a:latin typeface="Calibri"/>
                <a:ea typeface="Calibri"/>
                <a:cs typeface="Calibri"/>
                <a:sym typeface="Calibri"/>
              </a:rPr>
              <a:t>product and pricing transformation</a:t>
            </a:r>
            <a:endParaRPr/>
          </a:p>
          <a:p>
            <a:pPr indent="-169863" lvl="0" marL="169863"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Integrated with external systems to consume Complex Configurations and Inventory Validation.</a:t>
            </a:r>
            <a:endParaRPr/>
          </a:p>
          <a:p>
            <a:pPr indent="-169863" lvl="0" marL="169863"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Designed Pricing Rules mapped to Look Up tables that could be easily managed by Finance teams . </a:t>
            </a:r>
            <a:endParaRPr/>
          </a:p>
          <a:p>
            <a:pPr indent="-169862" lvl="0" marL="169862"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Worked with different Business streams to standardize and implement CPQ  workflows, Approval processes and Quote Templates.</a:t>
            </a:r>
            <a:endParaRPr sz="1200">
              <a:solidFill>
                <a:schemeClr val="dk1"/>
              </a:solidFill>
              <a:latin typeface="Calibri"/>
              <a:ea typeface="Calibri"/>
              <a:cs typeface="Calibri"/>
              <a:sym typeface="Calibri"/>
            </a:endParaRPr>
          </a:p>
          <a:p>
            <a:pPr indent="-169862" lvl="0" marL="169862" rtl="0" algn="l">
              <a:spcBef>
                <a:spcPts val="264"/>
              </a:spcBef>
              <a:spcAft>
                <a:spcPts val="0"/>
              </a:spcAft>
              <a:buClr>
                <a:schemeClr val="accent1"/>
              </a:buClr>
              <a:buSzPts val="1200"/>
              <a:buFont typeface="Arial"/>
              <a:buChar char="•"/>
            </a:pPr>
            <a:r>
              <a:t/>
            </a:r>
            <a:endParaRPr sz="1200">
              <a:solidFill>
                <a:schemeClr val="dk1"/>
              </a:solidFill>
              <a:latin typeface="Calibri"/>
              <a:ea typeface="Calibri"/>
              <a:cs typeface="Calibri"/>
              <a:sym typeface="Calibri"/>
            </a:endParaRPr>
          </a:p>
          <a:p>
            <a:pPr indent="0" lvl="0" marL="0" marR="0" rtl="0" algn="l">
              <a:spcBef>
                <a:spcPts val="264"/>
              </a:spcBef>
              <a:spcAft>
                <a:spcPts val="0"/>
              </a:spcAft>
              <a:buNone/>
            </a:pPr>
            <a:r>
              <a:t/>
            </a:r>
            <a:endParaRPr b="1" sz="1200">
              <a:solidFill>
                <a:schemeClr val="dk1"/>
              </a:solidFill>
              <a:latin typeface="Calibri"/>
              <a:ea typeface="Calibri"/>
              <a:cs typeface="Calibri"/>
              <a:sym typeface="Calibri"/>
            </a:endParaRPr>
          </a:p>
          <a:p>
            <a:pPr indent="0" lvl="0" marL="0" marR="0" rtl="0" algn="l">
              <a:spcBef>
                <a:spcPts val="264"/>
              </a:spcBef>
              <a:spcAft>
                <a:spcPts val="0"/>
              </a:spcAft>
              <a:buNone/>
            </a:pPr>
            <a:r>
              <a:rPr b="1" lang="en-US" sz="1200">
                <a:solidFill>
                  <a:schemeClr val="dk1"/>
                </a:solidFill>
                <a:latin typeface="Calibri"/>
                <a:ea typeface="Calibri"/>
                <a:cs typeface="Calibri"/>
                <a:sym typeface="Calibri"/>
              </a:rPr>
              <a:t>Manufacturing Client: Quote-to-Cash (QTC) Transformation</a:t>
            </a:r>
            <a:endParaRPr b="1" sz="1200">
              <a:solidFill>
                <a:schemeClr val="dk1"/>
              </a:solidFill>
              <a:latin typeface="Calibri"/>
              <a:ea typeface="Calibri"/>
              <a:cs typeface="Calibri"/>
              <a:sym typeface="Calibri"/>
            </a:endParaRPr>
          </a:p>
          <a:p>
            <a:pPr indent="0" lvl="0" marL="0" marR="0" rtl="0" algn="l">
              <a:spcBef>
                <a:spcPts val="264"/>
              </a:spcBef>
              <a:spcAft>
                <a:spcPts val="0"/>
              </a:spcAft>
              <a:buClr>
                <a:srgbClr val="000000"/>
              </a:buClr>
              <a:buFont typeface="Arial"/>
              <a:buNone/>
            </a:pPr>
            <a:r>
              <a:t/>
            </a:r>
            <a:endParaRPr b="1" sz="1200">
              <a:solidFill>
                <a:schemeClr val="dk1"/>
              </a:solidFill>
              <a:latin typeface="Calibri"/>
              <a:ea typeface="Calibri"/>
              <a:cs typeface="Calibri"/>
              <a:sym typeface="Calibri"/>
            </a:endParaRPr>
          </a:p>
          <a:p>
            <a:pPr indent="-169862" lvl="0" marL="169862"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Technical Lead for Opportunity and Quote Workflow Management.</a:t>
            </a:r>
            <a:endParaRPr sz="1200">
              <a:solidFill>
                <a:schemeClr val="dk1"/>
              </a:solidFill>
              <a:latin typeface="Calibri"/>
              <a:ea typeface="Calibri"/>
              <a:cs typeface="Calibri"/>
              <a:sym typeface="Calibri"/>
            </a:endParaRPr>
          </a:p>
          <a:p>
            <a:pPr indent="-163512" lvl="0" marL="169862" rtl="0" algn="l">
              <a:spcBef>
                <a:spcPts val="0"/>
              </a:spcBef>
              <a:spcAft>
                <a:spcPts val="0"/>
              </a:spcAft>
              <a:buClr>
                <a:srgbClr val="000000"/>
              </a:buClr>
              <a:buSzPts val="1100"/>
              <a:buFont typeface="Arial"/>
              <a:buChar char="•"/>
            </a:pPr>
            <a:r>
              <a:rPr lang="en-US" sz="1200">
                <a:solidFill>
                  <a:schemeClr val="dk1"/>
                </a:solidFill>
                <a:latin typeface="Calibri"/>
                <a:ea typeface="Calibri"/>
                <a:cs typeface="Calibri"/>
                <a:sym typeface="Calibri"/>
              </a:rPr>
              <a:t>Implemented Custom Pricing and Advanced Approvals to support complex Business rules.</a:t>
            </a:r>
            <a:endParaRPr sz="1200">
              <a:solidFill>
                <a:schemeClr val="dk1"/>
              </a:solidFill>
              <a:latin typeface="Calibri"/>
              <a:ea typeface="Calibri"/>
              <a:cs typeface="Calibri"/>
              <a:sym typeface="Calibri"/>
            </a:endParaRPr>
          </a:p>
          <a:p>
            <a:pPr indent="-169862" lvl="0" marL="169862"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Integrated Quote processes with </a:t>
            </a:r>
            <a:r>
              <a:rPr lang="en-US" sz="1200">
                <a:solidFill>
                  <a:schemeClr val="dk1"/>
                </a:solidFill>
                <a:latin typeface="Calibri"/>
                <a:ea typeface="Calibri"/>
                <a:cs typeface="Calibri"/>
                <a:sym typeface="Calibri"/>
              </a:rPr>
              <a:t>complex contract management workflow.</a:t>
            </a:r>
            <a:endParaRPr/>
          </a:p>
          <a:p>
            <a:pPr indent="-163512" lvl="0" marL="169862" rtl="0" algn="l">
              <a:spcBef>
                <a:spcPts val="264"/>
              </a:spcBef>
              <a:spcAft>
                <a:spcPts val="0"/>
              </a:spcAft>
              <a:buClr>
                <a:srgbClr val="000000"/>
              </a:buClr>
              <a:buSzPts val="1100"/>
              <a:buFont typeface="Arial"/>
              <a:buChar char="•"/>
            </a:pPr>
            <a:r>
              <a:rPr lang="en-US" sz="1200">
                <a:solidFill>
                  <a:schemeClr val="dk1"/>
                </a:solidFill>
                <a:latin typeface="Calibri"/>
                <a:ea typeface="Calibri"/>
                <a:cs typeface="Calibri"/>
                <a:sym typeface="Calibri"/>
              </a:rPr>
              <a:t>Customized Triggers required for Asset Integration and Renewal Management.</a:t>
            </a:r>
            <a:endParaRPr>
              <a:solidFill>
                <a:schemeClr val="dk1"/>
              </a:solidFill>
            </a:endParaRPr>
          </a:p>
          <a:p>
            <a:pPr indent="-93663" lvl="0" marL="169863" marR="0" rtl="0" algn="l">
              <a:spcBef>
                <a:spcPts val="264"/>
              </a:spcBef>
              <a:spcAft>
                <a:spcPts val="0"/>
              </a:spcAft>
              <a:buClr>
                <a:schemeClr val="accent1"/>
              </a:buClr>
              <a:buSzPts val="1200"/>
              <a:buFont typeface="Arial"/>
              <a:buNone/>
            </a:pPr>
            <a:r>
              <a:t/>
            </a:r>
            <a:endParaRPr sz="1200">
              <a:solidFill>
                <a:schemeClr val="dk1"/>
              </a:solidFill>
              <a:latin typeface="Calibri"/>
              <a:ea typeface="Calibri"/>
              <a:cs typeface="Calibri"/>
              <a:sym typeface="Calibri"/>
            </a:endParaRPr>
          </a:p>
          <a:p>
            <a:pPr indent="0" lvl="0" marL="0" marR="0" rtl="0" algn="l">
              <a:spcBef>
                <a:spcPts val="264"/>
              </a:spcBef>
              <a:spcAft>
                <a:spcPts val="0"/>
              </a:spcAft>
              <a:buNone/>
            </a:pPr>
            <a:r>
              <a:rPr b="1" lang="en-US" sz="1200">
                <a:solidFill>
                  <a:schemeClr val="dk1"/>
                </a:solidFill>
                <a:latin typeface="Calibri"/>
                <a:ea typeface="Calibri"/>
                <a:cs typeface="Calibri"/>
                <a:sym typeface="Calibri"/>
              </a:rPr>
              <a:t>Oil &amp; Gas Client: CPQ &amp; CLM Transformation</a:t>
            </a:r>
            <a:endParaRPr sz="1200">
              <a:solidFill>
                <a:schemeClr val="dk1"/>
              </a:solidFill>
              <a:latin typeface="Calibri"/>
              <a:ea typeface="Calibri"/>
              <a:cs typeface="Calibri"/>
              <a:sym typeface="Calibri"/>
            </a:endParaRPr>
          </a:p>
          <a:p>
            <a:pPr indent="-171450" lvl="0" marL="171450"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Managed Functional teams to effectively deliver an efficient Quoting tool for Sales Optimization</a:t>
            </a:r>
            <a:r>
              <a:rPr lang="en-US" sz="1200">
                <a:solidFill>
                  <a:schemeClr val="dk1"/>
                </a:solidFill>
                <a:latin typeface="Calibri"/>
                <a:ea typeface="Calibri"/>
                <a:cs typeface="Calibri"/>
                <a:sym typeface="Calibri"/>
              </a:rPr>
              <a:t>. </a:t>
            </a:r>
            <a:endParaRPr/>
          </a:p>
          <a:p>
            <a:pPr indent="-171450" lvl="0" marL="171450"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Led Technical team during all phases of the Project, performed frequent Code Reviews, Managed performance issues, application design and developed complex Solutions required for Pricing, Outbound and Inbound Integrations with Salesforce CPQ.</a:t>
            </a:r>
            <a:endParaRPr/>
          </a:p>
          <a:p>
            <a:pPr indent="-171450" lvl="0" marL="171450" marR="0" rtl="0" algn="l">
              <a:spcBef>
                <a:spcPts val="264"/>
              </a:spcBef>
              <a:spcAft>
                <a:spcPts val="0"/>
              </a:spcAft>
              <a:buClr>
                <a:schemeClr val="accent1"/>
              </a:buClr>
              <a:buSzPts val="1200"/>
              <a:buFont typeface="Arial"/>
              <a:buChar char="•"/>
            </a:pPr>
            <a:r>
              <a:rPr lang="en-US" sz="1200">
                <a:solidFill>
                  <a:schemeClr val="dk1"/>
                </a:solidFill>
                <a:latin typeface="Calibri"/>
                <a:ea typeface="Calibri"/>
                <a:cs typeface="Calibri"/>
                <a:sym typeface="Calibri"/>
              </a:rPr>
              <a:t>Managed Global business teams</a:t>
            </a:r>
            <a:r>
              <a:rPr lang="en-US" sz="1200">
                <a:solidFill>
                  <a:schemeClr val="dk1"/>
                </a:solidFill>
                <a:latin typeface="Calibri"/>
                <a:ea typeface="Calibri"/>
                <a:cs typeface="Calibri"/>
                <a:sym typeface="Calibri"/>
              </a:rPr>
              <a:t> for a successful UAT and Go-Live across different Geos .</a:t>
            </a:r>
            <a:endParaRPr/>
          </a:p>
        </p:txBody>
      </p:sp>
      <p:sp>
        <p:nvSpPr>
          <p:cNvPr id="146" name="Google Shape;146;p19"/>
          <p:cNvSpPr/>
          <p:nvPr/>
        </p:nvSpPr>
        <p:spPr>
          <a:xfrm>
            <a:off x="413807" y="1073268"/>
            <a:ext cx="4456511" cy="2232077"/>
          </a:xfrm>
          <a:prstGeom prst="rect">
            <a:avLst/>
          </a:prstGeom>
          <a:solidFill>
            <a:srgbClr val="F8F8F8"/>
          </a:solidFill>
          <a:ln>
            <a:noFill/>
          </a:ln>
        </p:spPr>
        <p:txBody>
          <a:bodyPr anchorCtr="0" anchor="ctr" bIns="46025" lIns="45700" spcFirstLastPara="1" rIns="92075" wrap="square" tIns="46025">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7" name="Google Shape;147;p19"/>
          <p:cNvSpPr/>
          <p:nvPr/>
        </p:nvSpPr>
        <p:spPr>
          <a:xfrm>
            <a:off x="5717930" y="1015326"/>
            <a:ext cx="4321175" cy="274637"/>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Clr>
                <a:schemeClr val="accent1"/>
              </a:buClr>
              <a:buSzPts val="1200"/>
              <a:buFont typeface="Calibri"/>
              <a:buNone/>
            </a:pPr>
            <a:r>
              <a:rPr b="1" lang="en-US" sz="1200">
                <a:solidFill>
                  <a:schemeClr val="dk2"/>
                </a:solidFill>
                <a:latin typeface="Calibri"/>
                <a:ea typeface="Calibri"/>
                <a:cs typeface="Calibri"/>
                <a:sym typeface="Calibri"/>
              </a:rPr>
              <a:t>Selected Relevant Experience</a:t>
            </a:r>
            <a:endParaRPr/>
          </a:p>
        </p:txBody>
      </p:sp>
      <p:sp>
        <p:nvSpPr>
          <p:cNvPr id="148" name="Google Shape;148;p19"/>
          <p:cNvSpPr/>
          <p:nvPr/>
        </p:nvSpPr>
        <p:spPr>
          <a:xfrm>
            <a:off x="364044" y="1047289"/>
            <a:ext cx="3820886" cy="276999"/>
          </a:xfrm>
          <a:prstGeom prst="rect">
            <a:avLst/>
          </a:prstGeom>
          <a:noFill/>
          <a:ln>
            <a:noFill/>
          </a:ln>
        </p:spPr>
        <p:txBody>
          <a:bodyPr anchorCtr="0" anchor="t" bIns="45700" lIns="45700" spcFirstLastPara="1" rIns="45700" wrap="square" tIns="45700">
            <a:noAutofit/>
          </a:bodyPr>
          <a:lstStyle/>
          <a:p>
            <a:pPr indent="-227013" lvl="0" marL="227013" marR="0" rtl="0" algn="l">
              <a:spcBef>
                <a:spcPts val="0"/>
              </a:spcBef>
              <a:spcAft>
                <a:spcPts val="0"/>
              </a:spcAft>
              <a:buNone/>
            </a:pPr>
            <a:r>
              <a:rPr b="1" lang="en-US" sz="1200">
                <a:solidFill>
                  <a:schemeClr val="dk2"/>
                </a:solidFill>
                <a:latin typeface="Calibri"/>
                <a:ea typeface="Calibri"/>
                <a:cs typeface="Calibri"/>
                <a:sym typeface="Calibri"/>
              </a:rPr>
              <a:t>  Background</a:t>
            </a:r>
            <a:endParaRPr/>
          </a:p>
        </p:txBody>
      </p:sp>
      <p:sp>
        <p:nvSpPr>
          <p:cNvPr id="149" name="Google Shape;149;p19"/>
          <p:cNvSpPr/>
          <p:nvPr/>
        </p:nvSpPr>
        <p:spPr>
          <a:xfrm>
            <a:off x="436506" y="3570402"/>
            <a:ext cx="2210700" cy="276900"/>
          </a:xfrm>
          <a:prstGeom prst="rect">
            <a:avLst/>
          </a:prstGeom>
          <a:noFill/>
          <a:ln>
            <a:noFill/>
          </a:ln>
        </p:spPr>
        <p:txBody>
          <a:bodyPr anchorCtr="0" anchor="t" bIns="45700" lIns="45700" spcFirstLastPara="1" rIns="45700" wrap="square" tIns="45700">
            <a:noAutofit/>
          </a:bodyPr>
          <a:lstStyle/>
          <a:p>
            <a:pPr indent="-227013" lvl="0" marL="227013" marR="0" rtl="0" algn="l">
              <a:spcBef>
                <a:spcPts val="0"/>
              </a:spcBef>
              <a:spcAft>
                <a:spcPts val="0"/>
              </a:spcAft>
              <a:buNone/>
            </a:pPr>
            <a:r>
              <a:rPr b="1" lang="en-US" sz="1200">
                <a:solidFill>
                  <a:schemeClr val="dk2"/>
                </a:solidFill>
                <a:latin typeface="Calibri"/>
                <a:ea typeface="Calibri"/>
                <a:cs typeface="Calibri"/>
                <a:sym typeface="Calibri"/>
              </a:rPr>
              <a:t>Functional Experience</a:t>
            </a:r>
            <a:endParaRPr/>
          </a:p>
        </p:txBody>
      </p:sp>
      <p:cxnSp>
        <p:nvCxnSpPr>
          <p:cNvPr id="150" name="Google Shape;150;p19"/>
          <p:cNvCxnSpPr/>
          <p:nvPr/>
        </p:nvCxnSpPr>
        <p:spPr>
          <a:xfrm flipH="1" rot="10800000">
            <a:off x="352087" y="3815211"/>
            <a:ext cx="4346400" cy="3210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19"/>
          <p:cNvCxnSpPr/>
          <p:nvPr/>
        </p:nvCxnSpPr>
        <p:spPr>
          <a:xfrm flipH="1" rot="10800000">
            <a:off x="5717930" y="1303604"/>
            <a:ext cx="4980894" cy="3629"/>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19"/>
          <p:cNvCxnSpPr/>
          <p:nvPr/>
        </p:nvCxnSpPr>
        <p:spPr>
          <a:xfrm flipH="1" rot="10800000">
            <a:off x="392868" y="1303604"/>
            <a:ext cx="4456511" cy="14673"/>
          </a:xfrm>
          <a:prstGeom prst="straightConnector1">
            <a:avLst/>
          </a:prstGeom>
          <a:noFill/>
          <a:ln cap="flat" cmpd="sng" w="28575">
            <a:solidFill>
              <a:schemeClr val="accent1"/>
            </a:solidFill>
            <a:prstDash val="solid"/>
            <a:round/>
            <a:headEnd len="med" w="med" type="none"/>
            <a:tailEnd len="med" w="med" type="none"/>
          </a:ln>
        </p:spPr>
      </p:cxnSp>
      <p:grpSp>
        <p:nvGrpSpPr>
          <p:cNvPr id="153" name="Google Shape;153;p19"/>
          <p:cNvGrpSpPr/>
          <p:nvPr/>
        </p:nvGrpSpPr>
        <p:grpSpPr>
          <a:xfrm>
            <a:off x="413807" y="1418943"/>
            <a:ext cx="4223095" cy="1788266"/>
            <a:chOff x="169594" y="1611763"/>
            <a:chExt cx="3205294" cy="1741269"/>
          </a:xfrm>
        </p:grpSpPr>
        <p:sp>
          <p:nvSpPr>
            <p:cNvPr id="154" name="Google Shape;154;p19"/>
            <p:cNvSpPr/>
            <p:nvPr/>
          </p:nvSpPr>
          <p:spPr>
            <a:xfrm>
              <a:off x="1019194" y="1611763"/>
              <a:ext cx="2339801" cy="1168784"/>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Vamsidhar is a Technical Architect at Standav Quote to Cash Practice from Dallas. He has over 10 years of experience in IT industry, with a focus on Salesforce based CPQ, CLM &amp; Billing Applications.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5" name="Google Shape;155;p19"/>
            <p:cNvSpPr/>
            <p:nvPr/>
          </p:nvSpPr>
          <p:spPr>
            <a:xfrm>
              <a:off x="169594" y="2723687"/>
              <a:ext cx="3205294" cy="6293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Certified in Salesforce Sales Cloud, Admin, Salesforce CPQ.</a:t>
              </a:r>
              <a:r>
                <a:rPr lang="en-US" sz="1250">
                  <a:solidFill>
                    <a:schemeClr val="dk1"/>
                  </a:solidFill>
                  <a:latin typeface="Calibri"/>
                  <a:ea typeface="Calibri"/>
                  <a:cs typeface="Calibri"/>
                  <a:sym typeface="Calibri"/>
                </a:rPr>
                <a:t>. Vamsidhar has performed as a lead Technical Architect on various  Quote to Cash projects across multiple industries, such as healthcare services, power distribution, and Oil &amp; Gas.</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grpSp>
      <p:sp>
        <p:nvSpPr>
          <p:cNvPr id="156" name="Google Shape;156;p19"/>
          <p:cNvSpPr/>
          <p:nvPr/>
        </p:nvSpPr>
        <p:spPr>
          <a:xfrm>
            <a:off x="364044" y="5768625"/>
            <a:ext cx="4976306" cy="646331"/>
          </a:xfrm>
          <a:prstGeom prst="rect">
            <a:avLst/>
          </a:prstGeom>
          <a:noFill/>
          <a:ln>
            <a:noFill/>
          </a:ln>
        </p:spPr>
        <p:txBody>
          <a:bodyPr anchorCtr="0" anchor="t" bIns="45700" lIns="45700" spcFirstLastPara="1" rIns="45700" wrap="square" tIns="45700">
            <a:noAutofit/>
          </a:bodyPr>
          <a:lstStyle/>
          <a:p>
            <a:pPr indent="-114300" lvl="0" marL="114300" marR="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SFDC Sales Cloud, Service Cloud</a:t>
            </a:r>
            <a:endParaRPr/>
          </a:p>
          <a:p>
            <a:pPr indent="-114300" lvl="0" marL="114300" marR="0" rtl="0" algn="l">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Salesforce CPQ</a:t>
            </a:r>
            <a:endParaRPr sz="1200">
              <a:solidFill>
                <a:schemeClr val="dk1"/>
              </a:solidFill>
              <a:latin typeface="Calibri"/>
              <a:ea typeface="Calibri"/>
              <a:cs typeface="Calibri"/>
              <a:sym typeface="Calibri"/>
            </a:endParaRPr>
          </a:p>
          <a:p>
            <a:pPr indent="-114300" lvl="0" marL="114300" marR="0" rtl="0" algn="l">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 SpringCM</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7" name="Google Shape;157;p19"/>
          <p:cNvSpPr/>
          <p:nvPr/>
        </p:nvSpPr>
        <p:spPr>
          <a:xfrm>
            <a:off x="375062" y="5470050"/>
            <a:ext cx="2210570" cy="276999"/>
          </a:xfrm>
          <a:prstGeom prst="rect">
            <a:avLst/>
          </a:prstGeom>
          <a:noFill/>
          <a:ln>
            <a:noFill/>
          </a:ln>
        </p:spPr>
        <p:txBody>
          <a:bodyPr anchorCtr="0" anchor="t" bIns="45700" lIns="45700" spcFirstLastPara="1" rIns="45700" wrap="square" tIns="45700">
            <a:noAutofit/>
          </a:bodyPr>
          <a:lstStyle/>
          <a:p>
            <a:pPr indent="-227013" lvl="0" marL="227013" marR="0" rtl="0" algn="l">
              <a:spcBef>
                <a:spcPts val="0"/>
              </a:spcBef>
              <a:spcAft>
                <a:spcPts val="0"/>
              </a:spcAft>
              <a:buNone/>
            </a:pPr>
            <a:r>
              <a:rPr b="1" lang="en-US" sz="1200">
                <a:solidFill>
                  <a:schemeClr val="dk2"/>
                </a:solidFill>
                <a:latin typeface="Calibri"/>
                <a:ea typeface="Calibri"/>
                <a:cs typeface="Calibri"/>
                <a:sym typeface="Calibri"/>
              </a:rPr>
              <a:t>Technical Experience</a:t>
            </a:r>
            <a:endParaRPr/>
          </a:p>
        </p:txBody>
      </p:sp>
      <p:cxnSp>
        <p:nvCxnSpPr>
          <p:cNvPr id="158" name="Google Shape;158;p19"/>
          <p:cNvCxnSpPr/>
          <p:nvPr/>
        </p:nvCxnSpPr>
        <p:spPr>
          <a:xfrm flipH="1" rot="10800000">
            <a:off x="436507" y="5746131"/>
            <a:ext cx="4433811" cy="917"/>
          </a:xfrm>
          <a:prstGeom prst="straightConnector1">
            <a:avLst/>
          </a:prstGeom>
          <a:noFill/>
          <a:ln cap="flat" cmpd="sng" w="28575">
            <a:solidFill>
              <a:schemeClr val="accent1"/>
            </a:solidFill>
            <a:prstDash val="solid"/>
            <a:round/>
            <a:headEnd len="med" w="med" type="none"/>
            <a:tailEnd len="med" w="med" type="none"/>
          </a:ln>
        </p:spPr>
      </p:cxnSp>
      <p:pic>
        <p:nvPicPr>
          <p:cNvPr id="159" name="Google Shape;159;p19"/>
          <p:cNvPicPr preferRelativeResize="0"/>
          <p:nvPr/>
        </p:nvPicPr>
        <p:blipFill rotWithShape="1">
          <a:blip r:embed="rId3">
            <a:alphaModFix/>
          </a:blip>
          <a:srcRect b="0" l="0" r="0" t="0"/>
          <a:stretch/>
        </p:blipFill>
        <p:spPr>
          <a:xfrm>
            <a:off x="505056" y="1410624"/>
            <a:ext cx="936882" cy="1079808"/>
          </a:xfrm>
          <a:prstGeom prst="rect">
            <a:avLst/>
          </a:prstGeom>
          <a:noFill/>
          <a:ln>
            <a:noFill/>
          </a:ln>
        </p:spPr>
      </p:pic>
      <p:sp>
        <p:nvSpPr>
          <p:cNvPr id="160" name="Google Shape;160;p19"/>
          <p:cNvSpPr txBox="1"/>
          <p:nvPr/>
        </p:nvSpPr>
        <p:spPr>
          <a:xfrm>
            <a:off x="360912" y="186432"/>
            <a:ext cx="3972578" cy="78612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993C"/>
              </a:buClr>
              <a:buSzPts val="2400"/>
              <a:buFont typeface="Calibri"/>
              <a:buNone/>
            </a:pPr>
            <a:r>
              <a:rPr b="1" lang="en-US" sz="2400" u="none">
                <a:solidFill>
                  <a:srgbClr val="FF993C"/>
                </a:solidFill>
                <a:latin typeface="Calibri"/>
                <a:ea typeface="Calibri"/>
                <a:cs typeface="Calibri"/>
                <a:sym typeface="Calibri"/>
              </a:rPr>
              <a:t>Vamsidhar Poosarla</a:t>
            </a:r>
            <a:br>
              <a:rPr b="0" lang="en-US" sz="2400" u="none">
                <a:solidFill>
                  <a:schemeClr val="dk1"/>
                </a:solidFill>
                <a:latin typeface="Calibri"/>
                <a:ea typeface="Calibri"/>
                <a:cs typeface="Calibri"/>
                <a:sym typeface="Calibri"/>
              </a:rPr>
            </a:br>
            <a:r>
              <a:rPr b="1" i="1" lang="en-US" sz="1600" u="none">
                <a:solidFill>
                  <a:schemeClr val="dk1"/>
                </a:solidFill>
                <a:latin typeface="Calibri"/>
                <a:ea typeface="Calibri"/>
                <a:cs typeface="Calibri"/>
                <a:sym typeface="Calibri"/>
              </a:rPr>
              <a:t>Technical Architect -QTC, Dallas</a:t>
            </a:r>
            <a:endParaRPr/>
          </a:p>
        </p:txBody>
      </p:sp>
      <p:sp>
        <p:nvSpPr>
          <p:cNvPr id="161" name="Google Shape;161;p19"/>
          <p:cNvSpPr txBox="1"/>
          <p:nvPr/>
        </p:nvSpPr>
        <p:spPr>
          <a:xfrm>
            <a:off x="2759224" y="3886700"/>
            <a:ext cx="2210700" cy="2089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Sales Process Optimization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Account Mastering</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  Guided Selling</a:t>
            </a:r>
            <a:endParaRPr sz="1200">
              <a:solidFill>
                <a:schemeClr val="dk1"/>
              </a:solidFill>
              <a:latin typeface="Calibri"/>
              <a:ea typeface="Calibri"/>
              <a:cs typeface="Calibri"/>
              <a:sym typeface="Calibri"/>
            </a:endParaRPr>
          </a:p>
          <a:p>
            <a:pPr indent="0" lvl="0" marL="114300" marR="0" rtl="0" algn="l">
              <a:spcBef>
                <a:spcPts val="200"/>
              </a:spcBef>
              <a:spcAft>
                <a:spcPts val="0"/>
              </a:spcAft>
              <a:buNone/>
            </a:pPr>
            <a:r>
              <a:t/>
            </a:r>
            <a:endParaRPr sz="1200">
              <a:solidFill>
                <a:schemeClr val="dk1"/>
              </a:solidFill>
              <a:latin typeface="Calibri"/>
              <a:ea typeface="Calibri"/>
              <a:cs typeface="Calibri"/>
              <a:sym typeface="Calibri"/>
            </a:endParaRPr>
          </a:p>
          <a:p>
            <a:pPr indent="-38100" lvl="0" marL="114300" marR="0" rtl="0" algn="l">
              <a:spcBef>
                <a:spcPts val="20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62" name="Google Shape;162;p19"/>
          <p:cNvSpPr txBox="1"/>
          <p:nvPr/>
        </p:nvSpPr>
        <p:spPr>
          <a:xfrm>
            <a:off x="374975" y="3885657"/>
            <a:ext cx="2210700" cy="209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Quote to Cash Transformation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  Partner distribution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  Supply Chain Management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  Warehouse and logistics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  Discount Modeling</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200">
                <a:solidFill>
                  <a:schemeClr val="dk1"/>
                </a:solidFill>
                <a:latin typeface="Calibri"/>
                <a:ea typeface="Calibri"/>
                <a:cs typeface="Calibri"/>
                <a:sym typeface="Calibri"/>
              </a:rPr>
              <a:t>•  Product Catalogue</a:t>
            </a:r>
            <a:endParaRPr sz="1200">
              <a:solidFill>
                <a:schemeClr val="dk1"/>
              </a:solidFill>
              <a:latin typeface="Calibri"/>
              <a:ea typeface="Calibri"/>
              <a:cs typeface="Calibri"/>
              <a:sym typeface="Calibri"/>
            </a:endParaRPr>
          </a:p>
          <a:p>
            <a:pPr indent="0" lvl="0" marL="114300" marR="0" rtl="0" algn="l">
              <a:spcBef>
                <a:spcPts val="200"/>
              </a:spcBef>
              <a:spcAft>
                <a:spcPts val="0"/>
              </a:spcAft>
              <a:buNone/>
            </a:pPr>
            <a:r>
              <a:t/>
            </a:r>
            <a:endParaRPr b="1" sz="1200">
              <a:solidFill>
                <a:schemeClr val="dk1"/>
              </a:solidFill>
              <a:latin typeface="Calibri"/>
              <a:ea typeface="Calibri"/>
              <a:cs typeface="Calibri"/>
              <a:sym typeface="Calibri"/>
            </a:endParaRPr>
          </a:p>
          <a:p>
            <a:pPr indent="0" lvl="0" marL="114300" marR="0" rtl="0" algn="l">
              <a:spcBef>
                <a:spcPts val="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descr="shutterstock_557231137.jpg" id="167" name="Google Shape;167;p20"/>
          <p:cNvPicPr preferRelativeResize="0"/>
          <p:nvPr/>
        </p:nvPicPr>
        <p:blipFill rotWithShape="1">
          <a:blip r:embed="rId3">
            <a:alphaModFix/>
          </a:blip>
          <a:srcRect b="12499" l="0" r="0" t="3474"/>
          <a:stretch/>
        </p:blipFill>
        <p:spPr>
          <a:xfrm>
            <a:off x="-1" y="1"/>
            <a:ext cx="12242687" cy="6858000"/>
          </a:xfrm>
          <a:prstGeom prst="rect">
            <a:avLst/>
          </a:prstGeom>
          <a:noFill/>
          <a:ln>
            <a:noFill/>
          </a:ln>
        </p:spPr>
      </p:pic>
      <p:sp>
        <p:nvSpPr>
          <p:cNvPr id="168" name="Google Shape;168;p20"/>
          <p:cNvSpPr/>
          <p:nvPr/>
        </p:nvSpPr>
        <p:spPr>
          <a:xfrm>
            <a:off x="24662" y="0"/>
            <a:ext cx="12241324" cy="6858000"/>
          </a:xfrm>
          <a:prstGeom prst="rect">
            <a:avLst/>
          </a:prstGeom>
          <a:solidFill>
            <a:schemeClr val="dk1">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0"/>
          <p:cNvSpPr/>
          <p:nvPr/>
        </p:nvSpPr>
        <p:spPr>
          <a:xfrm>
            <a:off x="0" y="0"/>
            <a:ext cx="5186801" cy="6858000"/>
          </a:xfrm>
          <a:prstGeom prst="rect">
            <a:avLst/>
          </a:prstGeom>
          <a:solidFill>
            <a:schemeClr val="dk1">
              <a:alpha val="5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0"/>
          <p:cNvSpPr txBox="1"/>
          <p:nvPr>
            <p:ph idx="1" type="body"/>
          </p:nvPr>
        </p:nvSpPr>
        <p:spPr>
          <a:xfrm>
            <a:off x="6098285" y="1216099"/>
            <a:ext cx="2683933" cy="97846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1800"/>
              <a:buFont typeface="Arial"/>
              <a:buNone/>
            </a:pPr>
            <a:r>
              <a:rPr b="0" i="0" lang="en-US" sz="1800" u="none" cap="none" strike="noStrike">
                <a:solidFill>
                  <a:schemeClr val="lt1"/>
                </a:solidFill>
                <a:latin typeface="Calibri"/>
                <a:ea typeface="Calibri"/>
                <a:cs typeface="Calibri"/>
                <a:sym typeface="Calibri"/>
              </a:rPr>
              <a:t>Headquartered</a:t>
            </a:r>
            <a:endParaRPr b="1" i="0" sz="1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Calibri"/>
                <a:ea typeface="Calibri"/>
                <a:cs typeface="Calibri"/>
                <a:sym typeface="Calibri"/>
              </a:rPr>
              <a:t>Copyright © 2015 Standav Corp LLC. All rights reserved. </a:t>
            </a:r>
            <a:endParaRPr/>
          </a:p>
        </p:txBody>
      </p:sp>
      <p:sp>
        <p:nvSpPr>
          <p:cNvPr id="172" name="Google Shape;172;p20"/>
          <p:cNvSpPr txBox="1"/>
          <p:nvPr>
            <p:ph idx="12" type="sldNum"/>
          </p:nvPr>
        </p:nvSpPr>
        <p:spPr>
          <a:xfrm>
            <a:off x="9296741" y="6356349"/>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FFFFFF"/>
                </a:solidFill>
                <a:latin typeface="Calibri"/>
                <a:ea typeface="Calibri"/>
                <a:cs typeface="Calibri"/>
                <a:sym typeface="Calibri"/>
              </a:rPr>
              <a:t>‹#›</a:t>
            </a:fld>
            <a:endParaRPr sz="1200">
              <a:solidFill>
                <a:srgbClr val="FFFFFF"/>
              </a:solidFill>
              <a:latin typeface="Calibri"/>
              <a:ea typeface="Calibri"/>
              <a:cs typeface="Calibri"/>
              <a:sym typeface="Calibri"/>
            </a:endParaRPr>
          </a:p>
        </p:txBody>
      </p:sp>
      <p:sp>
        <p:nvSpPr>
          <p:cNvPr id="173" name="Google Shape;173;p20"/>
          <p:cNvSpPr txBox="1"/>
          <p:nvPr/>
        </p:nvSpPr>
        <p:spPr>
          <a:xfrm>
            <a:off x="6311068" y="6002849"/>
            <a:ext cx="10515600" cy="4858526"/>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74" name="Google Shape;174;p20"/>
          <p:cNvSpPr txBox="1"/>
          <p:nvPr/>
        </p:nvSpPr>
        <p:spPr>
          <a:xfrm>
            <a:off x="9694523" y="4668748"/>
            <a:ext cx="2683933" cy="1832564"/>
          </a:xfrm>
          <a:prstGeom prst="rect">
            <a:avLst/>
          </a:prstGeom>
          <a:noFill/>
          <a:ln>
            <a:noFill/>
          </a:ln>
        </p:spPr>
        <p:txBody>
          <a:bodyPr anchorCtr="0" anchor="t" bIns="45700" lIns="91425" spcFirstLastPara="1" rIns="91425" wrap="square" tIns="45700">
            <a:noAutofit/>
          </a:bodyPr>
          <a:lstStyle/>
          <a:p>
            <a:pPr indent="-152400" lvl="0" marL="228600" marR="0" rtl="0" algn="l">
              <a:lnSpc>
                <a:spcPct val="90000"/>
              </a:lnSpc>
              <a:spcBef>
                <a:spcPts val="0"/>
              </a:spcBef>
              <a:spcAft>
                <a:spcPts val="0"/>
              </a:spcAft>
              <a:buClr>
                <a:schemeClr val="dk1"/>
              </a:buClr>
              <a:buSzPts val="1200"/>
              <a:buFont typeface="Arial"/>
              <a:buNone/>
            </a:pPr>
            <a:r>
              <a:t/>
            </a:r>
            <a:endParaRPr b="1" i="0" sz="1200" u="none" cap="none" strike="noStrike">
              <a:solidFill>
                <a:schemeClr val="dk1"/>
              </a:solidFill>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a:p>
            <a:pPr indent="-152400" lvl="0" marL="228600" marR="0" rtl="0" algn="l">
              <a:lnSpc>
                <a:spcPct val="90000"/>
              </a:lnSpc>
              <a:spcBef>
                <a:spcPts val="1000"/>
              </a:spcBef>
              <a:spcAft>
                <a:spcPts val="0"/>
              </a:spcAft>
              <a:buClr>
                <a:schemeClr val="dk1"/>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175" name="Google Shape;175;p20"/>
          <p:cNvSpPr txBox="1"/>
          <p:nvPr/>
        </p:nvSpPr>
        <p:spPr>
          <a:xfrm>
            <a:off x="6145864" y="5575108"/>
            <a:ext cx="4902462" cy="9746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Salesforce Certified Consultants </a:t>
            </a:r>
            <a:endParaRPr/>
          </a:p>
        </p:txBody>
      </p:sp>
      <p:sp>
        <p:nvSpPr>
          <p:cNvPr id="176" name="Google Shape;176;p20"/>
          <p:cNvSpPr txBox="1"/>
          <p:nvPr/>
        </p:nvSpPr>
        <p:spPr>
          <a:xfrm>
            <a:off x="6070120" y="2646262"/>
            <a:ext cx="3399877" cy="6558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Total Number of Employees</a:t>
            </a:r>
            <a:endParaRPr/>
          </a:p>
        </p:txBody>
      </p:sp>
      <p:sp>
        <p:nvSpPr>
          <p:cNvPr id="177" name="Google Shape;177;p20"/>
          <p:cNvSpPr txBox="1"/>
          <p:nvPr/>
        </p:nvSpPr>
        <p:spPr>
          <a:xfrm>
            <a:off x="6147276" y="4057074"/>
            <a:ext cx="5677886" cy="5627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Quote to Cash Full cycle Implementations completed</a:t>
            </a:r>
            <a:endParaRPr/>
          </a:p>
        </p:txBody>
      </p:sp>
      <p:sp>
        <p:nvSpPr>
          <p:cNvPr id="178" name="Google Shape;178;p20"/>
          <p:cNvSpPr txBox="1"/>
          <p:nvPr/>
        </p:nvSpPr>
        <p:spPr>
          <a:xfrm>
            <a:off x="6132267" y="4866056"/>
            <a:ext cx="1682134" cy="6511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993C"/>
              </a:buClr>
              <a:buSzPts val="2800"/>
              <a:buFont typeface="Montserrat"/>
              <a:buNone/>
            </a:pPr>
            <a:r>
              <a:rPr i="0" lang="en-US" sz="2800" cap="none" strike="noStrike">
                <a:solidFill>
                  <a:srgbClr val="FF993C"/>
                </a:solidFill>
                <a:latin typeface="Montserrat"/>
                <a:ea typeface="Montserrat"/>
                <a:cs typeface="Montserrat"/>
                <a:sym typeface="Montserrat"/>
              </a:rPr>
              <a:t>70+</a:t>
            </a:r>
            <a:endParaRPr/>
          </a:p>
        </p:txBody>
      </p:sp>
      <p:sp>
        <p:nvSpPr>
          <p:cNvPr id="179" name="Google Shape;179;p20"/>
          <p:cNvSpPr txBox="1"/>
          <p:nvPr/>
        </p:nvSpPr>
        <p:spPr>
          <a:xfrm>
            <a:off x="1125988" y="2337046"/>
            <a:ext cx="9663370" cy="6511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t/>
            </a:r>
            <a:endParaRPr i="0" sz="2800" cap="none" strike="noStrike">
              <a:solidFill>
                <a:schemeClr val="lt1"/>
              </a:solidFill>
              <a:latin typeface="Montserrat"/>
              <a:ea typeface="Montserrat"/>
              <a:cs typeface="Montserrat"/>
              <a:sym typeface="Montserrat"/>
            </a:endParaRPr>
          </a:p>
        </p:txBody>
      </p:sp>
      <p:sp>
        <p:nvSpPr>
          <p:cNvPr id="180" name="Google Shape;180;p20"/>
          <p:cNvSpPr txBox="1"/>
          <p:nvPr/>
        </p:nvSpPr>
        <p:spPr>
          <a:xfrm>
            <a:off x="6082951" y="512356"/>
            <a:ext cx="2647213" cy="6511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993C"/>
              </a:buClr>
              <a:buSzPts val="2800"/>
              <a:buFont typeface="Montserrat"/>
              <a:buNone/>
            </a:pPr>
            <a:r>
              <a:rPr i="0" lang="en-US" sz="2800" cap="none" strike="noStrike">
                <a:solidFill>
                  <a:srgbClr val="FF993C"/>
                </a:solidFill>
                <a:latin typeface="Montserrat"/>
                <a:ea typeface="Montserrat"/>
                <a:cs typeface="Montserrat"/>
                <a:sym typeface="Montserrat"/>
              </a:rPr>
              <a:t>Silicon</a:t>
            </a:r>
            <a:r>
              <a:rPr i="0" lang="en-US" sz="2800" cap="none" strike="noStrike">
                <a:solidFill>
                  <a:srgbClr val="FF993C"/>
                </a:solidFill>
                <a:latin typeface="Montserrat"/>
                <a:ea typeface="Montserrat"/>
                <a:cs typeface="Montserrat"/>
                <a:sym typeface="Montserrat"/>
              </a:rPr>
              <a:t> Valley</a:t>
            </a:r>
            <a:endParaRPr i="0" sz="2800" cap="none" strike="noStrike">
              <a:solidFill>
                <a:srgbClr val="FF993C"/>
              </a:solidFill>
              <a:latin typeface="Montserrat"/>
              <a:ea typeface="Montserrat"/>
              <a:cs typeface="Montserrat"/>
              <a:sym typeface="Montserrat"/>
            </a:endParaRPr>
          </a:p>
        </p:txBody>
      </p:sp>
      <p:sp>
        <p:nvSpPr>
          <p:cNvPr id="181" name="Google Shape;181;p20"/>
          <p:cNvSpPr txBox="1"/>
          <p:nvPr/>
        </p:nvSpPr>
        <p:spPr>
          <a:xfrm>
            <a:off x="6095271" y="1954847"/>
            <a:ext cx="1216849" cy="6511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993C"/>
              </a:buClr>
              <a:buSzPts val="2800"/>
              <a:buFont typeface="Montserrat"/>
              <a:buNone/>
            </a:pPr>
            <a:r>
              <a:rPr i="0" lang="en-US" sz="2800" cap="none" strike="noStrike">
                <a:solidFill>
                  <a:srgbClr val="FF993C"/>
                </a:solidFill>
                <a:latin typeface="Montserrat"/>
                <a:ea typeface="Montserrat"/>
                <a:cs typeface="Montserrat"/>
                <a:sym typeface="Montserrat"/>
              </a:rPr>
              <a:t>150+</a:t>
            </a:r>
            <a:endParaRPr/>
          </a:p>
        </p:txBody>
      </p:sp>
      <p:sp>
        <p:nvSpPr>
          <p:cNvPr id="182" name="Google Shape;182;p20"/>
          <p:cNvSpPr txBox="1"/>
          <p:nvPr/>
        </p:nvSpPr>
        <p:spPr>
          <a:xfrm>
            <a:off x="6144592" y="3446654"/>
            <a:ext cx="1283511" cy="6511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993C"/>
              </a:buClr>
              <a:buSzPts val="2800"/>
              <a:buFont typeface="Montserrat"/>
              <a:buNone/>
            </a:pPr>
            <a:r>
              <a:rPr i="0" lang="en-US" sz="2800" cap="none" strike="noStrike">
                <a:solidFill>
                  <a:srgbClr val="FF993C"/>
                </a:solidFill>
                <a:latin typeface="Montserrat"/>
                <a:ea typeface="Montserrat"/>
                <a:cs typeface="Montserrat"/>
                <a:sym typeface="Montserrat"/>
              </a:rPr>
              <a:t>55+</a:t>
            </a:r>
            <a:endParaRPr/>
          </a:p>
        </p:txBody>
      </p:sp>
      <p:sp>
        <p:nvSpPr>
          <p:cNvPr id="183" name="Google Shape;183;p20"/>
          <p:cNvSpPr txBox="1"/>
          <p:nvPr/>
        </p:nvSpPr>
        <p:spPr>
          <a:xfrm>
            <a:off x="598962" y="5406200"/>
            <a:ext cx="356441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993C"/>
                </a:solidFill>
                <a:latin typeface="Calibri"/>
                <a:ea typeface="Calibri"/>
                <a:cs typeface="Calibri"/>
                <a:sym typeface="Calibri"/>
              </a:rPr>
              <a:t>HYBRID MODEL</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For Competitive Pricing</a:t>
            </a:r>
            <a:endParaRPr/>
          </a:p>
        </p:txBody>
      </p:sp>
      <p:sp>
        <p:nvSpPr>
          <p:cNvPr id="184" name="Google Shape;184;p20"/>
          <p:cNvSpPr txBox="1"/>
          <p:nvPr/>
        </p:nvSpPr>
        <p:spPr>
          <a:xfrm>
            <a:off x="598962" y="1460621"/>
            <a:ext cx="4653925" cy="29854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FF993C"/>
                </a:solidFill>
                <a:latin typeface="Calibri"/>
                <a:ea typeface="Calibri"/>
                <a:cs typeface="Calibri"/>
                <a:sym typeface="Calibri"/>
              </a:rPr>
              <a:t>RAPID PROTOTYPING</a:t>
            </a:r>
            <a:endParaRPr/>
          </a:p>
          <a:p>
            <a:pPr indent="0" lvl="0" marL="0" marR="0" rtl="0" algn="l">
              <a:spcBef>
                <a:spcPts val="0"/>
              </a:spcBef>
              <a:spcAft>
                <a:spcPts val="0"/>
              </a:spcAft>
              <a:buNone/>
            </a:pPr>
            <a:r>
              <a:t/>
            </a:r>
            <a:endParaRPr b="1" sz="1200">
              <a:solidFill>
                <a:srgbClr val="FFFFFF"/>
              </a:solidFill>
              <a:latin typeface="Calibri"/>
              <a:ea typeface="Calibri"/>
              <a:cs typeface="Calibri"/>
              <a:sym typeface="Calibri"/>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Partners having worked in product companies </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that being implemented</a:t>
            </a:r>
            <a:endParaRPr/>
          </a:p>
          <a:p>
            <a:pPr indent="0" lvl="0" marL="0" marR="0" rtl="0" algn="l">
              <a:spcBef>
                <a:spcPts val="0"/>
              </a:spcBef>
              <a:spcAft>
                <a:spcPts val="0"/>
              </a:spcAft>
              <a:buNone/>
            </a:pPr>
            <a:r>
              <a:t/>
            </a:r>
            <a:endParaRPr sz="1600">
              <a:solidFill>
                <a:srgbClr val="FFFFFF"/>
              </a:solidFill>
              <a:latin typeface="Calibri"/>
              <a:ea typeface="Calibri"/>
              <a:cs typeface="Calibri"/>
              <a:sym typeface="Calibri"/>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Local in the Bay Area</a:t>
            </a:r>
            <a:endParaRPr/>
          </a:p>
          <a:p>
            <a:pPr indent="0" lvl="0" marL="0" marR="0" rtl="0" algn="l">
              <a:spcBef>
                <a:spcPts val="0"/>
              </a:spcBef>
              <a:spcAft>
                <a:spcPts val="0"/>
              </a:spcAft>
              <a:buNone/>
            </a:pPr>
            <a:r>
              <a:t/>
            </a:r>
            <a:endParaRPr sz="1600">
              <a:solidFill>
                <a:srgbClr val="FFFFFF"/>
              </a:solidFill>
              <a:latin typeface="Calibri"/>
              <a:ea typeface="Calibri"/>
              <a:cs typeface="Calibri"/>
              <a:sym typeface="Calibri"/>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Focus on High-Tech and Healthcare verticals</a:t>
            </a:r>
            <a:endParaRPr b="1" sz="1600">
              <a:solidFill>
                <a:srgbClr val="FFFFFF"/>
              </a:solidFill>
              <a:latin typeface="Calibri"/>
              <a:ea typeface="Calibri"/>
              <a:cs typeface="Calibri"/>
              <a:sym typeface="Calibri"/>
            </a:endParaRPr>
          </a:p>
          <a:p>
            <a:pPr indent="0" lvl="0" marL="0" marR="0" rtl="0" algn="l">
              <a:spcBef>
                <a:spcPts val="0"/>
              </a:spcBef>
              <a:spcAft>
                <a:spcPts val="0"/>
              </a:spcAft>
              <a:buNone/>
            </a:pPr>
            <a:r>
              <a:t/>
            </a:r>
            <a:endParaRPr sz="1600">
              <a:solidFill>
                <a:srgbClr val="FFFFFF"/>
              </a:solidFill>
              <a:latin typeface="Calibri"/>
              <a:ea typeface="Calibri"/>
              <a:cs typeface="Calibri"/>
              <a:sym typeface="Calibri"/>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Quick Health Assessments for  Pre-Implementation</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study</a:t>
            </a:r>
            <a:endParaRPr b="1" sz="16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sz="1200">
              <a:solidFill>
                <a:srgbClr val="FFFFFF"/>
              </a:solidFill>
              <a:latin typeface="Calibri"/>
              <a:ea typeface="Calibri"/>
              <a:cs typeface="Calibri"/>
              <a:sym typeface="Calibri"/>
            </a:endParaRPr>
          </a:p>
        </p:txBody>
      </p:sp>
      <p:sp>
        <p:nvSpPr>
          <p:cNvPr id="185" name="Google Shape;185;p20"/>
          <p:cNvSpPr txBox="1"/>
          <p:nvPr/>
        </p:nvSpPr>
        <p:spPr>
          <a:xfrm>
            <a:off x="598962" y="4469018"/>
            <a:ext cx="3740412" cy="104644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rgbClr val="FF993C"/>
                </a:solidFill>
                <a:latin typeface="Calibri"/>
                <a:ea typeface="Calibri"/>
                <a:cs typeface="Calibri"/>
                <a:sym typeface="Calibri"/>
              </a:rPr>
              <a:t>NICHE BUSINESS KNOWLEDGE</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on Quote to Cash Solution</a:t>
            </a:r>
            <a:endParaRPr b="1" sz="1600">
              <a:solidFill>
                <a:srgbClr val="FFFFFF"/>
              </a:solidFill>
              <a:latin typeface="Calibri"/>
              <a:ea typeface="Calibri"/>
              <a:cs typeface="Calibri"/>
              <a:sym typeface="Calibri"/>
            </a:endParaRPr>
          </a:p>
          <a:p>
            <a:pPr indent="0" lvl="0" marL="0" marR="0" rtl="0" algn="l">
              <a:spcBef>
                <a:spcPts val="0"/>
              </a:spcBef>
              <a:spcAft>
                <a:spcPts val="0"/>
              </a:spcAft>
              <a:buNone/>
            </a:pPr>
            <a:r>
              <a:t/>
            </a:r>
            <a:endParaRPr b="1" sz="2600">
              <a:solidFill>
                <a:srgbClr val="FFFFFF"/>
              </a:solidFill>
              <a:latin typeface="Calibri"/>
              <a:ea typeface="Calibri"/>
              <a:cs typeface="Calibri"/>
              <a:sym typeface="Calibri"/>
            </a:endParaRPr>
          </a:p>
        </p:txBody>
      </p:sp>
      <p:sp>
        <p:nvSpPr>
          <p:cNvPr id="186" name="Google Shape;186;p20"/>
          <p:cNvSpPr txBox="1"/>
          <p:nvPr/>
        </p:nvSpPr>
        <p:spPr>
          <a:xfrm>
            <a:off x="597249" y="450711"/>
            <a:ext cx="4606636" cy="6511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2800"/>
              <a:buFont typeface="Montserrat"/>
              <a:buNone/>
            </a:pPr>
            <a:r>
              <a:rPr i="0" lang="en-US" sz="2800" cap="none" strike="noStrike">
                <a:solidFill>
                  <a:srgbClr val="FFFFFF"/>
                </a:solidFill>
                <a:latin typeface="Montserrat"/>
                <a:ea typeface="Montserrat"/>
                <a:cs typeface="Montserrat"/>
                <a:sym typeface="Montserrat"/>
              </a:rPr>
              <a:t>Win</a:t>
            </a:r>
            <a:r>
              <a:rPr i="0" lang="en-US" sz="2800" cap="none" strike="noStrike">
                <a:solidFill>
                  <a:srgbClr val="FFFFFF"/>
                </a:solidFill>
                <a:latin typeface="Montserrat"/>
                <a:ea typeface="Montserrat"/>
                <a:cs typeface="Montserrat"/>
                <a:sym typeface="Montserrat"/>
              </a:rPr>
              <a:t> With Us</a:t>
            </a:r>
            <a:endParaRPr i="0" sz="2800" cap="none" strike="noStrike">
              <a:solidFill>
                <a:srgbClr val="FFFFFF"/>
              </a:solidFill>
              <a:latin typeface="Montserrat"/>
              <a:ea typeface="Montserrat"/>
              <a:cs typeface="Montserrat"/>
              <a:sym typeface="Montserrat"/>
            </a:endParaRPr>
          </a:p>
        </p:txBody>
      </p:sp>
      <p:sp>
        <p:nvSpPr>
          <p:cNvPr id="187" name="Google Shape;187;p20"/>
          <p:cNvSpPr/>
          <p:nvPr/>
        </p:nvSpPr>
        <p:spPr>
          <a:xfrm>
            <a:off x="750189" y="1117267"/>
            <a:ext cx="621506" cy="540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idx="12" type="sldNum"/>
          </p:nvPr>
        </p:nvSpPr>
        <p:spPr>
          <a:xfrm>
            <a:off x="8997483" y="7619883"/>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93" name="Google Shape;193;p21"/>
          <p:cNvSpPr/>
          <p:nvPr/>
        </p:nvSpPr>
        <p:spPr>
          <a:xfrm>
            <a:off x="9295378" y="0"/>
            <a:ext cx="2551362" cy="86303"/>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4" name="Google Shape;194;p21"/>
          <p:cNvSpPr txBox="1"/>
          <p:nvPr/>
        </p:nvSpPr>
        <p:spPr>
          <a:xfrm>
            <a:off x="497121" y="598658"/>
            <a:ext cx="9663300" cy="651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Montserrat"/>
              <a:buNone/>
            </a:pPr>
            <a:r>
              <a:rPr i="0" lang="en-US" sz="2800" cap="none" strike="noStrike">
                <a:solidFill>
                  <a:schemeClr val="dk1"/>
                </a:solidFill>
                <a:latin typeface="Montserrat"/>
                <a:ea typeface="Montserrat"/>
                <a:cs typeface="Montserrat"/>
                <a:sym typeface="Montserrat"/>
              </a:rPr>
              <a:t>Salesforce CPQ Clients</a:t>
            </a:r>
            <a:endParaRPr/>
          </a:p>
        </p:txBody>
      </p:sp>
      <p:sp>
        <p:nvSpPr>
          <p:cNvPr id="195" name="Google Shape;195;p21"/>
          <p:cNvSpPr/>
          <p:nvPr/>
        </p:nvSpPr>
        <p:spPr>
          <a:xfrm flipH="1" rot="10800000">
            <a:off x="600736" y="1170178"/>
            <a:ext cx="3232709" cy="45719"/>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id="196" name="Google Shape;196;p21"/>
          <p:cNvPicPr preferRelativeResize="0"/>
          <p:nvPr/>
        </p:nvPicPr>
        <p:blipFill rotWithShape="1">
          <a:blip r:embed="rId3">
            <a:alphaModFix/>
          </a:blip>
          <a:srcRect b="0" l="0" r="0" t="0"/>
          <a:stretch/>
        </p:blipFill>
        <p:spPr>
          <a:xfrm>
            <a:off x="880695" y="1821343"/>
            <a:ext cx="2196613" cy="1154993"/>
          </a:xfrm>
          <a:prstGeom prst="rect">
            <a:avLst/>
          </a:prstGeom>
          <a:noFill/>
          <a:ln>
            <a:noFill/>
          </a:ln>
        </p:spPr>
      </p:pic>
      <p:pic>
        <p:nvPicPr>
          <p:cNvPr id="197" name="Google Shape;197;p21"/>
          <p:cNvPicPr preferRelativeResize="0"/>
          <p:nvPr/>
        </p:nvPicPr>
        <p:blipFill>
          <a:blip r:embed="rId4">
            <a:alphaModFix/>
          </a:blip>
          <a:stretch>
            <a:fillRect/>
          </a:stretch>
        </p:blipFill>
        <p:spPr>
          <a:xfrm>
            <a:off x="4236076" y="1468875"/>
            <a:ext cx="1859925" cy="1859925"/>
          </a:xfrm>
          <a:prstGeom prst="rect">
            <a:avLst/>
          </a:prstGeom>
          <a:noFill/>
          <a:ln>
            <a:noFill/>
          </a:ln>
        </p:spPr>
      </p:pic>
      <p:pic>
        <p:nvPicPr>
          <p:cNvPr id="198" name="Google Shape;198;p21"/>
          <p:cNvPicPr preferRelativeResize="0"/>
          <p:nvPr/>
        </p:nvPicPr>
        <p:blipFill>
          <a:blip r:embed="rId5">
            <a:alphaModFix/>
          </a:blip>
          <a:stretch>
            <a:fillRect/>
          </a:stretch>
        </p:blipFill>
        <p:spPr>
          <a:xfrm>
            <a:off x="7152250" y="121590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idx="12" type="sldNum"/>
          </p:nvPr>
        </p:nvSpPr>
        <p:spPr>
          <a:xfrm>
            <a:off x="8997483" y="7619883"/>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04" name="Google Shape;204;p22"/>
          <p:cNvSpPr/>
          <p:nvPr/>
        </p:nvSpPr>
        <p:spPr>
          <a:xfrm>
            <a:off x="9295378" y="0"/>
            <a:ext cx="2551362" cy="86303"/>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05" name="Google Shape;205;p22"/>
          <p:cNvSpPr txBox="1"/>
          <p:nvPr/>
        </p:nvSpPr>
        <p:spPr>
          <a:xfrm>
            <a:off x="1998040" y="1636163"/>
            <a:ext cx="778952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Your Call To Action Goes Here Your Call To Action Goes Here</a:t>
            </a:r>
            <a:endParaRPr/>
          </a:p>
          <a:p>
            <a:pPr indent="0" lvl="0" marL="0" marR="0" rtl="0" algn="l">
              <a:spcBef>
                <a:spcPts val="0"/>
              </a:spcBef>
              <a:spcAft>
                <a:spcPts val="0"/>
              </a:spcAft>
              <a:buNone/>
            </a:pPr>
            <a:r>
              <a:t/>
            </a:r>
            <a:endParaRPr sz="2400">
              <a:solidFill>
                <a:srgbClr val="7F7F7F"/>
              </a:solidFill>
              <a:latin typeface="Calibri"/>
              <a:ea typeface="Calibri"/>
              <a:cs typeface="Calibri"/>
              <a:sym typeface="Calibri"/>
            </a:endParaRPr>
          </a:p>
        </p:txBody>
      </p:sp>
      <p:grpSp>
        <p:nvGrpSpPr>
          <p:cNvPr id="206" name="Google Shape;206;p22"/>
          <p:cNvGrpSpPr/>
          <p:nvPr/>
        </p:nvGrpSpPr>
        <p:grpSpPr>
          <a:xfrm>
            <a:off x="4615607" y="2951312"/>
            <a:ext cx="3021747" cy="2311319"/>
            <a:chOff x="4416474" y="3225632"/>
            <a:chExt cx="3021747" cy="2311319"/>
          </a:xfrm>
        </p:grpSpPr>
        <p:sp>
          <p:nvSpPr>
            <p:cNvPr id="207" name="Google Shape;207;p22"/>
            <p:cNvSpPr txBox="1"/>
            <p:nvPr/>
          </p:nvSpPr>
          <p:spPr>
            <a:xfrm>
              <a:off x="4798156" y="3228627"/>
              <a:ext cx="2640065"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3F3F3F"/>
                  </a:solidFill>
                  <a:latin typeface="Calibri"/>
                  <a:ea typeface="Calibri"/>
                  <a:cs typeface="Calibri"/>
                  <a:sym typeface="Calibri"/>
                </a:rPr>
                <a:t>Protik M</a:t>
              </a:r>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lang="en-US" sz="1600">
                  <a:solidFill>
                    <a:srgbClr val="3F3F3F"/>
                  </a:solidFill>
                  <a:latin typeface="Calibri"/>
                  <a:ea typeface="Calibri"/>
                  <a:cs typeface="Calibri"/>
                  <a:sym typeface="Calibri"/>
                </a:rPr>
                <a:t>+1 510-2036323</a:t>
              </a:r>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rPr lang="en-US" sz="1600" u="sng">
                  <a:solidFill>
                    <a:schemeClr val="hlink"/>
                  </a:solidFill>
                  <a:latin typeface="Calibri"/>
                  <a:ea typeface="Calibri"/>
                  <a:cs typeface="Calibri"/>
                  <a:sym typeface="Calibri"/>
                  <a:hlinkClick r:id="rId3"/>
                </a:rPr>
                <a:t>sanjay@standav.com</a:t>
              </a:r>
              <a:endParaRPr sz="1600">
                <a:solidFill>
                  <a:srgbClr val="3F3F3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F3F3F"/>
                </a:solidFill>
                <a:latin typeface="Calibri"/>
                <a:ea typeface="Calibri"/>
                <a:cs typeface="Calibri"/>
                <a:sym typeface="Calibri"/>
              </a:endParaRPr>
            </a:p>
            <a:p>
              <a:pPr indent="0" lvl="0" marL="0" marR="0" rtl="0" algn="l">
                <a:spcBef>
                  <a:spcPts val="0"/>
                </a:spcBef>
                <a:spcAft>
                  <a:spcPts val="0"/>
                </a:spcAft>
                <a:buNone/>
              </a:pPr>
              <a:r>
                <a:t/>
              </a:r>
              <a:endParaRPr b="1" sz="1600">
                <a:solidFill>
                  <a:srgbClr val="3F3F3F"/>
                </a:solidFill>
                <a:latin typeface="Calibri"/>
                <a:ea typeface="Calibri"/>
                <a:cs typeface="Calibri"/>
                <a:sym typeface="Calibri"/>
              </a:endParaRPr>
            </a:p>
          </p:txBody>
        </p:sp>
        <p:pic>
          <p:nvPicPr>
            <p:cNvPr descr="envelope.png" id="208" name="Google Shape;208;p22"/>
            <p:cNvPicPr preferRelativeResize="0"/>
            <p:nvPr/>
          </p:nvPicPr>
          <p:blipFill rotWithShape="1">
            <a:blip r:embed="rId4">
              <a:alphaModFix/>
            </a:blip>
            <a:srcRect b="0" l="0" r="0" t="0"/>
            <a:stretch/>
          </p:blipFill>
          <p:spPr>
            <a:xfrm>
              <a:off x="4427138" y="4740182"/>
              <a:ext cx="286862" cy="286862"/>
            </a:xfrm>
            <a:prstGeom prst="rect">
              <a:avLst/>
            </a:prstGeom>
            <a:noFill/>
            <a:ln>
              <a:noFill/>
            </a:ln>
          </p:spPr>
        </p:pic>
        <p:pic>
          <p:nvPicPr>
            <p:cNvPr descr="avatar.png" id="209" name="Google Shape;209;p22"/>
            <p:cNvPicPr preferRelativeResize="0"/>
            <p:nvPr/>
          </p:nvPicPr>
          <p:blipFill rotWithShape="1">
            <a:blip r:embed="rId5">
              <a:alphaModFix/>
            </a:blip>
            <a:srcRect b="0" l="0" r="0" t="0"/>
            <a:stretch/>
          </p:blipFill>
          <p:spPr>
            <a:xfrm>
              <a:off x="4416474" y="3225632"/>
              <a:ext cx="308190" cy="308190"/>
            </a:xfrm>
            <a:prstGeom prst="rect">
              <a:avLst/>
            </a:prstGeom>
            <a:noFill/>
            <a:ln>
              <a:noFill/>
            </a:ln>
          </p:spPr>
        </p:pic>
        <p:pic>
          <p:nvPicPr>
            <p:cNvPr descr="smartphone.png" id="210" name="Google Shape;210;p22"/>
            <p:cNvPicPr preferRelativeResize="0"/>
            <p:nvPr/>
          </p:nvPicPr>
          <p:blipFill rotWithShape="1">
            <a:blip r:embed="rId6">
              <a:alphaModFix/>
            </a:blip>
            <a:srcRect b="0" l="0" r="0" t="0"/>
            <a:stretch/>
          </p:blipFill>
          <p:spPr>
            <a:xfrm>
              <a:off x="4423868" y="3983122"/>
              <a:ext cx="293402" cy="293402"/>
            </a:xfrm>
            <a:prstGeom prst="rect">
              <a:avLst/>
            </a:prstGeom>
            <a:noFill/>
            <a:ln>
              <a:noFill/>
            </a:ln>
          </p:spPr>
        </p:pic>
      </p:grpSp>
      <p:grpSp>
        <p:nvGrpSpPr>
          <p:cNvPr id="211" name="Google Shape;211;p22"/>
          <p:cNvGrpSpPr/>
          <p:nvPr/>
        </p:nvGrpSpPr>
        <p:grpSpPr>
          <a:xfrm>
            <a:off x="4125962" y="5129619"/>
            <a:ext cx="3533676" cy="67463"/>
            <a:chOff x="4174302" y="5617299"/>
            <a:chExt cx="3533676" cy="67463"/>
          </a:xfrm>
        </p:grpSpPr>
        <p:cxnSp>
          <p:nvCxnSpPr>
            <p:cNvPr id="212" name="Google Shape;212;p22"/>
            <p:cNvCxnSpPr/>
            <p:nvPr/>
          </p:nvCxnSpPr>
          <p:spPr>
            <a:xfrm>
              <a:off x="4206688" y="5653172"/>
              <a:ext cx="3466786" cy="0"/>
            </a:xfrm>
            <a:prstGeom prst="straightConnector1">
              <a:avLst/>
            </a:prstGeom>
            <a:noFill/>
            <a:ln cap="flat" cmpd="sng" w="12700">
              <a:solidFill>
                <a:srgbClr val="D8D8D8"/>
              </a:solidFill>
              <a:prstDash val="solid"/>
              <a:miter lim="800000"/>
              <a:headEnd len="sm" w="sm" type="none"/>
              <a:tailEnd len="sm" w="sm" type="none"/>
            </a:ln>
          </p:spPr>
        </p:cxnSp>
        <p:sp>
          <p:nvSpPr>
            <p:cNvPr id="213" name="Google Shape;213;p22"/>
            <p:cNvSpPr/>
            <p:nvPr/>
          </p:nvSpPr>
          <p:spPr>
            <a:xfrm>
              <a:off x="7641177" y="5617299"/>
              <a:ext cx="66801" cy="66801"/>
            </a:xfrm>
            <a:prstGeom prst="ellipse">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2"/>
            <p:cNvSpPr/>
            <p:nvPr/>
          </p:nvSpPr>
          <p:spPr>
            <a:xfrm>
              <a:off x="4174302" y="5617961"/>
              <a:ext cx="66801" cy="66801"/>
            </a:xfrm>
            <a:prstGeom prst="ellipse">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5" name="Google Shape;215;p22"/>
          <p:cNvSpPr txBox="1"/>
          <p:nvPr/>
        </p:nvSpPr>
        <p:spPr>
          <a:xfrm>
            <a:off x="497121" y="598658"/>
            <a:ext cx="9663370" cy="6511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Montserrat"/>
              <a:buNone/>
            </a:pPr>
            <a:r>
              <a:rPr i="0" lang="en-US" sz="2800" cap="none" strike="noStrike">
                <a:solidFill>
                  <a:schemeClr val="dk1"/>
                </a:solidFill>
                <a:latin typeface="Montserrat"/>
                <a:ea typeface="Montserrat"/>
                <a:cs typeface="Montserrat"/>
                <a:sym typeface="Montserrat"/>
              </a:rPr>
              <a:t>Thank</a:t>
            </a:r>
            <a:r>
              <a:rPr i="0" lang="en-US" sz="2800" cap="none" strike="noStrike">
                <a:solidFill>
                  <a:schemeClr val="dk1"/>
                </a:solidFill>
                <a:latin typeface="Montserrat"/>
                <a:ea typeface="Montserrat"/>
                <a:cs typeface="Montserrat"/>
                <a:sym typeface="Montserrat"/>
              </a:rPr>
              <a:t> You</a:t>
            </a:r>
            <a:endParaRPr i="0" sz="2800" cap="none" strike="noStrike">
              <a:solidFill>
                <a:schemeClr val="dk1"/>
              </a:solidFill>
              <a:latin typeface="Montserrat"/>
              <a:ea typeface="Montserrat"/>
              <a:cs typeface="Montserrat"/>
              <a:sym typeface="Montserrat"/>
            </a:endParaRPr>
          </a:p>
        </p:txBody>
      </p:sp>
      <p:sp>
        <p:nvSpPr>
          <p:cNvPr id="216" name="Google Shape;216;p22"/>
          <p:cNvSpPr/>
          <p:nvPr/>
        </p:nvSpPr>
        <p:spPr>
          <a:xfrm>
            <a:off x="600737" y="1215898"/>
            <a:ext cx="621506" cy="54039"/>
          </a:xfrm>
          <a:prstGeom prst="rect">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7" name="Google Shape;217;p22"/>
          <p:cNvSpPr txBox="1"/>
          <p:nvPr/>
        </p:nvSpPr>
        <p:spPr>
          <a:xfrm>
            <a:off x="959563" y="5715575"/>
            <a:ext cx="5796837"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
                <a:solidFill>
                  <a:srgbClr val="3F3F3F"/>
                </a:solidFill>
                <a:latin typeface="Calibri"/>
                <a:ea typeface="Calibri"/>
                <a:cs typeface="Calibri"/>
                <a:sym typeface="Calibri"/>
              </a:rPr>
              <a:t>CALIFORNIA OFFICE</a:t>
            </a:r>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3350 Scott Blvd, Bldg 55, Suite 2 Santa Clara, CA, USA 95054.</a:t>
            </a:r>
            <a:endParaRPr b="1" sz="1200">
              <a:solidFill>
                <a:srgbClr val="3F3F3F"/>
              </a:solidFill>
              <a:latin typeface="Calibri"/>
              <a:ea typeface="Calibri"/>
              <a:cs typeface="Calibri"/>
              <a:sym typeface="Calibri"/>
            </a:endParaRPr>
          </a:p>
          <a:p>
            <a:pPr indent="0" lvl="0" marL="0" marR="0" rtl="0" algn="ctr">
              <a:spcBef>
                <a:spcPts val="0"/>
              </a:spcBef>
              <a:spcAft>
                <a:spcPts val="0"/>
              </a:spcAft>
              <a:buNone/>
            </a:pPr>
            <a:r>
              <a:t/>
            </a:r>
            <a:endParaRPr b="1" sz="1200">
              <a:solidFill>
                <a:srgbClr val="3F3F3F"/>
              </a:solidFill>
              <a:latin typeface="Calibri"/>
              <a:ea typeface="Calibri"/>
              <a:cs typeface="Calibri"/>
              <a:sym typeface="Calibri"/>
            </a:endParaRPr>
          </a:p>
        </p:txBody>
      </p:sp>
      <p:sp>
        <p:nvSpPr>
          <p:cNvPr id="218" name="Google Shape;218;p22"/>
          <p:cNvSpPr txBox="1"/>
          <p:nvPr/>
        </p:nvSpPr>
        <p:spPr>
          <a:xfrm>
            <a:off x="5043883" y="5715575"/>
            <a:ext cx="5796837"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200">
                <a:solidFill>
                  <a:srgbClr val="3F3F3F"/>
                </a:solidFill>
                <a:latin typeface="Calibri"/>
                <a:ea typeface="Calibri"/>
                <a:cs typeface="Calibri"/>
                <a:sym typeface="Calibri"/>
              </a:rPr>
              <a:t>TEXAS OFFICE</a:t>
            </a:r>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1400 Corporate Drive, Suite 132, Irving, TX, USA 75038.</a:t>
            </a:r>
            <a:endParaRPr b="1" sz="1200">
              <a:solidFill>
                <a:srgbClr val="3F3F3F"/>
              </a:solidFill>
              <a:latin typeface="Calibri"/>
              <a:ea typeface="Calibri"/>
              <a:cs typeface="Calibri"/>
              <a:sym typeface="Calibri"/>
            </a:endParaRPr>
          </a:p>
        </p:txBody>
      </p:sp>
      <p:grpSp>
        <p:nvGrpSpPr>
          <p:cNvPr id="219" name="Google Shape;219;p22"/>
          <p:cNvGrpSpPr/>
          <p:nvPr/>
        </p:nvGrpSpPr>
        <p:grpSpPr>
          <a:xfrm>
            <a:off x="4125962" y="2498179"/>
            <a:ext cx="3533676" cy="67463"/>
            <a:chOff x="4174302" y="5617299"/>
            <a:chExt cx="3533676" cy="67463"/>
          </a:xfrm>
        </p:grpSpPr>
        <p:cxnSp>
          <p:nvCxnSpPr>
            <p:cNvPr id="220" name="Google Shape;220;p22"/>
            <p:cNvCxnSpPr/>
            <p:nvPr/>
          </p:nvCxnSpPr>
          <p:spPr>
            <a:xfrm>
              <a:off x="4206688" y="5653172"/>
              <a:ext cx="3466786" cy="0"/>
            </a:xfrm>
            <a:prstGeom prst="straightConnector1">
              <a:avLst/>
            </a:prstGeom>
            <a:noFill/>
            <a:ln cap="flat" cmpd="sng" w="12700">
              <a:solidFill>
                <a:srgbClr val="D8D8D8"/>
              </a:solidFill>
              <a:prstDash val="solid"/>
              <a:miter lim="800000"/>
              <a:headEnd len="sm" w="sm" type="none"/>
              <a:tailEnd len="sm" w="sm" type="none"/>
            </a:ln>
          </p:spPr>
        </p:cxnSp>
        <p:sp>
          <p:nvSpPr>
            <p:cNvPr id="221" name="Google Shape;221;p22"/>
            <p:cNvSpPr/>
            <p:nvPr/>
          </p:nvSpPr>
          <p:spPr>
            <a:xfrm>
              <a:off x="7641177" y="5617299"/>
              <a:ext cx="66801" cy="66801"/>
            </a:xfrm>
            <a:prstGeom prst="ellipse">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2"/>
            <p:cNvSpPr/>
            <p:nvPr/>
          </p:nvSpPr>
          <p:spPr>
            <a:xfrm>
              <a:off x="4174302" y="5617961"/>
              <a:ext cx="66801" cy="66801"/>
            </a:xfrm>
            <a:prstGeom prst="ellipse">
              <a:avLst/>
            </a:prstGeom>
            <a:solidFill>
              <a:srgbClr val="FD71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