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402"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9A56"/>
    <a:srgbClr val="000003"/>
    <a:srgbClr val="0C7D83"/>
    <a:srgbClr val="A4D66F"/>
    <a:srgbClr val="FFFFFF"/>
    <a:srgbClr val="0EB8FF"/>
    <a:srgbClr val="8BD2FF"/>
    <a:srgbClr val="0003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08" autoAdjust="0"/>
    <p:restoredTop sz="95262" autoAdjust="0"/>
  </p:normalViewPr>
  <p:slideViewPr>
    <p:cSldViewPr snapToGrid="0" snapToObjects="1">
      <p:cViewPr>
        <p:scale>
          <a:sx n="114" d="100"/>
          <a:sy n="114" d="100"/>
        </p:scale>
        <p:origin x="1872" y="114"/>
      </p:cViewPr>
      <p:guideLst>
        <p:guide orient="horz" pos="264"/>
        <p:guide pos="288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7DBA7-3674-4AFA-9CB3-2055A0BE9A27}" type="datetimeFigureOut">
              <a:rPr lang="en-US" smtClean="0"/>
              <a:t>8/19/2018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D7106-4343-4B0A-A855-95E29FD27CD1}" type="slidenum">
              <a:rPr lang="en-US" smtClean="0"/>
              <a:t>‹#›</a:t>
            </a:fld>
            <a:endParaRPr lang="en-US"/>
          </a:p>
        </p:txBody>
      </p:sp>
    </p:spTree>
    <p:extLst>
      <p:ext uri="{BB962C8B-B14F-4D97-AF65-F5344CB8AC3E}">
        <p14:creationId xmlns:p14="http://schemas.microsoft.com/office/powerpoint/2010/main" val="2035076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43" name="Google Shape;14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7599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25B778-38A0-B74B-A35B-F8355D1FAB53}" type="datetimeFigureOut">
              <a:rPr lang="en-US" smtClean="0"/>
              <a:pPr/>
              <a:t>8/19/2018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34FB7-4AA9-CC49-9B70-49D5659FDD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5B778-38A0-B74B-A35B-F8355D1FAB53}" type="datetimeFigureOut">
              <a:rPr lang="en-US" smtClean="0"/>
              <a:pPr/>
              <a:t>8/19/2018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34FB7-4AA9-CC49-9B70-49D5659FDD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5B778-38A0-B74B-A35B-F8355D1FAB53}" type="datetimeFigureOut">
              <a:rPr lang="en-US" smtClean="0"/>
              <a:pPr/>
              <a:t>8/19/2018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34FB7-4AA9-CC49-9B70-49D5659FDD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5B778-38A0-B74B-A35B-F8355D1FAB53}" type="datetimeFigureOut">
              <a:rPr lang="en-US" smtClean="0"/>
              <a:pPr/>
              <a:t>8/19/2018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34FB7-4AA9-CC49-9B70-49D5659FDD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5B778-38A0-B74B-A35B-F8355D1FAB53}" type="datetimeFigureOut">
              <a:rPr lang="en-US" smtClean="0"/>
              <a:pPr/>
              <a:t>8/19/2018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34FB7-4AA9-CC49-9B70-49D5659FDD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25B778-38A0-B74B-A35B-F8355D1FAB53}" type="datetimeFigureOut">
              <a:rPr lang="en-US" smtClean="0"/>
              <a:pPr/>
              <a:t>8/19/2018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34FB7-4AA9-CC49-9B70-49D5659FDD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25B778-38A0-B74B-A35B-F8355D1FAB53}" type="datetimeFigureOut">
              <a:rPr lang="en-US" smtClean="0"/>
              <a:pPr/>
              <a:t>8/19/2018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234FB7-4AA9-CC49-9B70-49D5659FDD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25B778-38A0-B74B-A35B-F8355D1FAB53}" type="datetimeFigureOut">
              <a:rPr lang="en-US" smtClean="0"/>
              <a:pPr/>
              <a:t>8/19/2018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234FB7-4AA9-CC49-9B70-49D5659FDD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5B778-38A0-B74B-A35B-F8355D1FAB53}" type="datetimeFigureOut">
              <a:rPr lang="en-US" smtClean="0"/>
              <a:pPr/>
              <a:t>8/19/2018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234FB7-4AA9-CC49-9B70-49D5659FDD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25B778-38A0-B74B-A35B-F8355D1FAB53}" type="datetimeFigureOut">
              <a:rPr lang="en-US" smtClean="0"/>
              <a:pPr/>
              <a:t>8/19/2018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34FB7-4AA9-CC49-9B70-49D5659FDD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25B778-38A0-B74B-A35B-F8355D1FAB53}" type="datetimeFigureOut">
              <a:rPr lang="en-US" smtClean="0"/>
              <a:pPr/>
              <a:t>8/19/2018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34FB7-4AA9-CC49-9B70-49D5659FDD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5B778-38A0-B74B-A35B-F8355D1FAB53}" type="datetimeFigureOut">
              <a:rPr lang="en-US" smtClean="0"/>
              <a:pPr/>
              <a:t>8/19/2018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34FB7-4AA9-CC49-9B70-49D5659FDD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0" name="Rectangle 19">
            <a:extLst>
              <a:ext uri="{FF2B5EF4-FFF2-40B4-BE49-F238E27FC236}">
                <a16:creationId xmlns:a16="http://schemas.microsoft.com/office/drawing/2014/main" id="{B669016D-A168-4B40-A549-A67665314713}"/>
              </a:ext>
            </a:extLst>
          </p:cNvPr>
          <p:cNvSpPr/>
          <p:nvPr/>
        </p:nvSpPr>
        <p:spPr>
          <a:xfrm>
            <a:off x="0" y="-15866"/>
            <a:ext cx="9144000" cy="1082351"/>
          </a:xfrm>
          <a:prstGeom prst="rect">
            <a:avLst/>
          </a:prstGeom>
          <a:solidFill>
            <a:schemeClr val="tx1"/>
          </a:solidFill>
          <a:ln>
            <a:noFill/>
          </a:ln>
          <a:effectLst>
            <a:outerShdw blurRad="40000" dist="23000" dir="5400000" rotWithShape="0">
              <a:schemeClr val="tx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Google Shape;145;p19"/>
          <p:cNvSpPr/>
          <p:nvPr/>
        </p:nvSpPr>
        <p:spPr>
          <a:xfrm>
            <a:off x="4235694" y="1844439"/>
            <a:ext cx="4343400" cy="4069079"/>
          </a:xfrm>
          <a:prstGeom prst="rect">
            <a:avLst/>
          </a:prstGeom>
          <a:noFill/>
          <a:ln>
            <a:noFill/>
          </a:ln>
        </p:spPr>
        <p:txBody>
          <a:bodyPr spcFirstLastPara="1" wrap="square" lIns="34275" tIns="34275" rIns="34275" bIns="34275" anchor="t" anchorCtr="0">
            <a:noAutofit/>
          </a:bodyPr>
          <a:lstStyle/>
          <a:p>
            <a:r>
              <a:rPr lang="en-US" sz="900" b="1" dirty="0">
                <a:solidFill>
                  <a:schemeClr val="dk1"/>
                </a:solidFill>
                <a:latin typeface="Calibri"/>
                <a:ea typeface="Calibri"/>
                <a:cs typeface="Calibri"/>
                <a:sym typeface="Calibri"/>
              </a:rPr>
              <a:t>High Tech Client: CPQ Implementation</a:t>
            </a:r>
            <a:endParaRPr sz="1350" dirty="0"/>
          </a:p>
          <a:p>
            <a:pPr marL="127397" indent="-127397">
              <a:spcBef>
                <a:spcPts val="198"/>
              </a:spcBef>
              <a:buClr>
                <a:schemeClr val="accent1"/>
              </a:buClr>
              <a:buSzPts val="1200"/>
              <a:buFont typeface="Arial"/>
              <a:buChar char="•"/>
            </a:pPr>
            <a:r>
              <a:rPr lang="en-US" sz="900" dirty="0">
                <a:solidFill>
                  <a:schemeClr val="dk1"/>
                </a:solidFill>
                <a:latin typeface="Calibri"/>
                <a:ea typeface="Calibri"/>
                <a:cs typeface="Calibri"/>
                <a:sym typeface="Calibri"/>
              </a:rPr>
              <a:t>Overall Delivery lead for a CPQ solution for high volume of transactions across enterprise sales and 3 tier channel business. </a:t>
            </a:r>
          </a:p>
          <a:p>
            <a:pPr marL="127397" indent="-127397">
              <a:spcBef>
                <a:spcPts val="198"/>
              </a:spcBef>
              <a:buClr>
                <a:schemeClr val="accent1"/>
              </a:buClr>
              <a:buSzPts val="1200"/>
              <a:buFont typeface="Arial"/>
              <a:buChar char="•"/>
            </a:pPr>
            <a:r>
              <a:rPr lang="en-US" sz="900" dirty="0">
                <a:solidFill>
                  <a:schemeClr val="dk1"/>
                </a:solidFill>
                <a:latin typeface="Calibri"/>
                <a:ea typeface="Calibri"/>
                <a:cs typeface="Calibri"/>
                <a:sym typeface="Calibri"/>
              </a:rPr>
              <a:t>Defined integrations to back end ERP systems for product, pricing, order management, subscription management as well as to BI solution. </a:t>
            </a:r>
          </a:p>
          <a:p>
            <a:pPr marL="127397" indent="-127397">
              <a:spcBef>
                <a:spcPts val="198"/>
              </a:spcBef>
              <a:buClr>
                <a:schemeClr val="accent1"/>
              </a:buClr>
              <a:buSzPts val="1200"/>
              <a:buFont typeface="Arial"/>
              <a:buChar char="•"/>
            </a:pPr>
            <a:r>
              <a:rPr lang="en-US" sz="900" dirty="0">
                <a:solidFill>
                  <a:schemeClr val="dk1"/>
                </a:solidFill>
                <a:latin typeface="Calibri"/>
                <a:ea typeface="Calibri"/>
                <a:cs typeface="Calibri"/>
                <a:sym typeface="Calibri"/>
              </a:rPr>
              <a:t>Built predictive models for customer retention and renewal business  </a:t>
            </a:r>
          </a:p>
          <a:p>
            <a:pPr marL="127397" indent="-127397">
              <a:spcBef>
                <a:spcPts val="198"/>
              </a:spcBef>
              <a:buClr>
                <a:schemeClr val="accent1"/>
              </a:buClr>
              <a:buSzPts val="1200"/>
              <a:buFont typeface="Arial"/>
              <a:buChar char="•"/>
            </a:pPr>
            <a:r>
              <a:rPr lang="en-US" sz="900" dirty="0">
                <a:solidFill>
                  <a:schemeClr val="dk1"/>
                </a:solidFill>
                <a:latin typeface="Calibri"/>
                <a:cs typeface="Calibri"/>
                <a:sym typeface="Calibri"/>
              </a:rPr>
              <a:t>Managed team members distributed across Geo’s and in different time zones. </a:t>
            </a:r>
            <a:endParaRPr sz="1350" dirty="0"/>
          </a:p>
          <a:p>
            <a:pPr>
              <a:spcBef>
                <a:spcPts val="198"/>
              </a:spcBef>
            </a:pPr>
            <a:endParaRPr sz="900" b="1" dirty="0">
              <a:solidFill>
                <a:schemeClr val="dk1"/>
              </a:solidFill>
              <a:latin typeface="Calibri"/>
              <a:ea typeface="Calibri"/>
              <a:cs typeface="Calibri"/>
              <a:sym typeface="Calibri"/>
            </a:endParaRPr>
          </a:p>
          <a:p>
            <a:pPr>
              <a:spcBef>
                <a:spcPts val="198"/>
              </a:spcBef>
            </a:pPr>
            <a:r>
              <a:rPr lang="en-US" sz="900" b="1" dirty="0">
                <a:solidFill>
                  <a:schemeClr val="dk1"/>
                </a:solidFill>
                <a:latin typeface="Calibri"/>
                <a:ea typeface="Calibri"/>
                <a:cs typeface="Calibri"/>
                <a:sym typeface="Calibri"/>
              </a:rPr>
              <a:t>High Tech Client: Quote-to-Cash (QTC) BI dashboard</a:t>
            </a:r>
            <a:endParaRPr sz="900" b="1" dirty="0">
              <a:solidFill>
                <a:schemeClr val="dk1"/>
              </a:solidFill>
              <a:latin typeface="Calibri"/>
              <a:ea typeface="Calibri"/>
              <a:cs typeface="Calibri"/>
              <a:sym typeface="Calibri"/>
            </a:endParaRPr>
          </a:p>
          <a:p>
            <a:pPr marL="127397" indent="-127397">
              <a:spcBef>
                <a:spcPts val="198"/>
              </a:spcBef>
              <a:buClr>
                <a:schemeClr val="accent1"/>
              </a:buClr>
              <a:buSzPts val="1200"/>
              <a:buFont typeface="Arial"/>
              <a:buChar char="•"/>
            </a:pPr>
            <a:r>
              <a:rPr lang="en-US" sz="900" dirty="0">
                <a:solidFill>
                  <a:schemeClr val="dk1"/>
                </a:solidFill>
                <a:latin typeface="Calibri"/>
                <a:ea typeface="Calibri"/>
                <a:cs typeface="Calibri"/>
                <a:sym typeface="Calibri"/>
              </a:rPr>
              <a:t>Defined, refined and delivered a interactive dashboard UI for sales coordinators and sales leadership to know the present state of sales </a:t>
            </a:r>
            <a:endParaRPr sz="900" dirty="0">
              <a:solidFill>
                <a:schemeClr val="dk1"/>
              </a:solidFill>
              <a:latin typeface="Calibri"/>
              <a:ea typeface="Calibri"/>
              <a:cs typeface="Calibri"/>
              <a:sym typeface="Calibri"/>
            </a:endParaRPr>
          </a:p>
          <a:p>
            <a:pPr marL="127397" indent="-127397">
              <a:spcBef>
                <a:spcPts val="198"/>
              </a:spcBef>
              <a:buClr>
                <a:schemeClr val="accent1"/>
              </a:buClr>
              <a:buSzPts val="1200"/>
              <a:buFont typeface="Arial"/>
              <a:buChar char="•"/>
            </a:pPr>
            <a:r>
              <a:rPr lang="en-US" sz="900" dirty="0">
                <a:solidFill>
                  <a:schemeClr val="dk1"/>
                </a:solidFill>
                <a:latin typeface="Calibri"/>
                <a:ea typeface="Calibri"/>
                <a:cs typeface="Calibri"/>
                <a:sym typeface="Calibri"/>
              </a:rPr>
              <a:t>Integrated Quote processes with complex sales processes to streamline Quoting </a:t>
            </a:r>
            <a:endParaRPr sz="1350" dirty="0"/>
          </a:p>
          <a:p>
            <a:pPr marL="127397" indent="-122634">
              <a:spcBef>
                <a:spcPts val="198"/>
              </a:spcBef>
              <a:buClr>
                <a:srgbClr val="000000"/>
              </a:buClr>
              <a:buSzPts val="1100"/>
              <a:buFont typeface="Arial"/>
              <a:buChar char="•"/>
            </a:pPr>
            <a:r>
              <a:rPr lang="en-US" sz="900" dirty="0">
                <a:solidFill>
                  <a:schemeClr val="dk1"/>
                </a:solidFill>
                <a:latin typeface="Calibri"/>
                <a:ea typeface="Calibri"/>
                <a:cs typeface="Calibri"/>
                <a:sym typeface="Calibri"/>
              </a:rPr>
              <a:t>Integrated Asset and Renewal Management into sales Quoting process </a:t>
            </a:r>
            <a:endParaRPr sz="1350" dirty="0">
              <a:solidFill>
                <a:schemeClr val="dk1"/>
              </a:solidFill>
            </a:endParaRPr>
          </a:p>
          <a:p>
            <a:pPr marL="127397" indent="-70247">
              <a:spcBef>
                <a:spcPts val="198"/>
              </a:spcBef>
              <a:buClr>
                <a:schemeClr val="accent1"/>
              </a:buClr>
              <a:buSzPts val="1200"/>
            </a:pPr>
            <a:endParaRPr sz="900" dirty="0">
              <a:solidFill>
                <a:schemeClr val="dk1"/>
              </a:solidFill>
              <a:latin typeface="Calibri"/>
              <a:ea typeface="Calibri"/>
              <a:cs typeface="Calibri"/>
              <a:sym typeface="Calibri"/>
            </a:endParaRPr>
          </a:p>
        </p:txBody>
      </p:sp>
      <p:sp>
        <p:nvSpPr>
          <p:cNvPr id="146" name="Google Shape;146;p19"/>
          <p:cNvSpPr/>
          <p:nvPr/>
        </p:nvSpPr>
        <p:spPr>
          <a:xfrm>
            <a:off x="310356" y="1662201"/>
            <a:ext cx="3342383" cy="1674058"/>
          </a:xfrm>
          <a:prstGeom prst="rect">
            <a:avLst/>
          </a:prstGeom>
          <a:noFill/>
          <a:ln>
            <a:noFill/>
          </a:ln>
        </p:spPr>
        <p:txBody>
          <a:bodyPr spcFirstLastPara="1" wrap="square" lIns="34275" tIns="34519" rIns="69056" bIns="34519" anchor="ctr" anchorCtr="0">
            <a:noAutofit/>
          </a:bodyPr>
          <a:lstStyle/>
          <a:p>
            <a:endParaRPr sz="900">
              <a:solidFill>
                <a:schemeClr val="dk1"/>
              </a:solidFill>
              <a:latin typeface="Calibri"/>
              <a:ea typeface="Calibri"/>
              <a:cs typeface="Calibri"/>
              <a:sym typeface="Calibri"/>
            </a:endParaRPr>
          </a:p>
        </p:txBody>
      </p:sp>
      <p:sp>
        <p:nvSpPr>
          <p:cNvPr id="147" name="Google Shape;147;p19"/>
          <p:cNvSpPr/>
          <p:nvPr/>
        </p:nvSpPr>
        <p:spPr>
          <a:xfrm>
            <a:off x="4288448" y="1605298"/>
            <a:ext cx="3240881" cy="205978"/>
          </a:xfrm>
          <a:prstGeom prst="rect">
            <a:avLst/>
          </a:prstGeom>
          <a:noFill/>
          <a:ln>
            <a:noFill/>
          </a:ln>
        </p:spPr>
        <p:txBody>
          <a:bodyPr spcFirstLastPara="1" wrap="square" lIns="34275" tIns="34275" rIns="34275" bIns="34275" anchor="t" anchorCtr="0">
            <a:noAutofit/>
          </a:bodyPr>
          <a:lstStyle/>
          <a:p>
            <a:pPr>
              <a:buClr>
                <a:schemeClr val="accent1"/>
              </a:buClr>
              <a:buSzPts val="1200"/>
            </a:pPr>
            <a:r>
              <a:rPr lang="en-US" sz="1100" b="1">
                <a:solidFill>
                  <a:schemeClr val="dk2"/>
                </a:solidFill>
                <a:latin typeface="Calibri"/>
                <a:ea typeface="Calibri"/>
                <a:cs typeface="Calibri"/>
                <a:sym typeface="Calibri"/>
              </a:rPr>
              <a:t>Selected Relevant Experience</a:t>
            </a:r>
            <a:endParaRPr sz="1100"/>
          </a:p>
        </p:txBody>
      </p:sp>
      <p:sp>
        <p:nvSpPr>
          <p:cNvPr id="148" name="Google Shape;148;p19"/>
          <p:cNvSpPr/>
          <p:nvPr/>
        </p:nvSpPr>
        <p:spPr>
          <a:xfrm>
            <a:off x="273033" y="1629270"/>
            <a:ext cx="2865665" cy="207749"/>
          </a:xfrm>
          <a:prstGeom prst="rect">
            <a:avLst/>
          </a:prstGeom>
          <a:noFill/>
          <a:ln>
            <a:noFill/>
          </a:ln>
        </p:spPr>
        <p:txBody>
          <a:bodyPr spcFirstLastPara="1" wrap="square" lIns="34275" tIns="34275" rIns="34275" bIns="34275" anchor="t" anchorCtr="0">
            <a:noAutofit/>
          </a:bodyPr>
          <a:lstStyle/>
          <a:p>
            <a:pPr marL="170260" indent="-170260"/>
            <a:r>
              <a:rPr lang="en-US" sz="1100" b="1" dirty="0">
                <a:solidFill>
                  <a:schemeClr val="dk2"/>
                </a:solidFill>
                <a:latin typeface="Calibri"/>
                <a:ea typeface="Calibri"/>
                <a:cs typeface="Calibri"/>
                <a:sym typeface="Calibri"/>
              </a:rPr>
              <a:t>  Background</a:t>
            </a:r>
            <a:endParaRPr sz="1100" dirty="0"/>
          </a:p>
        </p:txBody>
      </p:sp>
      <p:sp>
        <p:nvSpPr>
          <p:cNvPr id="149" name="Google Shape;149;p19"/>
          <p:cNvSpPr/>
          <p:nvPr/>
        </p:nvSpPr>
        <p:spPr>
          <a:xfrm>
            <a:off x="327380" y="3521605"/>
            <a:ext cx="1658025" cy="207675"/>
          </a:xfrm>
          <a:prstGeom prst="rect">
            <a:avLst/>
          </a:prstGeom>
          <a:noFill/>
          <a:ln>
            <a:noFill/>
          </a:ln>
        </p:spPr>
        <p:txBody>
          <a:bodyPr spcFirstLastPara="1" wrap="square" lIns="34275" tIns="34275" rIns="34275" bIns="34275" anchor="t" anchorCtr="0">
            <a:noAutofit/>
          </a:bodyPr>
          <a:lstStyle/>
          <a:p>
            <a:pPr marL="170260" indent="-170260"/>
            <a:r>
              <a:rPr lang="en-US" sz="1100" b="1" dirty="0">
                <a:solidFill>
                  <a:schemeClr val="dk2"/>
                </a:solidFill>
                <a:latin typeface="Calibri"/>
                <a:ea typeface="Calibri"/>
                <a:cs typeface="Calibri"/>
                <a:sym typeface="Calibri"/>
              </a:rPr>
              <a:t>Functional Experience</a:t>
            </a:r>
            <a:endParaRPr sz="1100" dirty="0"/>
          </a:p>
        </p:txBody>
      </p:sp>
      <p:cxnSp>
        <p:nvCxnSpPr>
          <p:cNvPr id="150" name="Google Shape;150;p19"/>
          <p:cNvCxnSpPr/>
          <p:nvPr/>
        </p:nvCxnSpPr>
        <p:spPr>
          <a:xfrm rot="10800000" flipH="1">
            <a:off x="264065" y="3718658"/>
            <a:ext cx="3259800" cy="24075"/>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19"/>
          <p:cNvCxnSpPr/>
          <p:nvPr/>
        </p:nvCxnSpPr>
        <p:spPr>
          <a:xfrm rot="10800000" flipH="1">
            <a:off x="4288447" y="1834953"/>
            <a:ext cx="3735671" cy="2722"/>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19"/>
          <p:cNvCxnSpPr/>
          <p:nvPr/>
        </p:nvCxnSpPr>
        <p:spPr>
          <a:xfrm rot="10800000" flipH="1">
            <a:off x="294652" y="1834953"/>
            <a:ext cx="3342383" cy="11005"/>
          </a:xfrm>
          <a:prstGeom prst="straightConnector1">
            <a:avLst/>
          </a:prstGeom>
          <a:noFill/>
          <a:ln w="28575" cap="flat" cmpd="sng">
            <a:solidFill>
              <a:schemeClr val="accent1"/>
            </a:solidFill>
            <a:prstDash val="solid"/>
            <a:round/>
            <a:headEnd type="none" w="med" len="med"/>
            <a:tailEnd type="none" w="med" len="med"/>
          </a:ln>
        </p:spPr>
      </p:cxnSp>
      <p:sp>
        <p:nvSpPr>
          <p:cNvPr id="154" name="Google Shape;154;p19"/>
          <p:cNvSpPr/>
          <p:nvPr/>
        </p:nvSpPr>
        <p:spPr>
          <a:xfrm>
            <a:off x="327381" y="1921457"/>
            <a:ext cx="3309653" cy="900248"/>
          </a:xfrm>
          <a:prstGeom prst="rect">
            <a:avLst/>
          </a:prstGeom>
          <a:noFill/>
          <a:ln>
            <a:noFill/>
          </a:ln>
        </p:spPr>
        <p:txBody>
          <a:bodyPr spcFirstLastPara="1" wrap="square" lIns="34275" tIns="34275" rIns="34275" bIns="34275" anchor="t" anchorCtr="0">
            <a:noAutofit/>
          </a:bodyPr>
          <a:lstStyle/>
          <a:p>
            <a:endParaRPr sz="900" dirty="0">
              <a:solidFill>
                <a:schemeClr val="dk1"/>
              </a:solidFill>
              <a:latin typeface="Calibri"/>
              <a:ea typeface="Calibri"/>
              <a:cs typeface="Calibri"/>
              <a:sym typeface="Calibri"/>
            </a:endParaRPr>
          </a:p>
        </p:txBody>
      </p:sp>
      <p:sp>
        <p:nvSpPr>
          <p:cNvPr id="156" name="Google Shape;156;p19"/>
          <p:cNvSpPr/>
          <p:nvPr/>
        </p:nvSpPr>
        <p:spPr>
          <a:xfrm>
            <a:off x="273033" y="5183719"/>
            <a:ext cx="3732230" cy="484748"/>
          </a:xfrm>
          <a:prstGeom prst="rect">
            <a:avLst/>
          </a:prstGeom>
          <a:noFill/>
          <a:ln>
            <a:noFill/>
          </a:ln>
        </p:spPr>
        <p:txBody>
          <a:bodyPr spcFirstLastPara="1" wrap="square" lIns="34275" tIns="34275" rIns="34275" bIns="34275" anchor="t" anchorCtr="0">
            <a:noAutofit/>
          </a:bodyPr>
          <a:lstStyle/>
          <a:p>
            <a:pPr marL="85725" indent="-85725">
              <a:buClr>
                <a:schemeClr val="dk1"/>
              </a:buClr>
              <a:buSzPts val="1200"/>
              <a:buFont typeface="Arial"/>
              <a:buChar char="•"/>
            </a:pPr>
            <a:r>
              <a:rPr lang="en-US" sz="900" dirty="0">
                <a:solidFill>
                  <a:schemeClr val="dk1"/>
                </a:solidFill>
                <a:latin typeface="Calibri"/>
                <a:ea typeface="Calibri"/>
                <a:cs typeface="Calibri"/>
                <a:sym typeface="Calibri"/>
              </a:rPr>
              <a:t> Manufacturing </a:t>
            </a:r>
          </a:p>
          <a:p>
            <a:pPr marL="85725" indent="-85725">
              <a:buClr>
                <a:schemeClr val="dk1"/>
              </a:buClr>
              <a:buSzPts val="1200"/>
              <a:buFont typeface="Arial"/>
              <a:buChar char="•"/>
            </a:pPr>
            <a:r>
              <a:rPr lang="en-US" sz="900" dirty="0">
                <a:solidFill>
                  <a:schemeClr val="dk1"/>
                </a:solidFill>
                <a:latin typeface="Calibri"/>
                <a:ea typeface="Calibri"/>
                <a:cs typeface="Calibri"/>
                <a:sym typeface="Calibri"/>
              </a:rPr>
              <a:t> High Tech</a:t>
            </a:r>
          </a:p>
          <a:p>
            <a:pPr marL="85725" indent="-85725">
              <a:buClr>
                <a:schemeClr val="dk1"/>
              </a:buClr>
              <a:buSzPts val="1200"/>
              <a:buFont typeface="Arial"/>
              <a:buChar char="•"/>
            </a:pPr>
            <a:r>
              <a:rPr lang="en-US" sz="900" dirty="0">
                <a:solidFill>
                  <a:schemeClr val="dk1"/>
                </a:solidFill>
                <a:latin typeface="Calibri"/>
                <a:ea typeface="Calibri"/>
                <a:cs typeface="Calibri"/>
                <a:sym typeface="Calibri"/>
              </a:rPr>
              <a:t> SaaS and Cloud based Digitization services </a:t>
            </a:r>
          </a:p>
          <a:p>
            <a:pPr marL="85725" indent="-85725">
              <a:buClr>
                <a:schemeClr val="dk1"/>
              </a:buClr>
              <a:buSzPts val="1200"/>
              <a:buFont typeface="Arial"/>
              <a:buChar char="•"/>
            </a:pPr>
            <a:endParaRPr lang="en-US" sz="900" dirty="0">
              <a:solidFill>
                <a:schemeClr val="dk1"/>
              </a:solidFill>
              <a:latin typeface="Calibri"/>
              <a:ea typeface="Calibri"/>
              <a:cs typeface="Calibri"/>
              <a:sym typeface="Calibri"/>
            </a:endParaRPr>
          </a:p>
          <a:p>
            <a:pPr marL="85725" indent="-85725">
              <a:buClr>
                <a:schemeClr val="dk1"/>
              </a:buClr>
              <a:buSzPts val="1200"/>
              <a:buFont typeface="Arial"/>
              <a:buChar char="•"/>
            </a:pPr>
            <a:endParaRPr lang="en-US" sz="900" dirty="0">
              <a:solidFill>
                <a:schemeClr val="dk1"/>
              </a:solidFill>
              <a:latin typeface="Calibri"/>
              <a:ea typeface="Calibri"/>
              <a:cs typeface="Calibri"/>
              <a:sym typeface="Calibri"/>
            </a:endParaRPr>
          </a:p>
          <a:p>
            <a:pPr marL="85725" indent="-85725">
              <a:buClr>
                <a:schemeClr val="dk1"/>
              </a:buClr>
              <a:buSzPts val="1200"/>
              <a:buFont typeface="Arial"/>
              <a:buChar char="•"/>
            </a:pPr>
            <a:endParaRPr sz="900" dirty="0">
              <a:solidFill>
                <a:schemeClr val="dk1"/>
              </a:solidFill>
              <a:latin typeface="Calibri"/>
              <a:ea typeface="Calibri"/>
              <a:cs typeface="Calibri"/>
              <a:sym typeface="Calibri"/>
            </a:endParaRPr>
          </a:p>
          <a:p>
            <a:endParaRPr sz="900" dirty="0">
              <a:solidFill>
                <a:schemeClr val="dk1"/>
              </a:solidFill>
              <a:latin typeface="Calibri"/>
              <a:ea typeface="Calibri"/>
              <a:cs typeface="Calibri"/>
              <a:sym typeface="Calibri"/>
            </a:endParaRPr>
          </a:p>
          <a:p>
            <a:endParaRPr sz="900" dirty="0">
              <a:solidFill>
                <a:schemeClr val="dk1"/>
              </a:solidFill>
              <a:latin typeface="Calibri"/>
              <a:ea typeface="Calibri"/>
              <a:cs typeface="Calibri"/>
              <a:sym typeface="Calibri"/>
            </a:endParaRPr>
          </a:p>
        </p:txBody>
      </p:sp>
      <p:sp>
        <p:nvSpPr>
          <p:cNvPr id="157" name="Google Shape;157;p19"/>
          <p:cNvSpPr/>
          <p:nvPr/>
        </p:nvSpPr>
        <p:spPr>
          <a:xfrm>
            <a:off x="281296" y="4946341"/>
            <a:ext cx="1657928" cy="207749"/>
          </a:xfrm>
          <a:prstGeom prst="rect">
            <a:avLst/>
          </a:prstGeom>
          <a:noFill/>
          <a:ln>
            <a:noFill/>
          </a:ln>
        </p:spPr>
        <p:txBody>
          <a:bodyPr spcFirstLastPara="1" wrap="square" lIns="34275" tIns="34275" rIns="34275" bIns="34275" anchor="t" anchorCtr="0">
            <a:noAutofit/>
          </a:bodyPr>
          <a:lstStyle/>
          <a:p>
            <a:pPr marL="170260" indent="-170260"/>
            <a:r>
              <a:rPr lang="en-US" sz="1100" b="1" dirty="0">
                <a:solidFill>
                  <a:schemeClr val="dk2"/>
                </a:solidFill>
                <a:latin typeface="Calibri"/>
                <a:ea typeface="Calibri"/>
                <a:cs typeface="Calibri"/>
                <a:sym typeface="Calibri"/>
              </a:rPr>
              <a:t>Industry Specialization</a:t>
            </a:r>
            <a:endParaRPr sz="1100" dirty="0"/>
          </a:p>
        </p:txBody>
      </p:sp>
      <p:cxnSp>
        <p:nvCxnSpPr>
          <p:cNvPr id="158" name="Google Shape;158;p19"/>
          <p:cNvCxnSpPr/>
          <p:nvPr/>
        </p:nvCxnSpPr>
        <p:spPr>
          <a:xfrm rot="10800000" flipH="1">
            <a:off x="327381" y="5166849"/>
            <a:ext cx="3325358" cy="688"/>
          </a:xfrm>
          <a:prstGeom prst="straightConnector1">
            <a:avLst/>
          </a:prstGeom>
          <a:noFill/>
          <a:ln w="28575" cap="flat" cmpd="sng">
            <a:solidFill>
              <a:schemeClr val="accent1"/>
            </a:solidFill>
            <a:prstDash val="solid"/>
            <a:round/>
            <a:headEnd type="none" w="med" len="med"/>
            <a:tailEnd type="none" w="med" len="med"/>
          </a:ln>
        </p:spPr>
      </p:cxnSp>
      <p:sp>
        <p:nvSpPr>
          <p:cNvPr id="160" name="Google Shape;160;p19"/>
          <p:cNvSpPr txBox="1"/>
          <p:nvPr/>
        </p:nvSpPr>
        <p:spPr>
          <a:xfrm>
            <a:off x="270684" y="997074"/>
            <a:ext cx="2979434" cy="589592"/>
          </a:xfrm>
          <a:prstGeom prst="rect">
            <a:avLst/>
          </a:prstGeom>
          <a:noFill/>
          <a:ln>
            <a:noFill/>
          </a:ln>
        </p:spPr>
        <p:txBody>
          <a:bodyPr spcFirstLastPara="1" wrap="square" lIns="68569" tIns="34275" rIns="68569" bIns="34275" anchor="ctr" anchorCtr="0">
            <a:noAutofit/>
          </a:bodyPr>
          <a:lstStyle/>
          <a:p>
            <a:pPr>
              <a:lnSpc>
                <a:spcPct val="90000"/>
              </a:lnSpc>
              <a:buClr>
                <a:srgbClr val="FF993C"/>
              </a:buClr>
              <a:buSzPts val="2400"/>
            </a:pPr>
            <a:r>
              <a:rPr lang="en-US" sz="1200" b="1" i="1" dirty="0">
                <a:solidFill>
                  <a:schemeClr val="dk1"/>
                </a:solidFill>
                <a:latin typeface="Calibri"/>
                <a:ea typeface="Calibri"/>
                <a:cs typeface="Calibri"/>
                <a:sym typeface="Calibri"/>
              </a:rPr>
              <a:t>Delivery – Salesforce CPQ</a:t>
            </a:r>
            <a:endParaRPr sz="1350" dirty="0"/>
          </a:p>
        </p:txBody>
      </p:sp>
      <p:sp>
        <p:nvSpPr>
          <p:cNvPr id="161" name="Google Shape;161;p19"/>
          <p:cNvSpPr txBox="1"/>
          <p:nvPr/>
        </p:nvSpPr>
        <p:spPr>
          <a:xfrm>
            <a:off x="2069418" y="3772275"/>
            <a:ext cx="1658025" cy="1246301"/>
          </a:xfrm>
          <a:prstGeom prst="rect">
            <a:avLst/>
          </a:prstGeom>
          <a:noFill/>
          <a:ln>
            <a:noFill/>
          </a:ln>
        </p:spPr>
        <p:txBody>
          <a:bodyPr spcFirstLastPara="1" wrap="square" lIns="68569" tIns="34275" rIns="68569" bIns="34275" anchor="t" anchorCtr="0">
            <a:noAutofit/>
          </a:bodyPr>
          <a:lstStyle/>
          <a:p>
            <a:pPr>
              <a:lnSpc>
                <a:spcPct val="115000"/>
              </a:lnSpc>
            </a:pPr>
            <a:r>
              <a:rPr lang="en-US" sz="900" dirty="0">
                <a:solidFill>
                  <a:schemeClr val="dk1"/>
                </a:solidFill>
                <a:latin typeface="Calibri"/>
                <a:ea typeface="Calibri"/>
                <a:cs typeface="Calibri"/>
                <a:sym typeface="Calibri"/>
              </a:rPr>
              <a:t>•  Sales Process Optimization</a:t>
            </a:r>
            <a:endParaRPr sz="900" dirty="0">
              <a:solidFill>
                <a:schemeClr val="dk1"/>
              </a:solidFill>
              <a:latin typeface="Calibri"/>
              <a:ea typeface="Calibri"/>
              <a:cs typeface="Calibri"/>
              <a:sym typeface="Calibri"/>
            </a:endParaRPr>
          </a:p>
          <a:p>
            <a:pPr>
              <a:lnSpc>
                <a:spcPct val="115000"/>
              </a:lnSpc>
              <a:buClr>
                <a:schemeClr val="dk1"/>
              </a:buClr>
              <a:buSzPts val="1100"/>
            </a:pPr>
            <a:r>
              <a:rPr lang="en-US" sz="900" dirty="0">
                <a:solidFill>
                  <a:schemeClr val="dk1"/>
                </a:solidFill>
                <a:latin typeface="Calibri"/>
                <a:ea typeface="Calibri"/>
                <a:cs typeface="Calibri"/>
                <a:sym typeface="Calibri"/>
              </a:rPr>
              <a:t>•  Account Management </a:t>
            </a:r>
            <a:endParaRPr sz="900" dirty="0">
              <a:solidFill>
                <a:schemeClr val="dk1"/>
              </a:solidFill>
              <a:latin typeface="Calibri"/>
              <a:ea typeface="Calibri"/>
              <a:cs typeface="Calibri"/>
              <a:sym typeface="Calibri"/>
            </a:endParaRPr>
          </a:p>
          <a:p>
            <a:pPr>
              <a:lnSpc>
                <a:spcPct val="115000"/>
              </a:lnSpc>
              <a:buClr>
                <a:schemeClr val="dk1"/>
              </a:buClr>
              <a:buSzPts val="1100"/>
            </a:pPr>
            <a:r>
              <a:rPr lang="en-US" sz="900" dirty="0">
                <a:solidFill>
                  <a:schemeClr val="dk1"/>
                </a:solidFill>
                <a:latin typeface="Calibri"/>
                <a:ea typeface="Calibri"/>
                <a:cs typeface="Calibri"/>
                <a:sym typeface="Calibri"/>
              </a:rPr>
              <a:t>•  Guided Selling</a:t>
            </a:r>
          </a:p>
          <a:p>
            <a:pPr indent="-171450">
              <a:lnSpc>
                <a:spcPct val="115000"/>
              </a:lnSpc>
              <a:buClr>
                <a:schemeClr val="dk1"/>
              </a:buClr>
              <a:buSzPts val="1100"/>
              <a:buFont typeface="Arial" panose="020B0604020202020204" pitchFamily="34" charset="0"/>
              <a:buChar char="•"/>
            </a:pPr>
            <a:r>
              <a:rPr lang="en-US" sz="900" dirty="0">
                <a:solidFill>
                  <a:schemeClr val="dk1"/>
                </a:solidFill>
                <a:latin typeface="Calibri"/>
                <a:cs typeface="Calibri"/>
                <a:sym typeface="Calibri"/>
              </a:rPr>
              <a:t>Enterprise Leads to Order </a:t>
            </a:r>
          </a:p>
          <a:p>
            <a:pPr indent="-171450">
              <a:lnSpc>
                <a:spcPct val="115000"/>
              </a:lnSpc>
              <a:buClr>
                <a:schemeClr val="dk1"/>
              </a:buClr>
              <a:buSzPts val="1100"/>
              <a:buFont typeface="Arial" panose="020B0604020202020204" pitchFamily="34" charset="0"/>
              <a:buChar char="•"/>
            </a:pPr>
            <a:r>
              <a:rPr lang="en-US" sz="900" dirty="0">
                <a:solidFill>
                  <a:schemeClr val="dk1"/>
                </a:solidFill>
                <a:latin typeface="Calibri"/>
                <a:cs typeface="Calibri"/>
                <a:sym typeface="Calibri"/>
              </a:rPr>
              <a:t>Financial process for subscription channel </a:t>
            </a:r>
          </a:p>
          <a:p>
            <a:pPr indent="-171450">
              <a:lnSpc>
                <a:spcPct val="115000"/>
              </a:lnSpc>
              <a:buClr>
                <a:schemeClr val="dk1"/>
              </a:buClr>
              <a:buSzPts val="1100"/>
              <a:buFont typeface="Arial" panose="020B0604020202020204" pitchFamily="34" charset="0"/>
              <a:buChar char="•"/>
            </a:pPr>
            <a:r>
              <a:rPr lang="en-US" sz="900" dirty="0">
                <a:solidFill>
                  <a:schemeClr val="dk1"/>
                </a:solidFill>
                <a:latin typeface="Calibri"/>
                <a:cs typeface="Calibri"/>
                <a:sym typeface="Calibri"/>
              </a:rPr>
              <a:t>Sales compensation </a:t>
            </a:r>
            <a:endParaRPr sz="900" dirty="0">
              <a:solidFill>
                <a:schemeClr val="dk1"/>
              </a:solidFill>
              <a:latin typeface="Calibri"/>
              <a:cs typeface="Calibri"/>
              <a:sym typeface="Calibri"/>
            </a:endParaRPr>
          </a:p>
        </p:txBody>
      </p:sp>
      <p:sp>
        <p:nvSpPr>
          <p:cNvPr id="21" name="TextBox 20">
            <a:extLst>
              <a:ext uri="{FF2B5EF4-FFF2-40B4-BE49-F238E27FC236}">
                <a16:creationId xmlns:a16="http://schemas.microsoft.com/office/drawing/2014/main" id="{C7B1D3B3-75A6-3144-8232-96F72508697F}"/>
              </a:ext>
            </a:extLst>
          </p:cNvPr>
          <p:cNvSpPr txBox="1"/>
          <p:nvPr/>
        </p:nvSpPr>
        <p:spPr>
          <a:xfrm>
            <a:off x="120028" y="202143"/>
            <a:ext cx="8912003" cy="646331"/>
          </a:xfrm>
          <a:prstGeom prst="rect">
            <a:avLst/>
          </a:prstGeom>
          <a:noFill/>
        </p:spPr>
        <p:txBody>
          <a:bodyPr wrap="square" rtlCol="0">
            <a:spAutoFit/>
          </a:bodyPr>
          <a:lstStyle/>
          <a:p>
            <a:r>
              <a:rPr lang="en-US" sz="3600" dirty="0">
                <a:solidFill>
                  <a:schemeClr val="accent6"/>
                </a:solidFill>
                <a:latin typeface="Calibri" panose="020F0502020204030204" pitchFamily="34" charset="0"/>
                <a:cs typeface="Calibri" panose="020F0502020204030204" pitchFamily="34" charset="0"/>
              </a:rPr>
              <a:t>Devend</a:t>
            </a:r>
          </a:p>
        </p:txBody>
      </p:sp>
      <p:sp>
        <p:nvSpPr>
          <p:cNvPr id="162" name="Google Shape;162;p19"/>
          <p:cNvSpPr txBox="1"/>
          <p:nvPr/>
        </p:nvSpPr>
        <p:spPr>
          <a:xfrm>
            <a:off x="281231" y="3771493"/>
            <a:ext cx="1658025" cy="1005751"/>
          </a:xfrm>
          <a:prstGeom prst="rect">
            <a:avLst/>
          </a:prstGeom>
          <a:noFill/>
          <a:ln>
            <a:noFill/>
          </a:ln>
        </p:spPr>
        <p:txBody>
          <a:bodyPr spcFirstLastPara="1" wrap="square" lIns="68569" tIns="34275" rIns="68569" bIns="34275" anchor="t" anchorCtr="0">
            <a:noAutofit/>
          </a:bodyPr>
          <a:lstStyle/>
          <a:p>
            <a:pPr>
              <a:lnSpc>
                <a:spcPct val="115000"/>
              </a:lnSpc>
            </a:pPr>
            <a:r>
              <a:rPr lang="en-US" sz="900" dirty="0">
                <a:solidFill>
                  <a:schemeClr val="dk1"/>
                </a:solidFill>
                <a:latin typeface="Calibri"/>
                <a:ea typeface="Calibri"/>
                <a:cs typeface="Calibri"/>
                <a:sym typeface="Calibri"/>
              </a:rPr>
              <a:t>•  Quote to Cash Transformation</a:t>
            </a:r>
            <a:endParaRPr sz="900" dirty="0">
              <a:solidFill>
                <a:schemeClr val="dk1"/>
              </a:solidFill>
              <a:latin typeface="Calibri"/>
              <a:ea typeface="Calibri"/>
              <a:cs typeface="Calibri"/>
              <a:sym typeface="Calibri"/>
            </a:endParaRPr>
          </a:p>
          <a:p>
            <a:pPr>
              <a:lnSpc>
                <a:spcPct val="115000"/>
              </a:lnSpc>
            </a:pPr>
            <a:r>
              <a:rPr lang="en-US" sz="900" dirty="0">
                <a:solidFill>
                  <a:schemeClr val="dk1"/>
                </a:solidFill>
                <a:latin typeface="Calibri"/>
                <a:ea typeface="Calibri"/>
                <a:cs typeface="Calibri"/>
                <a:sym typeface="Calibri"/>
              </a:rPr>
              <a:t>•  Partner and channel lines</a:t>
            </a:r>
            <a:endParaRPr sz="900" dirty="0">
              <a:solidFill>
                <a:schemeClr val="dk1"/>
              </a:solidFill>
              <a:latin typeface="Calibri"/>
              <a:ea typeface="Calibri"/>
              <a:cs typeface="Calibri"/>
              <a:sym typeface="Calibri"/>
            </a:endParaRPr>
          </a:p>
          <a:p>
            <a:pPr>
              <a:lnSpc>
                <a:spcPct val="115000"/>
              </a:lnSpc>
            </a:pPr>
            <a:r>
              <a:rPr lang="en-US" sz="900" dirty="0">
                <a:solidFill>
                  <a:schemeClr val="dk1"/>
                </a:solidFill>
                <a:latin typeface="Calibri"/>
                <a:ea typeface="Calibri"/>
                <a:cs typeface="Calibri"/>
                <a:sym typeface="Calibri"/>
              </a:rPr>
              <a:t>•  Supply Chain Management</a:t>
            </a:r>
            <a:endParaRPr sz="900" dirty="0">
              <a:solidFill>
                <a:schemeClr val="dk1"/>
              </a:solidFill>
              <a:latin typeface="Calibri"/>
              <a:ea typeface="Calibri"/>
              <a:cs typeface="Calibri"/>
              <a:sym typeface="Calibri"/>
            </a:endParaRPr>
          </a:p>
          <a:p>
            <a:pPr>
              <a:lnSpc>
                <a:spcPct val="115000"/>
              </a:lnSpc>
            </a:pPr>
            <a:r>
              <a:rPr lang="en-US" sz="900" dirty="0">
                <a:solidFill>
                  <a:schemeClr val="dk1"/>
                </a:solidFill>
                <a:latin typeface="Calibri"/>
                <a:ea typeface="Calibri"/>
                <a:cs typeface="Calibri"/>
                <a:sym typeface="Calibri"/>
              </a:rPr>
              <a:t>•  Production planning, QM, PM</a:t>
            </a:r>
            <a:endParaRPr sz="900" dirty="0">
              <a:solidFill>
                <a:schemeClr val="dk1"/>
              </a:solidFill>
              <a:latin typeface="Calibri"/>
              <a:ea typeface="Calibri"/>
              <a:cs typeface="Calibri"/>
              <a:sym typeface="Calibri"/>
            </a:endParaRPr>
          </a:p>
          <a:p>
            <a:pPr>
              <a:lnSpc>
                <a:spcPct val="115000"/>
              </a:lnSpc>
            </a:pPr>
            <a:r>
              <a:rPr lang="en-US" sz="900" dirty="0">
                <a:solidFill>
                  <a:schemeClr val="dk1"/>
                </a:solidFill>
                <a:latin typeface="Calibri"/>
                <a:ea typeface="Calibri"/>
                <a:cs typeface="Calibri"/>
                <a:sym typeface="Calibri"/>
              </a:rPr>
              <a:t>•  Discount Modeling</a:t>
            </a:r>
            <a:endParaRPr sz="900" dirty="0">
              <a:solidFill>
                <a:schemeClr val="dk1"/>
              </a:solidFill>
              <a:latin typeface="Calibri"/>
              <a:ea typeface="Calibri"/>
              <a:cs typeface="Calibri"/>
              <a:sym typeface="Calibri"/>
            </a:endParaRPr>
          </a:p>
          <a:p>
            <a:pPr>
              <a:lnSpc>
                <a:spcPct val="115000"/>
              </a:lnSpc>
            </a:pPr>
            <a:r>
              <a:rPr lang="en-US" sz="900" dirty="0">
                <a:solidFill>
                  <a:schemeClr val="dk1"/>
                </a:solidFill>
                <a:latin typeface="Calibri"/>
                <a:ea typeface="Calibri"/>
                <a:cs typeface="Calibri"/>
                <a:sym typeface="Calibri"/>
              </a:rPr>
              <a:t>•  Product Catalogue</a:t>
            </a:r>
            <a:endParaRPr sz="900" dirty="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E040CF78-2517-4C47-A8A9-B1D5A64A4AC6}"/>
              </a:ext>
            </a:extLst>
          </p:cNvPr>
          <p:cNvPicPr>
            <a:picLocks noChangeAspect="1"/>
          </p:cNvPicPr>
          <p:nvPr/>
        </p:nvPicPr>
        <p:blipFill>
          <a:blip r:embed="rId3"/>
          <a:stretch>
            <a:fillRect/>
          </a:stretch>
        </p:blipFill>
        <p:spPr>
          <a:xfrm>
            <a:off x="8236616" y="80841"/>
            <a:ext cx="567600" cy="782467"/>
          </a:xfrm>
          <a:prstGeom prst="rect">
            <a:avLst/>
          </a:prstGeom>
        </p:spPr>
      </p:pic>
      <p:sp>
        <p:nvSpPr>
          <p:cNvPr id="4" name="TextBox 3">
            <a:extLst>
              <a:ext uri="{FF2B5EF4-FFF2-40B4-BE49-F238E27FC236}">
                <a16:creationId xmlns:a16="http://schemas.microsoft.com/office/drawing/2014/main" id="{753BAF4A-3743-4632-A400-019C8D1C6170}"/>
              </a:ext>
            </a:extLst>
          </p:cNvPr>
          <p:cNvSpPr txBox="1"/>
          <p:nvPr/>
        </p:nvSpPr>
        <p:spPr>
          <a:xfrm flipH="1">
            <a:off x="229915" y="2064470"/>
            <a:ext cx="3497528" cy="1477328"/>
          </a:xfrm>
          <a:prstGeom prst="rect">
            <a:avLst/>
          </a:prstGeom>
          <a:noFill/>
        </p:spPr>
        <p:txBody>
          <a:bodyPr wrap="square" rtlCol="0">
            <a:spAutoFit/>
          </a:bodyPr>
          <a:lstStyle/>
          <a:p>
            <a:r>
              <a:rPr lang="en-US" sz="900" dirty="0"/>
              <a:t>Devend comes from a MES and IT Solution delivery background and have over 25 years of work experience, working for Large F100  to pre IPO clients. He spent several years in Q2C and ELO space where he took leaderships vision to build a sustainable CPQ solution leveraging sales force CPQ platform. The experience ranges from sales cloud, service cloud, post sales and customer retention, renewal line of business and streamlining business process. </a:t>
            </a:r>
          </a:p>
          <a:p>
            <a:r>
              <a:rPr lang="en-US" sz="900" dirty="0"/>
              <a:t>He has served as a single point of contact, bridging vison to solution delivery, leveraging user experience for higher adoption across organizations. </a:t>
            </a:r>
          </a:p>
        </p:txBody>
      </p:sp>
    </p:spTree>
    <p:extLst>
      <p:ext uri="{BB962C8B-B14F-4D97-AF65-F5344CB8AC3E}">
        <p14:creationId xmlns:p14="http://schemas.microsoft.com/office/powerpoint/2010/main" val="4187580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3539</TotalTime>
  <Words>302</Words>
  <Application>Microsoft Office PowerPoint</Application>
  <PresentationFormat>On-screen Show (4:3)</PresentationFormat>
  <Paragraphs>37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Katherine Nell</dc:creator>
  <cp:lastModifiedBy>devend Mathur</cp:lastModifiedBy>
  <cp:revision>200</cp:revision>
  <dcterms:created xsi:type="dcterms:W3CDTF">2017-07-10T02:33:55Z</dcterms:created>
  <dcterms:modified xsi:type="dcterms:W3CDTF">2018-08-20T01:51:25Z</dcterms:modified>
</cp:coreProperties>
</file>