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61" r:id="rId6"/>
    <p:sldId id="262" r:id="rId7"/>
    <p:sldId id="265" r:id="rId8"/>
    <p:sldId id="263" r:id="rId9"/>
    <p:sldId id="264" r:id="rId10"/>
    <p:sldId id="266" r:id="rId11"/>
    <p:sldId id="274" r:id="rId12"/>
    <p:sldId id="275" r:id="rId13"/>
    <p:sldId id="276" r:id="rId14"/>
    <p:sldId id="281" r:id="rId15"/>
    <p:sldId id="282" r:id="rId16"/>
    <p:sldId id="283" r:id="rId17"/>
    <p:sldId id="280"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05A1819-966C-4E90-89F0-704B384426FC}">
          <p14:sldIdLst>
            <p14:sldId id="256"/>
            <p14:sldId id="257"/>
            <p14:sldId id="259"/>
            <p14:sldId id="260"/>
            <p14:sldId id="261"/>
            <p14:sldId id="262"/>
            <p14:sldId id="265"/>
            <p14:sldId id="263"/>
            <p14:sldId id="264"/>
            <p14:sldId id="266"/>
            <p14:sldId id="274"/>
            <p14:sldId id="275"/>
            <p14:sldId id="276"/>
            <p14:sldId id="281"/>
            <p14:sldId id="282"/>
            <p14:sldId id="283"/>
            <p14:sldId id="280"/>
            <p14:sldId id="277"/>
            <p14:sldId id="278"/>
            <p14:sldId id="279"/>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autoAdjust="0"/>
  </p:normalViewPr>
  <p:slideViewPr>
    <p:cSldViewPr snapToGrid="0">
      <p:cViewPr varScale="1">
        <p:scale>
          <a:sx n="74" d="100"/>
          <a:sy n="74" d="100"/>
        </p:scale>
        <p:origin x="-582"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A74409E-0E59-440D-8142-B787B017A822}" type="datetimeFigureOut">
              <a:rPr lang="en-US" smtClean="0"/>
              <a:t>9/28/2020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354660A-25D2-4A8C-9971-6AA2C1871B38}"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74409E-0E59-440D-8142-B787B017A822}" type="datetimeFigureOut">
              <a:rPr lang="en-US" smtClean="0"/>
              <a:t>9/28/2020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54660A-25D2-4A8C-9971-6AA2C1871B38}"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74409E-0E59-440D-8142-B787B017A822}" type="datetimeFigureOut">
              <a:rPr lang="en-US" smtClean="0"/>
              <a:t>9/28/2020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54660A-25D2-4A8C-9971-6AA2C1871B38}"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74409E-0E59-440D-8142-B787B017A822}" type="datetimeFigureOut">
              <a:rPr lang="en-US" smtClean="0"/>
              <a:t>9/28/2020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54660A-25D2-4A8C-9971-6AA2C1871B38}"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A74409E-0E59-440D-8142-B787B017A822}" type="datetimeFigureOut">
              <a:rPr lang="en-US" smtClean="0"/>
              <a:t>9/28/2020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54660A-25D2-4A8C-9971-6AA2C1871B38}" type="slidenum">
              <a:rPr lang="en-US" smtClean="0"/>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A74409E-0E59-440D-8142-B787B017A822}" type="datetimeFigureOut">
              <a:rPr lang="en-US" smtClean="0"/>
              <a:t>9/28/2020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54660A-25D2-4A8C-9971-6AA2C1871B38}"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A74409E-0E59-440D-8142-B787B017A822}" type="datetimeFigureOut">
              <a:rPr lang="en-US" smtClean="0"/>
              <a:t>9/28/2020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354660A-25D2-4A8C-9971-6AA2C1871B3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A74409E-0E59-440D-8142-B787B017A822}" type="datetimeFigureOut">
              <a:rPr lang="en-US" smtClean="0"/>
              <a:t>9/28/2020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354660A-25D2-4A8C-9971-6AA2C1871B38}"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A74409E-0E59-440D-8142-B787B017A822}" type="datetimeFigureOut">
              <a:rPr lang="en-US" smtClean="0"/>
              <a:t>9/28/2020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354660A-25D2-4A8C-9971-6AA2C1871B38}"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0A74409E-0E59-440D-8142-B787B017A822}" type="datetimeFigureOut">
              <a:rPr lang="en-US" smtClean="0"/>
              <a:t>9/28/2020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54660A-25D2-4A8C-9971-6AA2C1871B3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A74409E-0E59-440D-8142-B787B017A822}" type="datetimeFigureOut">
              <a:rPr lang="en-US" smtClean="0"/>
              <a:t>9/28/2020</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54660A-25D2-4A8C-9971-6AA2C1871B38}" type="slidenum">
              <a:rPr lang="en-US" smtClean="0"/>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0A74409E-0E59-440D-8142-B787B017A822}" type="datetimeFigureOut">
              <a:rPr lang="en-US" smtClean="0"/>
              <a:t>9/28/2020</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F354660A-25D2-4A8C-9971-6AA2C1871B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54F616-233A-482F-B3A2-6331CF25A309}"/>
              </a:ext>
            </a:extLst>
          </p:cNvPr>
          <p:cNvSpPr>
            <a:spLocks noGrp="1"/>
          </p:cNvSpPr>
          <p:nvPr>
            <p:ph type="ctrTitle"/>
          </p:nvPr>
        </p:nvSpPr>
        <p:spPr>
          <a:xfrm>
            <a:off x="631065" y="5692461"/>
            <a:ext cx="10363200" cy="839163"/>
          </a:xfrm>
        </p:spPr>
        <p:txBody>
          <a:bodyPr/>
          <a:lstStyle/>
          <a:p>
            <a:pPr algn="ctr"/>
            <a:r>
              <a:rPr lang="en-US" dirty="0" smtClean="0">
                <a:solidFill>
                  <a:schemeClr val="bg1"/>
                </a:solidFill>
              </a:rPr>
              <a:t>Movie Industry Trend</a:t>
            </a:r>
            <a:endParaRPr lang="en-US" dirty="0">
              <a:solidFill>
                <a:schemeClr val="bg1"/>
              </a:solidFill>
            </a:endParaRPr>
          </a:p>
        </p:txBody>
      </p:sp>
      <p:sp>
        <p:nvSpPr>
          <p:cNvPr id="3" name="Subtitle 2">
            <a:extLst>
              <a:ext uri="{FF2B5EF4-FFF2-40B4-BE49-F238E27FC236}">
                <a16:creationId xmlns="" xmlns:a16="http://schemas.microsoft.com/office/drawing/2014/main" id="{CB8AD1C4-43D3-4B67-8BC4-FFA9EFD12133}"/>
              </a:ext>
            </a:extLst>
          </p:cNvPr>
          <p:cNvSpPr>
            <a:spLocks noGrp="1"/>
          </p:cNvSpPr>
          <p:nvPr>
            <p:ph type="subTitle" idx="1"/>
          </p:nvPr>
        </p:nvSpPr>
        <p:spPr>
          <a:xfrm>
            <a:off x="914400" y="4134117"/>
            <a:ext cx="10363200" cy="677193"/>
          </a:xfrm>
        </p:spPr>
        <p:txBody>
          <a:bodyPr/>
          <a:lstStyle/>
          <a:p>
            <a:pPr algn="ctr"/>
            <a:r>
              <a:rPr lang="en-US" dirty="0" smtClean="0"/>
              <a:t>EDA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547" y="433261"/>
            <a:ext cx="5572903" cy="3724795"/>
          </a:xfrm>
          <a:prstGeom prst="rect">
            <a:avLst/>
          </a:prstGeom>
        </p:spPr>
      </p:pic>
    </p:spTree>
    <p:extLst>
      <p:ext uri="{BB962C8B-B14F-4D97-AF65-F5344CB8AC3E}">
        <p14:creationId xmlns:p14="http://schemas.microsoft.com/office/powerpoint/2010/main" val="2234884295"/>
      </p:ext>
    </p:extLst>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FCB1F73-0576-4CC2-85AC-3A0A2519CDCC}"/>
              </a:ext>
            </a:extLst>
          </p:cNvPr>
          <p:cNvSpPr>
            <a:spLocks noGrp="1"/>
          </p:cNvSpPr>
          <p:nvPr>
            <p:ph sz="half" idx="1"/>
          </p:nvPr>
        </p:nvSpPr>
        <p:spPr>
          <a:xfrm>
            <a:off x="609600" y="1515616"/>
            <a:ext cx="5384800" cy="2021725"/>
          </a:xfrm>
        </p:spPr>
        <p:txBody>
          <a:bodyPr>
            <a:normAutofit/>
          </a:bodyPr>
          <a:lstStyle/>
          <a:p>
            <a:r>
              <a:rPr lang="en-US" sz="1800" dirty="0" smtClean="0"/>
              <a:t>Trend decreased year by year.</a:t>
            </a:r>
            <a:endParaRPr lang="en-US" sz="1800" dirty="0"/>
          </a:p>
          <a:p>
            <a:r>
              <a:rPr lang="en-US" sz="1800" dirty="0"/>
              <a:t>Competition is </a:t>
            </a:r>
            <a:r>
              <a:rPr lang="en-US" sz="1800" dirty="0" smtClean="0"/>
              <a:t>increased </a:t>
            </a:r>
            <a:r>
              <a:rPr lang="en-US" sz="1800" dirty="0"/>
              <a:t>and more movies are released per year</a:t>
            </a:r>
          </a:p>
          <a:p>
            <a:r>
              <a:rPr lang="en-US" sz="1800" dirty="0"/>
              <a:t>Total revenue gets distributed among many movies.</a:t>
            </a:r>
          </a:p>
          <a:p>
            <a:pPr marL="109728" indent="0">
              <a:buNone/>
            </a:pPr>
            <a:endParaRPr lang="en-US" dirty="0"/>
          </a:p>
          <a:p>
            <a:pPr marL="109728" indent="0">
              <a:buNone/>
            </a:pPr>
            <a:endParaRPr lang="en-US" dirty="0"/>
          </a:p>
        </p:txBody>
      </p:sp>
      <p:sp>
        <p:nvSpPr>
          <p:cNvPr id="2" name="Title 1">
            <a:extLst>
              <a:ext uri="{FF2B5EF4-FFF2-40B4-BE49-F238E27FC236}">
                <a16:creationId xmlns="" xmlns:a16="http://schemas.microsoft.com/office/drawing/2014/main" id="{6EE15915-F0ED-4294-9B31-4EEDC96714DA}"/>
              </a:ext>
            </a:extLst>
          </p:cNvPr>
          <p:cNvSpPr>
            <a:spLocks noGrp="1"/>
          </p:cNvSpPr>
          <p:nvPr>
            <p:ph type="title"/>
          </p:nvPr>
        </p:nvSpPr>
        <p:spPr/>
        <p:txBody>
          <a:bodyPr>
            <a:normAutofit/>
          </a:bodyPr>
          <a:lstStyle/>
          <a:p>
            <a:pPr algn="ctr"/>
            <a:r>
              <a:rPr lang="en-US" sz="3200" dirty="0">
                <a:latin typeface="Algerian" panose="04020705040A02060702" pitchFamily="82" charset="0"/>
              </a:rPr>
              <a:t>INDUSTRY GROWTH Y-ON-Y V/S AVERAGE REVENUE</a:t>
            </a:r>
          </a:p>
        </p:txBody>
      </p:sp>
      <p:sp>
        <p:nvSpPr>
          <p:cNvPr id="5" name="AutoShape 2" descr="data:image/png;base64,iVBORw0KGgoAAAANSUhEUgAAAZEAAAErCAYAAAAfcL5EAAAABHNCSVQICAgIfAhkiAAAAAlwSFlzAAALEgAACxIB0t1+/AAAADh0RVh0U29mdHdhcmUAbWF0cGxvdGxpYiB2ZXJzaW9uMy4yLjIsIGh0dHA6Ly9tYXRwbG90bGliLm9yZy+WH4yJAAAgAElEQVR4nOzdd1gUV9sG8HtpSxMEpFhALKFIhwWUpgIae8VoLDFG1CQajWJLYkmEWEETTTQak+gbFY29YEWxgI2iKIogoBSRbqMtC3u+P/zYN7yILLDLsvD8rovrYmd2Z+4Zln12Zs6cw2GMMRBCCCGNoCDrAIQQQuQXFRFCCCGNRkWEEEJIo1ERIYQQ0mhURAghhDQaFRFCCCGNRkWkFRAIBHBzc4O1tTUKCgpkHUeqli5dCnNzc0ycOPGd87Ozs2FhYQFzc3Pw+XyJrPPIkSNNXt6WLVtgbm5e48fS0hIuLi6YPn06Hj16JJGs5L++//579OrVC/fu3as1r7KyEmPGjMGgQYNQXl4ug3StBxWRVuDSpUsoLy+Hjo4ODh48KOs4UqesrIy4uDjk5OTUmnfq1CmJr2/IkCGIjIwEl8tt0nJ0dXURGRkp+omIiMBPP/2EvLw8TJ8+HaWlpRJKTABg8eLF6Ny5M7799ltUVFTUmLdz504kJycjODgYqqqqMkrYOlARaQUOHjwIV1dX9O/fH//88w+qqqpkHUmqzM3Noaenh7Nnz9aad+rUKTg7O0t0faqqqtDX12/ychQUFKCvry/6MTIygpubG1asWIGCggLcvHlTAmlJNXV1daxZswapqanYunWraHpKSgp+/fVXzJkzB9bW1jJM2DpQEZFzz58/R1RUFDw8PDB48GBkZ2cjIiICALBt2za4urpCIBDUeM2HH36I9evXAwCKi4uxYsUKuLm5wcHBARMmTMCNGzdEzz1y5Ai8vLywYcMGODs7Y8KECWCMIS4uDtOmTQOPx4O1tTV8fHywc+fOGus5c+YMhg0bBhsbGwwfPhxHjx6Fubk5srKyAACMMfzxxx/w9fWFra0thg0bhr1796K+ThQUFRUxaNAgnD59usb01NRUpKenY+DAgTWmV1VVYdeuXRgyZAhsbW3h7e2N3377TVRsp02bhi+++KLWfrW0tMSVK1dqnc5qbO66VB/hKCoqiqbduXMHU6ZMga2tLTw9PbFkyRLRqcoTJ07AysoKhYWFNZbz6aefYt68eQCAiooKhISEoG/fvrC3t8fo0aNr7K9bt27B3NwcV69exciRI0XbcejQIdFztmzZAnd39xrrkMS+mDJlCoKCgvDNN9/AwcEBbm5uWLduXY2jhca+L/8Xj8fD1KlT8fvvvyMpKQlCoRDfffcdbGxsMHPmTLH2FQBERERgwoQJcHBwgLW1NYYMGYJjx46J5i9duhRffvklZs2aBQcHB6xdu7bO7W91GJFrW7ZsYZaWliw/P59VVlYyd3d39tlnnzHGGMvJyWEWFhYsPDxc9PzY2FhmZmbGUlJSmFAoZOPHj2cTJkxgMTExLC0tjW3fvp316tWLXb58mTHG2OHDh5mZmRmbNWsWS09PZ4mJiSw3N5fZ29uzH374gaWlpbG0tDS2fv16ZmZmxu7evcsYY+zq1avM3Nyc/frrrywtLY0dP36c8Xg8ZmZmxjIzMxljjIWEhDBPT092/vx5lpGRwcLCwljv3r1ZcHBwndu7ZMkSNm7cONF2ZGRkiOZt3LiRzZ07V5S5vLycMcZYUFAQc3BwYIcOHWJPnz5lR48eZY6OjmzVqlWMMcZOnjzJrKysWGFhoWhZ27ZtYx4eHqyysrLW8hqTe/PmzczNza3W9PT0dDZp0iTWt29fVlxczBhjLDExkdnY2LBNmzax1NRUFh8fz6ZNm8Z8fHxYaWkpKy8vZzwej+3evVu0nOq/9ZUrVxhjjC1YsIANGTKERUZGsvT0dBYaGsrs7OxYaGgoY4yxmzdvMjMzMzZo0CB27do19vjxY7Zw4UJmaWkp2qfvyiyJfTF58mRmZWXFFi9ezB4/fszOnTvHXFxc2HfffccYY41+X9alvLycDRo0iE2cOJHt2bOHOTg41Hjf1LevHj58yCwsLNjWrVtZRkYGS05OZosXL2a9evViz58/Z4y9fV+amZmxLVu2sPT09BrLb+2oiMixqqoq1r9/fzZt2jTRtB9//JGZm5uzJ0+eMMYY8/f3Z1999ZVo/vLly9n48eMZY4xdv36dmZmZif4Rqs2bN49NnjyZMfbff9b4+HjR/IyMDLZ9+3YmEAhE0/h8PjMzM2MHDhxgjDE2ZcoU9vnnn9dY7q5du0RFpKSkhNnY2LBjx47VeM7evXuZjY2N6EPqf1UXEaFQyPr378+2b98umufr68suXLhQ44PuzZs3zMrKiu3YsaNWFktLS1ZYWMj4fD5zdnZme/bsEc0fNGgQCwkJqbEPysvLG5178+bNzNzcnNnb24t+rKysmL29PZs9e3aND52FCxeyqVOn1nh99XYcOXKEMcbYypUr2ZgxY0Tzt2/fzry8vFhVVRV7+vQpMzMzY9HR0TWWsX79eta/f3/G2H+LSFhYmGh+fn4+MzMzYydPnhRlfl8Raey+mDx5Mhs4cCCrrKwUTduzZw/r1asXe/nyZaPfl+8THx/PLC0tWa9evUT7kDEm1r5KTExku3btqjH/yZMnzMzMjEVGRjLG3r4v7e3tmVAoFCtPa6Ik6yMh0nhRUVF49uwZZs+eLZo2YsQI7N69G6Ghofjmm28wduxYLF68GG/evAGXy8XZs2exaNEiAMCDBw8AAIMHD66xXIFAAC0trRrTunbtKvrd2NgYH330Efbv34/k5GRkZGQgKSkJAESniBISEmqdInJxcRH9npKSAj6fjxUrVuD7778XTa+qqgKfz0dWVhZ69OhR57ZzOBwMGTIEZ86cwcyZMxEfH49Xr17By8urxsX11NRUCASCWtdJXFxcUFVVhcePH8PV1RXDhg3DiRMnMGnSJNy7dw9paWkYM2ZMrfU2JXf79u1x4MABAEBeXh5CQkJQWlqKRYsWwdjYWPS8hw8f4unTp3BwcKjx+srKSqSkpAAAxo4di9DQUKSlpaF79+44fvw4Ro0aBQUFBTx8+BAA4O/vDw6HU+P1FRUVNVojde/eXfR7u3btAKDW6c+6NGVfuLi41Dh95+TkhMrKSjx+/LjR78v3sbW1xYABA5CWlobRo0eLpouzrywsLKCjo4M//vgDqampyMzMRGJiomhbqxkbG9dYRltBRUSOVbfEWr58OZYvX15j3tGjRzF//nx4e3tDXV0dZ8+ehZaWFgQCgeifUygUQkVFpca53WoKCjUvl/27BUtqaiomTZqEnj17wtPTE3379oW1tTW8vLxEz1FSUnrvefHqeevXr4eFhUWt+R07dqxv8zFs2DD8/vvvePLkCU6dOoVBgwZBRUWl3tcBb7cdgOj5fn5+2Lt3L9LT03H8+HHweDyYmppKNLeioqLoQ69r167YuXMn/Pz8MG3aNBw5cgTt27cXZRs0aBDmzp1baxnVH/Q2NjYwNzfH8ePHMWDAAKSmpmLbtm01Mu7atQs6Ojq1lvHvfaSsrFznNr7rA7GysrLW8xqzL5SUan70VH8YKyoqNvp9WR81NTWoqanVmCbOvoqOjoa/vz/69OkDZ2dnDBo0CDo6OvDz82t0ltaELqzLqaKiIly6dEl0ge/fP19//TVevXqFU6dOQUVFBSNGjMDp06cRFhaGDz/8EJqamgDetnKqqKjAmzdv0LVrV9HPwYMHcfTo0TrXHRoaCg0NDfz999+YNWsWfHx88OLFCwD//ae0tLTEnTt3arzu34+7d+8OZWVlPHv2rMa64+Pj8dNPP4m1DywsLNCjRw+cPn0aZ86cwfDhw2s9p0ePHlBWVkZ0dHSN6dHR0VBSUhIVil69esHS0hKnTp3C2bNnMXbs2HeuUxK5q2lqaiI4OBi5ubk1vsmbmZnh8ePHMDY2Fi2/Xbt2+PHHH/H48WPR88aOHYszZ84gLCwMzs7OMDExEb0eAHJzc2tkvHTpEv78889aH8R1UVZWRmlpaY0vA+np6RLZF/Hx8TUex8XFgcvl4oMPPmj0+7IxxNlXf/zxB2xtbfHbb79h+vTp8PLyQl5eHgA0ujFFa0JFRE4dO3YMAoEAM2bMgJmZWY2fadOmQUdHB/v27QPw9lv27du3ceXKlRofjh4eHrCyskJAQAAiIyORmZmJrVu3YufOne/8Fl6tY8eOyM/Px8WLF5GdnY0rV65g/vz5ACBqYfP5558jIiICv/32G54+fYpz585h8+bNAN5+w23Xrh0mTJiAX375BYcOHUJmZibOnDmDH374AZqammIfUQwdOhR//vknlJSUwOPxas3X1NTExx9/jG3btuHIkSNIT0/HsWPHsGXLFvj5+dX49unn54c///wTpaWlGDRo0DvXJ6nc1aytrTF9+nScOXMG4eHhAIDp06cjLS0N3333HZKTk/HgwQPMmzcPDx8+FH3oAW9PXT5//hz//PNPjb9rz5494e3tjcDAQJw7dw6ZmZk4cOAAQkJCxDrCq+bg4IDS0lL8+uuvyMrKwqlTp3DkyBGJ7IsHDx5g3bp1ePLkCc6cOYMtW7Zg8uTJ0NTUbPT7sjHE2VedOnVCSkoKbt26hWfPnuH06dNYuXIlAPFP/bVqsroYQ5pm8ODB7OOPP65z/pYtW2pcePTz82O+vr61nldUVMS+/fZb1rt3b2ZjY8OGDRvGjh8/Lpr/v61xGHt7EX358uXM1dWV2dnZsaFDh7K//vqLTZo0ic2fP1/0vGPHjrGBAwcyKysrNmLECFGmvLw8xhhjlZWVbNu2bczHx4dZWVmx/v37s02bNrGKioo6t6v6wnq16guj69evrzNzZWUl27p1K+vfvz+zsrJivr6+7LfffqtxYZcxxl6+fMlsbGzYt99+W2P6u5bX0Nx1tc6q3p+DBg1iHh4e7PXr14wxxm7dusUmTZrEbG1tmbOzM/v8889ZampqrdfOmzePOTg4sNLS0hrTy8rK2Nq1a5mnpyezsrJiAwcOZH/99ZdofvWF9ZSUFNG08vJyZmZmxg4fPiyaVt1KzcbGhk2bNo2dOHGiyfti8uTJbMaMGWzhwoXM1taWeXl5sa1bt7KqqirRcxrzvqzP/753xN1XL168YHPnzmU8Ho85ODiw0aNHs6NHj7L+/fuLWqHVtey2gMMYHY8RyYuOjoa2tnaNb87Hjx/H8uXLERcXV+ucOGk7pkyZgg4dOmDTpk2yjkIkgE5nEam4ceMGPvvsM0RGRiI7OxvXr1/Hli1bMHz4cCoghLQi9N9MpOLzzz9HSUkJli1bhoKCAujr62Po0KH46quvZB2NECJBdDqLEEJIo9HpLEIIIY1GRYQQQkijUREhhBDSaFRECCGENBoVEUIIIY1GRYQQQkijUREhhBDSaFRECCGENBoVEUIIIY1GRYQQQkijtZm+s4RCIUpKSqCsrNwmh7AkhJDGYIxBIBBAQ0PjnQOatZkiUlJSguTkZFnHIIQQuWRmZiYanvnf2kwRqR5L2szMrMGjzwFAQkICrK2tJR2rRaNtbhva2ja3te0FmrbNFRUVSE5OFn2G/q82U0SqT2GpqKiAy+U2ahmNfZ08o21uG9raNre17QWavs11XQagC+uEEEIajYoIIYSQRpNZEamoqMDQoUMREREh1nSBQIBVq1bB1dUVrq6uCA4OhlAobM7IhBBC/odMromUl5dj/vz5SElJEWs6AGzcuBFRUVHYsWMHiouLsWTJEmhpaWHmzJnNFZsQQsj/aPYjkQcPHsDPzw/Z2dliTQcAPp+P0NBQLF26FHZ2dnB3d0dAQAB2795NRyOEECJDzV5Ebt68CR8fHxw4cECs6QCQmJiIsrIy8Hg80TQej4eCggJkZGRIPTMhhJB3a/bTWdOnT2/QdADIzc2Furp6jRtd9PX1AQA5OTkwNTWVaEYiO4cuPca5m08RMNEJFqa6so7TqpWWC/BPeDJ66NLRPGk8ubhPpKysrNYNgtWPKyoqGrSshISERueIjY1t9GvlVXNuc+5LAf4+kwsGYOmv1zDUWQeOPTSabf3V2srfOeLeK1xJeIP+tlpQ57aNba7WVv7G/yatbZaLIqKqqlqrWFQ/VlNTa9CyrK2tG3XTTWxsLJycnBr8OnnWnNtcJWRY8ss1aKipYMNcT/x25B5O3MqHUKk9po+0hpJi85x5bSt/5zelFVh/5AIA4G5aCeZ/0q/N9CnXVv7G/9aUbebz+e/98i0X94kYGRmhtLQUJSUlomn5+fkAAENDQ1nFIhJ05voTJKW/gP9Ia3TW18T3/r0xqm8PnIp6ghXbb+BVMV/WEVuVY1dSUVpeidH9euJFcRUepBXKOhKRU3JRRCwsLKCmplbjcCwmJgYdOnSAiYmJDJMRSch/UYb/nH4IezN99HfqAgBQVFTA9BHWmP+xIx6lF2HBT1eQ9uyVjJO2Dq9LKnDyWio87Dph4kBzqChxcOE2NVAhjSMXRURVVRV+fn4ICgpCXFwcbty4gZCQEEydOlXW0UgTMcbw25F7qBICs/3sap1S8eYZY+1sD1QJGRb/cg2R8c9klLT1OHo5BeUVVfh4oDlUuUqw7qqOqHvZKC0XyDoakUNyUUQAYNGiRXB1dYW/vz8WLFiA0aNHY8aMGbKORZoo6l42bj/MwaQPLWCk9+6L6GYmOtj0dV9076SNdf+JwX9OP4RQyJo5aevw8g0fpyLT4GnfGSZGWgAA++7q4FdUISq+9j1ahNRHphfWk5KSxJ7O5XIRGBiIwMBAaccizaS4tALbj95Hjy7aGOnV/b3P1dFSxY9fuGH70fs4ePExnj5/jYCJTtBQe3f31OTdjlxOQYWgChMGmIumGXdQQWd9TYRHZ2CAa1cZpiPySG6OREjr89eph3hdUoE54+yhKEbrK2UlRcz2s8MXY20R9ygPAT9fRVbem2ZI2jq8eF2OsKgn6OvYBcaG/73nisPhwNfFBA+fFOFZfrEMExJ5REWEyMT91AKcv5WOkV490LNLe7Ffx+FwMMStGwI/d8Ob0goE/HwVMYm5UkzaehyKeIzKKmGNo5Bq/Z26QIEDXIymC+ykYaiIkGZXIajCrwfvwlBXHRM/rP2BJg6bHh2w6eu+MNLVwKo/buLgxWQwRtdJ6lL4qgxnrj+Ft5MxOulr1pqvp60GRwtDXIrJRBVdbyINQEWENLsD4cl4ll+C2X52UFVp/GU5A111rPvKAx52nfGf04nYsCcW5RWVEkzaehy69BhCIcP4AWZ1PsfX2QSFr8pxNzmvGZMReUdFhDSrp89f4/Clx+jv1AUO5gZNXp6qihIWTXbC1KG9EBn/DEu2RCKvqFQCSVuPgpdlOHsjHb4uJnW2gAMAFytDtFNXoXtGSINQESHNpkrI8Ms/d6GhpozpI6wltlwOhwM/7w+wYnpv5BaVYP5PV3A/tUBiy5d3/1xMBsDwkU/dRyHA24YL/Zy64FZCDt6UNqxPOtJ2UREhzeZ01BMkZbzt2kRbs+H9l9WHZ2mIkK/7QktDBct/u46wyLQ2f50kr6gUF26lY4BLVxjoqtf7fF9nE1RWCXElLqsZ0pHWgIoIaRb5L8rw95mHcDQ3QD/HLlJbT2d9TQTP9YKjhQF+O3ofW/65C0FlldTW19K9PQrhYFw9RyHVunfWRvdO2ginVlpETFREiNRVd20iZMAXY22l3lushpoylk1zxUe+ZrhwOwPfbo1C0etyqa6zJcopLEH47QwM6t0V+jri93bt62KC1KxXeJJNfZWR+lERIVInTtcmkqagwMGUwZZY8gkPT56/xvxNV5Cc8aJZ1t1SHLiQDAUFDvx8PmjQ6/o6doGSogLC6QI7EQMVESJV1V2b9OyijRGe7+/aRBo87Dpjw1eeUFJSwNJfI3Eppm18MGYXFONSbCYGu5lCT7thY+5oaajA1coIl+OyIKikUQ/J+1ERIVLV0K5NpKFbJ21snOcFS1NdbAq9g53HE1BV1bo/HA9cSIaSogL8+jfsKKSar4sJXpdUIPphjoSTkdaGigiRmuquTUZ59UCPBnRtIg3amlz8MLMPhnl0w/Grqfj+95utthlrVt4bXI7NxBA3U+hoqTZqGQ7mBtDVUqV7Rki9qIgQqaju2sRITx0fN7JrE0lTUlTArNG2mDfeHglphVjw0xWkP38t61gSt/98MpSVFTG2kUchAKCowIE3zxhxj3LbZKMEIj4qIkQqqrs2+XJs07o2kQZfl65YM9sdFYIqLNx8FdfvtZ5xNDJyXuPq3SwMc++G9u2adi+Or4sJhAyIiMmUUDrSGlERIRJX3bWJN89YIl2bSINFV11s/LovuhppYc3uaOw9+6hVDHQVej4JqiqKGN2vZ5OX1VlfE5amugiPzmjzN22SulERIRL1765NPhtuJes476WnrYbVX7rDx9kY+y8kYfWu2+AL5PeC+9PnrxEZn43hnj0k1iOAr4sJsvKKkZTetppHE/FRESESJe2uTSRNRVkR88Y7YMYoa0Qn5uJgZKHcttwKPf8I6qpKGNW3h8SW6WHXCVwVRbqDndSJigiRmObq2kTSOBwORnj2wJdjbZHynI/tx+7L3embtGevcP3ec4z06oF26ioSW666qjLcbTvh6p1n1M0+eScqIkQiGGPYdiS+2bo2kYYPe5vCzVITZ64/xclrabKO0yD7zj2ChqoSRnhJ7iikmq+LCcr4lbhx/7nEl03kn1jNZrKzsxEREYG7d++ioKAACgoKMDAwgKOjI3x8fKCrqyvtnKSFi4zPRvTDXHw23KrZujaRBl97bQgVNbHzRAKM9DTgYmUk60j1Ssl8iVsPcjBpkAU01ZQlvnzr7now0lNH+O0M9HcylvjyiXx775FIZmYmAgICMGDAAPz666/Iz8+Hjo4ONDU1kZWVhfXr18PLywtLly5FVhZ1Hd1WFZdWYMcx2XVtIkkKHA4CJjqhR2dtbNgTg7RnLb8Twr3nHkFTTVlq+57D4cDH2QT3UgqQU1gilXUQ+VVnEdm7dy8+/vhj6OnpYd++fbh+/Tp27dqFjRs34ueff8bff/+N27dvY+/evVBWVsa4ceOwd+/e5sxOWog/Tz6QedcmkqTKVcKyz1yhqaaMVX/cROGrMllHqlNSehFiEnMxpn9PqKtK/iikmjfPGBwOcInuGSH/o87/+MTERJw4cQLffvst7Ozs3vkcDocDOzs7BAYG4vjx40hISBBrpRUVFRg6dCgiIiJE0wQCAVatWgVXV1e4uroiODgYQqFQ7PlENu6nFODC7YwW0bWJJOlpq2GFf2+UlgsQ+OctlPNb5kXlfeeSoKWhgqHu3aS6HgMdddh9oI+L0Rmt4n4aIjl1FpGgoKAGXeswMDDAmjVr6n1eeXk55s2bh5SUlBrTN27ciKioKOzYsQMbN27EsWPHsHPnTrHnk+bHF1ThlxbWtYkkdeukjUWTeXjy7BWC98aiqoV9eCY+KUJcUh7GSvkopJqvswnyXpTR0MOkBrHPPfD5fFRUvO2wLjU1FX/88Qfi4uIatLIHDx7Az88P2dk1u5ng8/kIDQ3F0qVLYWdnB3d3dwQEBGD37t0QCoX1zieyceBCErILWmbXJpLi3MsI00da49aDHOw69UDWcWrYd+4R2mtyMcRNukch1XrbdISGqhKNM0JqEKuIxMXFwcvLC3FxcSgsLMSUKVOwefNmTJ48GWfOnBF7ZTdv3oSPjw8OHDhQY3piYiLKysrA4/FE03g8HgoKCpCRkVHvfNL8nmS/wpGIlBbdtYmkjPDsgWHu3XDsSirO3Hgq6zgAgITUAtx9nI+x3j2hym2eAs5VVoSXQxdcv5eNkjJBs6yTtHxiFZGNGzfC09MTvXr1wvHjx6GgoIAbN25gyZIl2L59u9grmz59OubPnw9V1ZrdU+fm5kJdXR3t2rUTTdPX1wcA5OTk1DufNK8qIcMvB+WjaxNJ8R9pDScLA/x25B7uJOXJOg72nUuCTjsuBvUxbdb1+rqYoKJSiGt3nzXreknLJdZXmAcPHmD16tXQ0tJCZGQkvLy8oK6uDl9fX4SEhDQ5RFlZGVRUat5lW/24oqKi3vkNIe7F/3eJjY1t9Gvl1bu2+WbSGyRnvMKYPrpISWr8/myp6vo7D7BRQmaOEn786yamDzSAgbb0r0O8y5PcctxPLcAgJ208uB8vkWWK+95mjEFfWwnHIxKhr1IokXXLAv0vS45YRURZWRmVlZXg8/mIjY1FUFAQAKCwsLDG0UFjqaqq1ioG1Y/V1NTqnd8Q1tbW4HIb3qdTbGwsnJycGvw6efaubc57UYq1hy7B0dwAn47tLZd3pr9PfX/nD8xLEfDzVRy68QbBcz2h065xgz41FmMM//waCV0tVcwY5wkVZcUmL7Oh7+3hxSn48+QDGHQxg7Fh0///mxv9LzcMn89/75dvsU5nOTg4YMOGDVixYgWEQiE8PT2RlJSE1atXw9nZuVHB/s3IyAilpaUoKfnvjUz5+fkAAENDw3rnk+bBGMO2w/fAAHzpZ9fqCog4DHTUsfwzV7x8w8ePf90GX1DVrOu/m5yPh0+K8JGvmUQKSGP0c+oCBQUOXWAnAMQsIsuWLUN+fj4uXbqE7777Du3bt8fBgwdRUVGBpUuXNjmEhYUF1NTUahxuxcTEoEOHDjAxMal3PmkekXezEZOYi8mDLGCoqy7rODJjZqKDBRMdkZT+Aj/vv9Ns900wxrDv3CN0aK+Gga6ye9/rtFOFs6UhImIz5bbHYyI5Yp3OMjY2xqFDh2pMmz9/PjQ0JNNHkqqqKvz8/BAUFIS1a9eCz+cjJCQEU6dOFWs+kb43/+raZLiHfHdtIgnutp0wdWgv7A57iE4dNDB5sKXU1xmXlIdH6S8w288OykqyOQqp5utiglsPchCblAeXXi2/fzEiPQ1qG1hQUACBQCDqJvvVq7f9CnXq1KnJQRYtWgQ+nw9/f39wuVz4+flhxowZYs8n0vXXyQd4XVqBH2b2aRVdm0jC2P49kZ1fjAPhyeikrwFvnvSODhhj2Hv2EQx01ODjLPujb56lIdprchF+O4OKSBsnVhGJjxgqRtQAACAASURBVI/H4sWLa92TwRgDh8NBYmJig1eclJRU4zGXy0VgYCACAwPf+fz65hPpqe7aZGz/nujeWVvWcVoMDoeDL8baIbeoFFv+uQsDHXVY9+gglXVFJ+biceZLfPWRPZSVZF/ElRQV0M+pC05eS8OrYr5cDEBGpEOsIrJu3Tqoq6sjJCREIq2xiPz4d9cmEwa2vq5NmkpZSQHfTHXGws3XsHrXbQTP9UInfU2JrqP6KMRITx3evJbTFbuvswmOXUnF5bgsjJTCOCZEPohVRBITE7F7927Y2tpKOw9pYaq7Ngmc1afVdm3SVJrqKljp3xsBP1/FDztvYsNcL2hpSG50wZsJOUh79gpfT3CAUgs6ldi1oxY+MG6P8NsZGOHZvU221iNits7S0dGpdbMfaf1yXlSIujaxN2vdXZs0VccOGvhumgvyXpRh9a7bEFRKptWSUPi2RVanDhotcshhXxcTPH3+GqlZLX/cFSIdYhWRqVOnYsOGDSgqKpJ2HtJCVAkZTt5+AU11ZUwfYS3rOHLBqrse5o23x4O0Qvxy8K5Exmm/kfAcT5+/xscDzVtkgwYv+85QVlJAeDTdM9JWiXV+4ty5c7h//z7c3d2hpaUFZeWa3T1ERkZKJRyRnbCoNDwrFCBgkpNET820dv2cjPG8oAT7ziehs74mPvI1a/Syqo9CuhhowtOh5R2FAG9P5fWx6YgrcVn4bLiVzG6AJLIjVhFxc3ODm5ubtLOQFqC8ohL7zyfh2JVU9OzIRV+HzrKOJHcmDDTHs/wS/H0mER07aMDTvnH7MCo+Gxk5b7BoshMUFVru9QZfZxNcvfMMtx7kNHpbifwSq4jMmTNH2jlICxD9MAe/Hb2PvKJS+Dgbg9e1ii6WNgKHw8Hc8fbIe1GKTaFx0NdRg0VX8Qd4A96eTtx3/hFMjNrB3a5lfzDbfqCPDu3VEH47g4pIGyT2SdZ79+5h9uzZ8PHxweDBgzF37lzcvXtXmtlIMyl4+fZi8Ko/boGrrIDVX7rj6wmOUFNpeefg5YWKsiK+m+YCPW1V/PjnbeQWlTbo9dfuZCErrxgTB1q06KMQAFBU4MCHZ4w7yXkoeNlyx6Mn0iHWp0RMTAwmTpyI58+fw8fHB+7u7sjMzMTkyZMRExMj7YxESqqqhDhxNRVfrr+I2MRcTBlsiZ8X9IeNlG6Ya2u0NblYMb03BJVV+GHnTbEHcqqqEiL0fBJMO2qhj01HKaeUDB9nEzAGXIrJlHUU0szEOp21adMmjBkzBqtWraoxffny5di8eTP+85//SCUckZ7kjBfYejgeqVmv4GhugM/H2KJjB8n0hUb+y9iwHb6Z6oKVv9/A2v9EY6V/73rv9bgcl4XsghJ8+6kLFFr4UUi1jh00YN1DD+HRGRjn8wGdBm1DxDoSSUhIeGdnh59++inu378v8VBEekrKBNh+5B4Wbr6KolflWDyFh+9n9KYCIkV2Zvr40s8Od5Pzsf3o/fc2/a2sEuLAhWR076yN3tby1SeVr7MJnheU4OETuhWgLRHrSERLSwvFxcW1pr9+/bpWc1/SMjHGEBmfjZ3H7+PFGz6GunXD5MGW0FCjv19zGOjaFdn5xTgckYLO+poY1ffd3YRExGTieWEJlk93lbtv8+62nbD96D2E386AVXc9WcchzUSsIxE3NzesWbNGNBAU8HZc9HXr1lHTXzmQU1iC73fexPq/Y6CjpYqQeV6YNcaWCkgz+2RIL/Sx6Yg/TybgVsLzWvMFlULsD0/GB8bt4Wwpf4OtqXKV4GHXGZHxz1DGr5R1HNJMxCoi8+fPR05ODry9vTFkyBAMGTIEvr6+yMvLw5IlS6SdkTSSoFKIf8KTMXv9JSQ+KcSMkdYImeuFD4x1ZB2tTVJQ4GDBREf06NIeG/bGIiXrZY35F6MzkFdUiokfWsjdUUg1XxcTlFdUISo+W9ZRSDMR63SWkZERTp06hRMnTiA5ORkAMGXKFAwfPhyampLtsZRIRkJqAbYejkdmbjHcbDti5igb6Gk3bDx6InmqKkpY/pkrAn6+isA/biFknhc6tFeDoLIKB8KTYd5VB04W8ttPmaWpLjrrayA8OgO+LrIf94RIn9jdsmpqamLixInSzEIk4FUxH7tOPUR4dAYMdNWxYrornGnQoBZFV0sVK6a7Yskv1xD4xy2sneOBSzGZKHhZhrkf2cvtUQjw9kZLH2cT/Od0IrILitGpA33JbO3qLCITJkzAjh07oKWlhfHjx7/3jb1//36phCPiY4wh/HYG/jr1AKXllRjbvycmDDSn7ttbqG6dtLF4ijMC/3h7repJ9iv06qYLezN9WUdrMm+eMfacScTF6ExMaYZhg4ls1fkJ061bNygoKIh+l+dvR61dRs5rbD18Dw/SCmFpqovZfnbo2lFL1rFIPXiWhpgxygbbj75tJr9gomOr+D/T01aDg7kBLkVnYOKHLf+Oe9I0dRaRNWvWiH5fu3Zts4QhDVNeUYl/wpNx9HIK1LhK+Ooje/g6m8jNDWoEGObRHW9KBSh8VQbbnvJ/FFLN18UE6/4Tg/jH+XA0l99rPKR+dRYRcbt353A4cHd3l1ggIp7YR7nYdvgecotK4c0zxmfDrWicazn1cSscdtjVygjt1JURfjuDikgrV2cR8ff3B4fDqXdgHQ6Hg8TERIkHI+9W+KoMvx9PQFR8Njrra2L1F+6w6Ul9XZGWRVlJEX0du+DczXQUl1ZAU53GpGmt6iwiFy9ebM4cpB5VQobTUU/w95lEVFYJMXmQBcb07wllJRoEiLRMvs4mOBX5BFfuPMNQ926yjkOkpM4i0rkzjQvQUqRkvcSvh+KRkvkSDmb6+HysLTWdJC1ejy7t0a2TFsKjM6iItGLvbeIrLkk18X358iWCgoJw7do1KCsr46OPPsKcOXOgoKAAgUCANWvWICwsDAAwbtw4LFiwQNSCrDV6XVKB/ReSEBaZBm1NLhZP5sHDvlOraMFD2gZfFxP8fiwBT5+/him1GGyV6iwipqamzf5hNWfOHLx8+RLbtm2DoqIili1bhvLycixevBgbN25EVFQUduzYgeLiYixZsgRaWlqYOXNms2ZsDpm5b3DiWhouxWRCUFmFwX1MMWVIL2hSX1dEzvR16IK/Tj5A+O0M+I+0lnUcIgV1FpHmbtb74MEDREdH49ixY7C0fHuDUmBgICZPnow5c+YgNDQUmzZtgp2dHQAgICAAwcHB8Pf3bxVHI4wxxD/Ox/GraYhJzIWykgL6OXbByL490NWIvsER+aStyYWLlREux2Xi02G96h1Lhcif9zbx7d27N5SUlN7b3FdSTXwzMjKgqqoqKiAAYGFhAYFAgISEBJSVlYHH44nm8Xg8FBQUICMjA6ampk1ev6xUCKpw9U4Wjl9Nw9Pnr9Fek4uJH1pgcB9TtG9HTXaJ/PN1NsH1e88R/TBXbkZqJOJ7bxPfqKgo6Onpwd/fv84FSKqJr76+PsrLy1FUVARdXV0AwLNnzwAABQUFUFdXR7t27Wo8HwBycnLksoi8fMPHmetPcPr6U7ws5sO0oxbmjbeHl0MXqChTiyvSejiaG0BXi4vw2xlURFqh9zbx1dHREf0ubba2tujatStWrlyJoKAgCIVCrF69GkpKSuDz+VBRqdnOvPpxRUVFg9aTkJDQ6IyxsbGNfm213JcC3Hz0BveelqJKCHzQSRUjXDqgmyEXHE4B7t8raPI6JEkS2yxvaJslz7KLCq4n5uBy5G20U5P9lyT6G0uOWE18m6O5r4qKCrZs2YIFCxbA1dUVampqmDNnDhITE6GgoFCrWFQ/VlNrWPfm1tbW4HIbfpooNjYWTk5ODX4dAAiFDHFJeTh+NRV3k/OhoqyIga6mGO7ZHcaG7epfgIw0ZZvlFW2zdBgav0HUw0soEuiin0dPqa6rPvQ3bhg+n//eL991FpGAgACxVxISEtKwVHUwNzdHWFgYCgsLoampiaqqKqxfvx7GxsYoLS1FSUkJNDTejgVePcqioWHLHQGOL6hCREwmTlxLRWZuMXS1uPhkiCU+7G0KLQ26g5e0HV0M2sGiqw7CozMwul8PaqbeitRZRMLCwqCgoAArKyuoqqpKPcirV6/wxRdfYNOmTaLCEBYWBn19ffTq1QtqamqIjY2Fl5cXACAmJgYdOnSAiUnLG/im6HU5wqKe4Mz1p3hTWoEeXbSxYKIjPOw6Q1mJWqeQtsnXpSt+OXgXyRkvYN5VV9ZxiITUWUS++uornD59GikpKRgwYACGDRsGDw8PqTWn1dbWRnl5OX788UcEBAQgPT0dq1atwvz586Gqqgo/Pz8EBQVh7dq14PP5CAkJwdSpU6WSpbHSnr3C8aupuHonC1VCBpdeRhjZtwesu+vRNy/S5nnad8KOY/cRHp1JRaQVqbOIzJ49G7Nnz0ZiYiJOnTqFlStXoqKiAoMHD8aIESNga2sr8TA//fQTVq5ciVGjRkFXVxdz584V3Tm/aNEi8Pl8+Pv7g8vlws/PDzNmzJB4hoYSChliEnNx7Eoq7qcWQFVFEYP6vL3eQV2TEPJf6qrKcLftiGt3suA/0hpcaoXYKtQ77J2lpSUsLS2xaNEiREdHIywsDLNmzYKmpiaGDx+OYcOGoXv37hIJY2Jigr/++uud87hcLgIDAxEYGCiRdTVVOb8SF6MzcOJaGrILStChvRqmDeuFgb1N6c5yQurg62KCiNgs3Lj/HP0cu8g6DpGABo2d6uzsDGdnZyxfvhxHjhzBunXrsG3btjbVFXzByzKcikx728V1mQBmJu2xeDIPfWw70t24hNTDunsHGOqqI/x2OhWRVqJBRaSgoABnz57F6dOncefOHRgbG2Py5MnSytaiPCuswKU9MYiKzwZjDH1sOmGkVw9YmOrQ9Q5CxKSgwIGPswlCzz9CXlEpDHTVZR2JNFG9ReTFixc4f/48wsLCRC2iBg8ejKVLl0rlukhL9Pux+zhxLQ9qXCUM8+iOYR7dYKSnIetYhMglH54xQs8/wv4LSZj4oQU6tG/YvV6kZamziBw+fBinT5/GrVu3oKmpiYEDB2L27NlwcXFpc9+8rbrrQVBahE/HuEFdla53ENIUBrrq8LLvggu3M3DhdgZMO2rBycIAPEtDWJjq0mlhOVNnEfnuu++grKwMDw8PeHp6QklJCU+fPsXTp09rPXf8+PHSzChzbradwBU8pwJCiIQETHLEOJ8PEJOYi9hHeTh2JRWHI1KgoaoEezMD8CwN4GhhCF0t6d+jRprmvaezBAIBLl++jMuXL9f5HA6H0+qLCCFEsjgcDrp21ELXjloY6/0BSssFuJuc//9FJRdR97IBAN07a4NnaQgnCwOYm+hAkY5SWpw6i8ijR4+aMwchpA1TV1WGm20nuNl2AmMMT5+/Fh2lHLr0GP+EJ0NTTRkO5v9/lGJuSEMltBANap1FCCHSxuFw0K2TNrp10sY4HzMUlwlwNzlPVFSu3X07RERP4/bgWRjCydIAHxjrQFGhbV2rbSmoiBBCWjRNNWV42HWGh11nCIUMadmvEPv/BeWf8CTsv5CEduoqcLIwgJOFARzMDaCtSUcpzYWKCCFEbigocNCzS3v07NIe4weY43VJBe4k5SH20duicjkuCxwOYGaiAycLQ/AsDdCjc3so0FGK1FARIYTILS0NFfR17IK+jl0gFDKkZL1EbGIuYh7lIvT8I+w79wjtNblwtDAAz8IQDub6so7c6lARIYS0CgoKHJiZ6MDMRAcff2iBV8V8xCXlITYxD9EPc3ApJhMKHMBEn4tOXUvQsQPdMCwJYheRZ8+eIT4+/p3D0Y4aNUqioQghpKm0Nbno72SM/k7GqBIyPM54gZhHuThxJQWLtlzF8s9cqUt6CRCriBw+fBgrV65EZWVlrXkcDoeKCCGkRVNU4MDCVBcWprrQ577CoRtv8O2261g02Qm9rTvKOp5cE6uI7Nq1C0OGDMGSJUvQrl3LHROcEELq00FLGRu+8sKqP25i9a7bmDnKBsM8JDOcRVsk1u2fGRkZmDVrFvT09KCiolLrhxBC5En7dlys/sIdLr2MsP3offx58gGEQibrWHJJrCLSrVs35OXlSTsLIYQ0G1WuEr751AVD3bvh6OUUbNgTgwpBlaxjyR2xTmcFBAQgKCgIX331Fbp161br6KNbt25SCUcIIdKkqMDBrNE2MNBRx1+nHqDodTmWfeaKdup0hkVcYhWR6rHMv/766xrdwDPGwOFw2tTIhoSQ1oXD4WBM/57Qb6+GjaFxWLT5Gr6f0ZvGDBKTWEVk9+7dbW4MEUJI2+Lp0Bm62qoI+vMWFm25hhXTXfGBsY6sY7V4YhURV1dXaecghBCZs+quh/VfeeL7nTfxzdYoLJ7Cg0svI1nHatHqLCIBAQH44YcfoKmpiYCAgPcuJCQkROLBCCFEFowN2yH4K0+s+uMmfvzzFj4fa4fBfUxlHavFqrOI5OXlQSgUin4nhJC2QkdLFau/9MD6v2Ow9VA88opKMWWwJXXk+A51FpG///77nb9L0+vXr7F69WpERERAUVERvr6+WLJkCTQ0NCAQCLBmzRqEhYUBAMaNG4cFCxZAQYFGOiOESJ4aVwnLprngt6P3cejSY+S/KMO8CfZQVlKUdbQWpc5P4MOHDzd4YQcPHmxSmB9++AFpaWnYvXs3tm7ditu3b2PNmjUAgI0bNyIqKgo7duzAxo0bcezYMezcubNJ6yOEkPdRVFTAl2Nt8ckQS1y5k4UVO26guLR2/4FtWZ1F5ObNmxgzZgxOnz6N8vLyOhdQUVGBo0ePYuTIkbh582aTwly+fBlTp06FhYUF7O3tMWnSJFy/fh18Ph+hoaFYunQp7Ozs4O7ujoCAAOzevVt0yo0QQqSBw+FgnI8ZAiY64tHTIiz+JRJ5RaWyjtVi1Hk6a8OGDQgPD0dwcDCWLVuG3r17w8zMDHp6ehAKhSgqKkJCQgLu3LkDAwMDzJs3D4MHD25SGB0dHZw6dQp9+/ZFVVUVzp8/DxsbGyQmJqKsrAw8Hk/0XB6Ph4KCAmRkZMDU1LRJ6yWEkPr0czKGrrYqVv91Gws3X8VK/97o0aW9rGPJ3Hub+Pr6+sLHxwcXLlxAeHg4Tp8+jfz8fHA4HBgYGMDOzg7r16+Ht7e3RK5NrFq1CosWLYKzszMYYzAzM8PWrVtx/fp1qKur1+j8UV//7eAyOTk5VEQIIc3Ctqc+1n3lie9/v4lvtkZiySfOcLIwlHUsmeIwxlpMr2N79+7F2bNnMXfuXFRWVmL16tUwMTHBgAEDsGbNGty6dUv0XKFQCEtLS/z+++/w8vKqd9l8Ph8JCQnSjE8IaSNel1Zh35UC5L4UYLiLDhx7tP67262trcHl1h67vsWMbJiRkYGgoCCcPXsWXbt2BQBs2rQJQ4cOhaOjY63BsKofq6mpNWg9de2I+sTGxsLJyanBr5NntM1tQ1vbZkltr6uzAOv+E4MTt/KgpqWPSR9atNiePZqyzfV9AW8x7WMTEhKgrKwsKiAA0LNnT6iqqqKsrAylpaUoKSkRzcvPzwcAGBq27UNJQohsqKsqY/l0VwxwMcGBC8nYFBoHQWXba+jTYoqIoaEh+Hw+nj59KpqWlZWF8vJy9OnTB2pqaoiNjRXNi4mJQYcOHWBiYiKDtIQQAigpKuCrj+wxeZAFImKz8MPOGygpE8g6VrNqMUXEzs4OVlZW+O677/DgwQMkJCRg4cKFcHFxgZOTE/z8/BAUFIS4uDjcuHEDISEhmDp1qqxjE0LaOA6Hg/EDzDH/YwckpBZiyS/XkP+iTNaxmk2LuSaipKSE7du3Y+3atfD39weHw0Hfvn2xdOlSAMCiRYvA5/Ph7+8PLpcLPz8/URf1hBAia948E+hpqWH17ttYtOVtE+BunbRlHUvqxC4i165dw86dO5GamooDBw7g6NGj6NatG4YOHSqxMPr6+nV25sjlchEYGIjAwECJrY8QQiTJzkwf6+Z44vvfb2DJL5H4ZqozHMwNZB1LqsQ6nXXjxg188cUX0NXVxatXryAUClFeXo5FixaJ+rIihBACmHbUQvBcLxjqquOHnTcRfjtD1pGkSqwisnnzZnz99dfYtGkTlJTeHrwsXLgQc+bMwY4dO6QakBBC5E2H9mpYO9sDNj064OcDdxB6Pgkt6JY8iRKriCQlJWHAgAG1pg8fPhzp6ekSD0UIIfJOQ00ZK/x7w5tnjH3nHmHLP3dRWdX6mgCLVUTU1NTw4sWLWtMzMjKgodH679QkhJDGUFZSwNcTHDBhgDku3M7A7rCHso4kcWIVER8fH2zYsAG5ubmiOzIfPnyIoKAgeHt7SzUgIYTIMw6Hg0mDLOBh1wkXozMgqKySdSSJEquILF68GFVVVejXrx9KS0sxbNgwjB07Fmpqali4cKG0MxJCiNzzdTHBm1IBoh/myjqKRInVxFdTUxP79+/HjRs38PDhQwiFQpiZmcHT05NGFiSEEDHYmxlAV4uLSzGZcLPtJOs4EtOgmw379OmDPn36SCsLIYS0WooKHPRzNMbxq6l4+YaP9u0a3hFsSyRWEZkwYcJ75+/fv18iYQghpDXzdjbGkcspuHInCyO9esg6jkSIdS6qW7duNX66dOkCoVCIR48ewd3dXdoZCSGkVehqpIWexu1xKTpT1lEkRqwjkTVr1rxz+ubNm0VdshNCCKmfD88Y24/ex5PsV62ib60mXRUfPXo0zp49K6kshBDS6nk5dIGSIgcXW8nRSJOKSFJS672VnxBCpEFLQwXOvYxwJS6rVdzBLtbprICAgFrTiouLcevWLQwePFjioQghpDXz4Rnjxv3niHuUBxcrI1nHaRKxikheXl6NxxwOB8rKyvD398e0adOkEowQQlorJ0tDaGuq4GJMRtsoIn///be0cxBCSJuhpKiAvo5dcDrqKV6XVEBLQ0XWkRqtQddECgoK8Pz5c2RnZ9f4IYQQ0jA+PBNUVglx7U6WrKM0iVhHIvHx8Vi8eDEyMmoOrsIYA4fDQWJiolTCEUJIa9W9sza6ddLCxZhMDPXoLus4jSZWEVm3bh3U1dUREhKCdu3aSTsTIYS0Cd48E/xxIgEZOa9hYqQl6ziNIlYRSUxMxO7du2FrayvtPIQQ0mb0deyMv049wKWYTHw6zErWcRpFrGsiOjo6UFGR3ws/hBDSEum0UwXPwhARsVmoEsrnPXdiFZGpU6diw4YNKCoqknYeQghpU7ydjVH0uhzxyfLZhZRYp7POnTuH+/fvw93dHVpaWlBWVq4xPzIyUirhCCGktXPpZQhNNWVcjM6Ao4WBrOM0mFhFxM3NDW5ublINcuTIEXzzzTfvnLdnzx7Y29tjzZo1CAsLAwCMGzcOCxYsoEGxCCFyTVlJEX0du+DCrXSUlAmgoaZc/4taELGKyJw5c6SdA0OGDIGnp2eNad988w3evHkDBwcHhISEICoqCjt27EBxcTGWLFkCLS0tzJw5U+rZCCFEmrx5xgiLeoLI+Gf4sLeprOM0iNhf45OSkvDtt99iwoQJyM3Nxb59+xATEyOxIKqqqtDX1xf9xMfH49atWwgODkZVVRVCQ0OxdOlS2NnZwd3dHQEBAdi9ezeEQvnvwIwQ0rZ9YNwexoaactmzr1hF5OHDhxg3bhxSUlKQkJCAiooK3L9/H59++imioqIkHqqyshLBwcGYNm0ajI2NkZiYiLKyMvB4PNFzeDweCgoKat0ASQgh8obD4cCHZ4LEp0XIzi+WdZwGEauIBAcHY9KkSfjnn39EF9XXrFmDjz76CFu2bJF4qHPnziE3NxfTp08HAOTm5kJdXb3GjY76+voAgJycHImvnxBCmls/py5Q4ACXYuTraESsayIJCQlYtmxZrelTp07FqFGjJB5q3759GDNmDLS13476VVZWVus+lerHFRUVDVp2QkJCo3PFxsY2+rXyira5bWhr29xSt7ebERdnr6fCXL8EChyORJctrW0Wq4hwOJx3flgXFBRI/CbE3NxcxMTEYMmSJaJpqqqqtdZf/VhNTa1By7e2tgaXy21wrtjYWDg5OTX4dfKMtrltaGvb3JK3t0QhCxv2xEJFuyvsPtCX2HKbss18Pv+9X77FOp3l4eGBX3/9FQKBQDQtPz8fGzZsgLu7e6OC1eXq1avo2LFjjS5WjIyMUFpaipKSkhrrBwBDQ0OJrp8QQmTF1bojNFSV5OqUllhFZMmSJUhOToarqyvKy8sxffp0+Pj4IC8vD4sWLZJooDt37tS4gA4AFhYWUFNTq3E4FhMTgw4dOsDExESi6yeEEFnhKivCw74zou5lo7RcUP8LWgCxTmcZGBjg2LFjOHXqFBITEyEUCmFmZoYRI0ZAU1NTooGSkpIwcODAGtNUVVXh5+eHoKAgrF27Fnw+HyEhIZg6dapE100IIbLmwzPBuZvpuH7vOXxdWv6XZLGKSGhoKIYPH45x48ZJOw8KCwtFF9T/bdGiReDz+fD39weXy4Wfnx9mzJgh9TyEENKcLEx10KmDBi7FZLaeIhISEoJ169bB19cXfn5+6N27t9QCXb58+Z3TuVwuAgMDERgYKLV1E0KIrHE4HHjzjLHn7CPkFJbASE9D1pHeS6xrIlFRUQgMDMTLly9F10N++eUXGhqXEEKkoD/PGBwOEBHb8ofOFauIcLlcDB8+HDt37sTly5cxadIkREREYMCAAaIbAgkhhEiGgY46bHp0wKWYDDDWsscZaXAXuPr6+rC0tESvXr2gqqqKlJQUaeQihJA2zcfZGDmFpXj4pGWP4yR2EUlOTsaGDRvQr18/zJw5Ey9fvkRISAgiIiKkmY8QQtokN5tOUOMq4mJ0y+4fUKwL6yNHjkRycjJ69OiBTz75BKNGjYKurq60sxFCSJulylWCm20nRMZnY+ZoG6iqiPVx3ezESmVra4sffvgB9vb20s5DCCHk//nwTHAxOhM3Xe2HxQAAEnRJREFU7z9HPydjWcd5J7FOZwUGBsLe3h7Z2dm4du0aysvLabx1QgiRMqvuejDQVcfFFtwNilhFRCAQICAgAN7e3pg1axby8/OxYsUK+Pv71+jPihBCiOQoKHDg7WSM+Mf5KHhZJus47yRWEdm+fTvu37+PHTt2iHrAnTRpElJSUrBp0yapBiSEkLbMm2cMxoCI2JZ5NCJWETl58iSWLVsGLy8v0bQ+ffogMDAQ58+fl1o4Qghp6zp20ECvbrq4GJ3ZIu8ZEauIPH/+HN27d681vWvXrnjx4oXEQxFCCPkvH2cTPMsvRnJGy/u8FauImJiYIC4urtb0ixcvwtTUVNKZCCGE/IuHXSeoKCviYnTLO6UlVhPf6dOnY9WqVcjOzoZQKMSVK1fw9OlT7N+/HytXrpR2RkIIadPUVZXRx7ojrt59Bv+R1lBRVpR1JBGxisjo0aNRUVGBbdu2gc/nIygoCHp6eli4cGGzdA9PCCFtnY+zMa7cycLthznwsOss6zgiYt8COX78eIwfPx5FRUVgjEFPT0+auQghhPyL7Qf60NNWxcXozBZVROq9JlJSUoLy8nLRY11dXVEByc3Nxeeffy69dIQQQgAAigoc9HcyRlxSHl68Lq//Bc2kziLy8uVLfPHFF+DxeHB0dMTcuXNRVvbfm13279+PoUOH4ubNm80SlBBC2jpvnjGEQobLcS1nnJE6i8i6desQExODOXPmYP78+bhz5w5++ukn8Pl8fPnll/j+++9hZmaGo0ePNmdeQghps4wN28HcRAcXo1vOOCN1XhOJjIzEihUrMHz4cACAg4MDFixYgJycHERFReHbb7/FJ5980mxBCSGEAN7Oxth2+B5Sn71Czy7tZR2n7iORFy9ewMHBQfTYyckJhYWFuHPnDg4cOEAFhBBCZMDLvjOUFBVwqYV0ylhnEamsrISamproMYfDgYqKCpYtWwYLC4tmCUcIIaQmTXUVuFob4XJsFgSVQlnHafjwuFRACCFEtnx4xnhTWoGYxFxZR3l/EeFwOGJNI4QQ0nwczQ3Qvh0Xl2JkP3Tue282XLFihajrd+DtuCI//vgjNDQ0ajwvJCREImEqKyuxadMmHD16FBUVFejbty++//57tGvXDgKBAGvWrEFYWBgAYNy4cViwYAEUFBp8MEUIIXJNUVEB/Ry74OS1NLwq5kNbk1v/i6Skzk9gZ2dnvHr1Cnl5eaIfBwcHlJSU1JiWl5cnsTDBwcE4ceIENm3ahN27dyM5ORk//vgjAGDjxo2IiorCjh07sHHjRhw7dgw7d+6U2LoJIUSe+DiboErIcOWObO8ZqfNI5O+//27OHHjz5g327NmDX375Ba6urgCAhQsXIjg4GOXl5QgNDcWmTZtgZ2cHAAgICEBwcDD8/f3paIQQ0uaYdtRCjy7auBSTiRGePWSWo8V8+sbExEBJSQkeHh6iaX379sXJkyfx6NEjlJWVgcfjiebxeDwUFBQgI0P25wQJIUQWvHnGSM16hafPX8ssQ4spIunp6TAyMsLFixcxYsQI/F979x8UVd3vAfy9yG/z3st9FBACMXUjEn/CRdERkxRGsaKhYUxnagKyaRibShKwjAADKcahgpHUKyPOJP8QItOMPiHNHW9pQAUiO5UEST7yI3tCXX4s7H7vH97dxw1l4eyes7j7fs04457vfr/nvHfhfDjn7H7PunXrsG/fPty+fRu9vb3w9vbGrFmzTM+fM2cOAKCnp8dem0xEZFcxyx/GDBcV6hvt98f0pGfxldvg4CD6+vpQXl6O7OxsAEBeXh6ysrIQGxsLd3d3s+cbH+t0uimtp62tTfI2Njc3S+77oGJm5+BsmR0p76IAD/z9YifC5w5jhsv9Pz0rV+ZpU0RcXV2h1WpRUFCARx99FACQk5ODHTt2IDY2dlyxMD6++wuRk7F48WKzT5xNVnNzM1auXDnlfg8yZnYOzpbZ0fLq3K/j/YpvoZr5MFaG+d/zOdZkHhkZmfCP72lzOsvX1xcAsGDBvy4QGf8fEBCAwcFBaLVaU1t/fz8AwM/PT8GtJCKaXiIe88Msb3fU22kalGlTRIzzdLW3t5uWdXR0wMXFBYGBgfDy8jI7HGtqasLs2bMRHBys+LYSEU0Xbq4uWL/yYVxs68Htwamd3reFaVNE5s2bh02bNuHtt99Ga2srWltbkZubi7i4OAQGBiIpKQn5+fn47rvv8M0336C4uBgvvPCCvTebiMjuNkQEYUxvwP/8cE3xdU+bayLAnXuYFBYWIiUlBUIIxMXFmS6yZ2RkYGRkBKmpqfDw8EBSUhLS0tLsvMVERPa3IPDfMc9/Fs41dmNz9HxF1z2tioi3tzdyc3ORm5s7rs3DwwN5eXnIy8uzw5YREU1fKpUKsZHB+O/Tl9HdewtBfrMsd7KRaXM6i4iIpFu/4mG4uKgUv88IiwgRkQPw+TdPrHjUFw3N3dAblLt1LosIEZGDiI0Mwo2BYbT+3K/YOllEiIgcxH+F+WOmlxvqG5U7pcUiQkTkINzdZmDdskB803Ydg8OjiqyTRYSIyIHERgZBN6rH+ZZ/KLI+FhEiIgeiDvZB4JyHFJvZl0WEiMiB3PnOSBDaO//A9d+1ljtYiUWEiMjBPLEyCCoVFPnOCIsIEZGDmf0fXli6aA7ONV2FQebvjLCIEBE5oNiIIPT9cwiXf7kh63pYRIiIHNCq8Lnw8nBFfZO8F9hZRIiIHJCnuyvWLg3A/7b8AyOjBtnWwyJCROSgYiODMazTQ9M9JNs6WESIiBxU2Pz/hP/fvNHSOSjbOlhEiIgclEqlwubo+egbkG8KlGl1UyoiIrKtZ2IWwM/zn7KNzyMRIiIHplKp4OEm366eRYSIiCRjESEiIslYRIiISDIWESIikoxFhIiIJGMRISIiyZzmeyJC3JkOWafTSR5jZGTEVpvzwGBm5+BsmZ0tLyA9s3GfadyH/pVK3K/Fwdy6dQs//fSTvTeDiOiBpFarMWvWrHHLnaaIGAwGaLVauLm5QaVS2XtziIgeCEIIjI6OYubMmXBxGX8FxGmKCBER2R4vrBMRkWQsIkREJBmLCBERScYiQkREkrGIEBGRZCwiREQkGYsIERFJ5lRFpKenB7t27UJUVBTWrFmDrKwsDAwMAABGR0eRm5uLqKgoREVF4cMPP4TBYDD1tdQ+NjaGDz74ANHR0YiIiMCbb76JW7duKZ7xr+TMfPPmTWRmZiIqKgrR0dHYt28ftFqt4hn/yprMRjqdDlu2bEFDQ4PZ8sn2V5qcmSca257kzHy3kpISbNiwQbYcUyFnZsn7MOEk9Hq9SExMFC+99JLQaDSipaVFJCYmip07dwohhCgsLBSbNm0SP/zwgzh//rxYs2aNKC8vN/W31F5QUCDWrl0rLly4INra2kRCQoLYs2eP4jnvJnfmN954Qzz33HNCo9GI77//XsTFxYm9e/cqnvNu1mYWQoihoSHxyiuvCLVaLc6dO2fWNpn+SpMzs6Wx7UXu99no8uXLIiwsTDzxxBOyZ7JE7sxS92FOU0Ta2tqEWq0WfX19pmVNTU2mZUuXLjV7Uaurq0V0dLTQ6/VieHh4wvabN2+Kxx9/XDQ0NJjav/rqK5GQkCAMBoMi+e5FzsxCCLFixQpRV1dnaj9+/Ljdf9msyWzsv2XLFvHUU0+N+0WbzGtiD3JmnmjsgYEBBdLdm5yZjXQ6ndi6davYvn273X+uhZA3szX7MKc5nRUQEIDDhw9jzpw5pmXGObSuXbuGoaEhREREmNoiIiLw+++/4+rVq9BoNBO2NzU1wdXVFWvXrjW1x8TE4PTp03adp0vOzADg4+ODuro63L59GwMDAzh79izCw8MVSndv1mQGgAsXLiA2NhZVVVXjxp7Ma2IPcmaeaGx7zoQrZ2ajsrIyBAUFIT4+XqYUUyNnZmv2YU4zFbyPjw/WrVtntqyiogIhISHo7e2Ft7e32QyVxjeqp6cHAwMDE7b/+uuv8Pf3R319PUpLS/Hnn39i/fr1eOutt/DQQw8pkO7e5MwcEhKC3NxcZGRkIDIyEkIIqNVqlJWVKZDs/qzJHBISgpSUlPuOPZn+9iBn5onGvntnpjQ5MwNAe3s7qqqqcOrUKZw5c8b2ASSQM7M1+zCnORL5q08//RRnz55FdnY2hoaG4O7ubtZufKzT6Sy2Dw4Ooq+vD+Xl5cjOzkZRURGam5uRlZWlTJhJsmVmAOjs7MQjjzyC48eP49ixYxBCIDMzU4EkkzeVzJZY218ptsw80djTiS0z63Q6ZGZmIiMjw66F0hJbZrZmH+aURaS0tBTFxcV45513EBMTA09Pz3EvtPGxl5eXxXZXV1dotVoUFBRg1apVWLVqFXJycnD27Fn09fUpE8oCW2e+evUq8vPzkZ+fj8jISKxevRoHDx7El19+iUuXLikTyoKpZrbE2v5KsHXmicaeLmyduaysDL6+vkhMTJRle23B1pmt2Yc5zekso/3796OyshI5OTnYtm0bAMDf3x+Dg4PQarWYOXMmAKC/vx8A4OfnBzc3twnbfX19AQALFiwwrcf4/+vXr5va7UWOzG1tbXBzc8O8efNM61m4cCE8PT3R3d1t92sjUjJbYm1/ucmReaKxpwM5MtfW1qK/vx/Lly8HcOejs2NjY1i+fDkOHz5sdt3BHuTIbM0+zKmOREpKSnDixAkUFBSY/SKEhobCy8sLzc3NpmVNTU2YPXs2goODLbYbf9ja29tN7R0dHXBxcUFgYKACye5Prsx+fn4YGRlBV1eXqf23337D8PAwgoODFcl2P1IzW2JtfznJlXmise1NrsyVlZWoq6tDTU0NampqsHPnTvj6+qKmpgaLFy+WJctkyZXZqn2YTT579gDQaDQiNDRUFBUVib6+PrN/o6OjIi8vT2zcuFE0NzeLr7/+etxnrC21p6eni61bt4qWlhbR0tIiEhISxGuvvWaPqCZyZh4dHRWJiYni+eefF21tbeLSpUsiOTlZ7Nixw15xhRDWZ77bvT76OZX+SpEzs6Wx7UXu9/lulZWV0+IjvnJnlroPc5rTWWfOnIHBYMCRI0dw5MgRs7bTp08jIyMDIyMjSE1NhYeHB5KSkpCWlmZ6jqX2AwcOoLCwECkpKRBCIC4uzu4XH+XM7OrqivLychQWFiI1NRUqlQoxMTF2v7BubWZLrO0vBzkzWxpbrVbbLMdUyP0+T0dyZ5a6D+PtcYmISDKnuiZCRES2xSJCRESSsYgQEZFkLCJERCQZiwgREUnGIkJERJKxiBDZQE5ODsLCwtDa2jqubWxsDM8++yzi4+MxPDxsh60jkg+/J0JkA4ODg3j66afh4eGB6upqsxlVDx06hE8++QQnT560+7QZRLbGIxEiG/D29kZBQQE6OjrM7qly5coVlJaWIj09nQWEHBKPRIhsqLCwEJWVlaiursaiRYuwbds2zJgxAydOnMDY2Bg+/vhj1NbWYmBgAPPnz0daWho2b95s6t/Q0IDy8nL8+OOPGB0dRXBwMF5++WU888wzAIDMzEzcvHkTer0e3377LZKTk+0+1Qw5Nx6JENnQ66+/juDgYOTm5uKzzz7Dzz//jAMHDsDFxQVZWVk4d+4c3n//fdTW1iI5ORnZ2dk4efIkgDu333311VcRExOD2tpafP755wgPD8fevXvR09NjWkd9fT3Cw8Nx6tQpbN++3V5Rie6walpJIhqnpaVFPPbYYyIsLExUV1cLIYTo6uoSarVaNDY2mj23qKjINEOsRqMRFRUVZu2dnZ1CrVaL8+fPCyGE2LNnj1i2bJkwGAwKJCGyzGlm8SVSypIlS7Bx40b88ssvprvjGe/TYJzx2GhsbAw6nQ7Dw8MIDQ2Fj48Pjh49io6ODnR3d0Oj0QAA9Hq9qU9QUJDZGET2xCJCJAMvLy+z25KK/7/0WFFRAR8fn3HPd3d3R2NjI1JTU7F69WpERkYiPj4ePj4+SEpKMnuup6envBtPNAUsIkQKMN53o7e3F8uWLTMtP3bsGLq6uvDee+/h6NGjWLJkCQ4dOmRqr6+vB/CvIkQ03fDCOpECFi5ciA0bNiAvLw9nzpxBd3c3qqqqUFxcjLlz5wIAAgICcOXKFVy8eBHXrl3DF198gXfffRfAnft8E01HPBIhUsjBgwdRUlKC/fv3448//kBgYCB2796NF198EQCwa9cu3LhxA+np6dDr9QgJCcHu3bvx0UcfoaWlBU8++aR9AxDdA78nQkREkvF0FhERScYiQkREkrGIEBGRZCwiREQkGYsIERFJxiJCRESSsYgQEZFkLCJERCQZiwgREUn2fzA3nUmi5zzM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6254" y="1515616"/>
            <a:ext cx="5241701" cy="3726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2575799"/>
      </p:ext>
    </p:extLst>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FCB1F73-0576-4CC2-85AC-3A0A2519CDCC}"/>
              </a:ext>
            </a:extLst>
          </p:cNvPr>
          <p:cNvSpPr>
            <a:spLocks noGrp="1"/>
          </p:cNvSpPr>
          <p:nvPr>
            <p:ph sz="half" idx="1"/>
          </p:nvPr>
        </p:nvSpPr>
        <p:spPr>
          <a:xfrm>
            <a:off x="609600" y="1481330"/>
            <a:ext cx="5384800" cy="2807336"/>
          </a:xfrm>
        </p:spPr>
        <p:txBody>
          <a:bodyPr>
            <a:normAutofit/>
          </a:bodyPr>
          <a:lstStyle/>
          <a:p>
            <a:r>
              <a:rPr lang="en-US" sz="1800" dirty="0" smtClean="0"/>
              <a:t>Following  5 genre has earned highest revenue</a:t>
            </a:r>
          </a:p>
          <a:p>
            <a:pPr lvl="1">
              <a:buFont typeface="Arial" pitchFamily="34" charset="0"/>
              <a:buChar char="•"/>
            </a:pPr>
            <a:r>
              <a:rPr lang="en-US" sz="1800" dirty="0" smtClean="0"/>
              <a:t>Action, Sci-Fi</a:t>
            </a:r>
          </a:p>
          <a:p>
            <a:pPr lvl="1">
              <a:buFont typeface="Arial" pitchFamily="34" charset="0"/>
              <a:buChar char="•"/>
            </a:pPr>
            <a:r>
              <a:rPr lang="en-US" sz="1800" dirty="0" smtClean="0"/>
              <a:t>Adventure, Drama, Fantasy</a:t>
            </a:r>
          </a:p>
          <a:p>
            <a:pPr lvl="1">
              <a:buFont typeface="Arial" pitchFamily="34" charset="0"/>
              <a:buChar char="•"/>
            </a:pPr>
            <a:r>
              <a:rPr lang="en-US" sz="1800" dirty="0" smtClean="0"/>
              <a:t>Adventure, Fantasy</a:t>
            </a:r>
            <a:endParaRPr lang="en-US" sz="1800" dirty="0"/>
          </a:p>
          <a:p>
            <a:pPr lvl="1">
              <a:buFont typeface="Arial" pitchFamily="34" charset="0"/>
              <a:buChar char="•"/>
            </a:pPr>
            <a:r>
              <a:rPr lang="en-US" sz="1800" dirty="0" smtClean="0"/>
              <a:t>Action, Adventure</a:t>
            </a:r>
          </a:p>
          <a:p>
            <a:pPr lvl="1">
              <a:buFont typeface="Arial" pitchFamily="34" charset="0"/>
              <a:buChar char="•"/>
            </a:pPr>
            <a:r>
              <a:rPr lang="en-US" sz="1800" dirty="0" smtClean="0"/>
              <a:t>Animation, Adventure, Comedy</a:t>
            </a:r>
            <a:endParaRPr lang="en-US" sz="1800" dirty="0"/>
          </a:p>
          <a:p>
            <a:r>
              <a:rPr lang="en-US" sz="1800" dirty="0"/>
              <a:t>Adventure features more in the top 5</a:t>
            </a:r>
          </a:p>
        </p:txBody>
      </p:sp>
      <p:sp>
        <p:nvSpPr>
          <p:cNvPr id="2" name="Title 1">
            <a:extLst>
              <a:ext uri="{FF2B5EF4-FFF2-40B4-BE49-F238E27FC236}">
                <a16:creationId xmlns="" xmlns:a16="http://schemas.microsoft.com/office/drawing/2014/main" id="{6EE15915-F0ED-4294-9B31-4EEDC96714DA}"/>
              </a:ext>
            </a:extLst>
          </p:cNvPr>
          <p:cNvSpPr>
            <a:spLocks noGrp="1"/>
          </p:cNvSpPr>
          <p:nvPr>
            <p:ph type="title"/>
          </p:nvPr>
        </p:nvSpPr>
        <p:spPr/>
        <p:txBody>
          <a:bodyPr>
            <a:normAutofit/>
          </a:bodyPr>
          <a:lstStyle/>
          <a:p>
            <a:pPr algn="ctr"/>
            <a:r>
              <a:rPr lang="en-US" sz="3200" dirty="0">
                <a:latin typeface="Algerian" panose="04020705040A02060702" pitchFamily="82" charset="0"/>
              </a:rPr>
              <a:t>GENRE COMBINATION vs REVENUE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565" y="1461082"/>
            <a:ext cx="4424965"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3367408"/>
      </p:ext>
    </p:extLst>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FCB1F73-0576-4CC2-85AC-3A0A2519CDCC}"/>
              </a:ext>
            </a:extLst>
          </p:cNvPr>
          <p:cNvSpPr>
            <a:spLocks noGrp="1"/>
          </p:cNvSpPr>
          <p:nvPr>
            <p:ph sz="half" idx="1"/>
          </p:nvPr>
        </p:nvSpPr>
        <p:spPr>
          <a:xfrm>
            <a:off x="609600" y="1481329"/>
            <a:ext cx="5384800" cy="4261039"/>
          </a:xfrm>
        </p:spPr>
        <p:txBody>
          <a:bodyPr>
            <a:normAutofit/>
          </a:bodyPr>
          <a:lstStyle/>
          <a:p>
            <a:r>
              <a:rPr lang="en-US" sz="1800" dirty="0" smtClean="0"/>
              <a:t>Following 5 genre has highest average rating</a:t>
            </a:r>
          </a:p>
          <a:p>
            <a:pPr lvl="1">
              <a:buFont typeface="Arial" pitchFamily="34" charset="0"/>
              <a:buChar char="•"/>
            </a:pPr>
            <a:r>
              <a:rPr lang="en-US" sz="1800" dirty="0" smtClean="0"/>
              <a:t>Animation</a:t>
            </a:r>
            <a:r>
              <a:rPr lang="en-US" sz="1800" dirty="0"/>
              <a:t>, Drama, </a:t>
            </a:r>
            <a:r>
              <a:rPr lang="en-US" sz="1800" dirty="0" smtClean="0"/>
              <a:t>Fantasy</a:t>
            </a:r>
          </a:p>
          <a:p>
            <a:pPr lvl="1">
              <a:buFont typeface="Arial" pitchFamily="34" charset="0"/>
              <a:buChar char="•"/>
            </a:pPr>
            <a:r>
              <a:rPr lang="en-US" sz="1800" dirty="0" smtClean="0"/>
              <a:t>Drama, Family, Music</a:t>
            </a:r>
          </a:p>
          <a:p>
            <a:pPr lvl="1">
              <a:buFont typeface="Arial" pitchFamily="34" charset="0"/>
              <a:buChar char="•"/>
            </a:pPr>
            <a:r>
              <a:rPr lang="en-US" sz="1800" dirty="0" smtClean="0"/>
              <a:t>Animation, Drama, Romance</a:t>
            </a:r>
          </a:p>
          <a:p>
            <a:pPr lvl="1">
              <a:buFont typeface="Arial" pitchFamily="34" charset="0"/>
              <a:buChar char="•"/>
            </a:pPr>
            <a:r>
              <a:rPr lang="en-US" sz="1800" dirty="0" smtClean="0"/>
              <a:t>Drama, Western</a:t>
            </a:r>
          </a:p>
          <a:p>
            <a:pPr lvl="1">
              <a:buFont typeface="Arial" pitchFamily="34" charset="0"/>
              <a:buChar char="•"/>
            </a:pPr>
            <a:r>
              <a:rPr lang="en-US" sz="1800" dirty="0" smtClean="0"/>
              <a:t>Adventure, Drama, Sci-Fi</a:t>
            </a:r>
            <a:endParaRPr lang="en-US" sz="1800" dirty="0"/>
          </a:p>
          <a:p>
            <a:r>
              <a:rPr lang="en-US" sz="1800" dirty="0"/>
              <a:t>Drama is the most popular</a:t>
            </a:r>
          </a:p>
        </p:txBody>
      </p:sp>
      <p:sp>
        <p:nvSpPr>
          <p:cNvPr id="2" name="Title 1">
            <a:extLst>
              <a:ext uri="{FF2B5EF4-FFF2-40B4-BE49-F238E27FC236}">
                <a16:creationId xmlns="" xmlns:a16="http://schemas.microsoft.com/office/drawing/2014/main" id="{6EE15915-F0ED-4294-9B31-4EEDC96714DA}"/>
              </a:ext>
            </a:extLst>
          </p:cNvPr>
          <p:cNvSpPr>
            <a:spLocks noGrp="1"/>
          </p:cNvSpPr>
          <p:nvPr>
            <p:ph type="title"/>
          </p:nvPr>
        </p:nvSpPr>
        <p:spPr/>
        <p:txBody>
          <a:bodyPr>
            <a:normAutofit/>
          </a:bodyPr>
          <a:lstStyle/>
          <a:p>
            <a:pPr algn="ctr"/>
            <a:r>
              <a:rPr lang="en-US" sz="3200" dirty="0">
                <a:latin typeface="Algerian" panose="04020705040A02060702" pitchFamily="82" charset="0"/>
              </a:rPr>
              <a:t>GENRE COMBINATION VS RATING</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3431" y="1398968"/>
            <a:ext cx="4348766"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5530447"/>
      </p:ext>
    </p:extLst>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FCB1F73-0576-4CC2-85AC-3A0A2519CDCC}"/>
              </a:ext>
            </a:extLst>
          </p:cNvPr>
          <p:cNvSpPr>
            <a:spLocks noGrp="1"/>
          </p:cNvSpPr>
          <p:nvPr>
            <p:ph sz="half" idx="1"/>
          </p:nvPr>
        </p:nvSpPr>
        <p:spPr>
          <a:xfrm>
            <a:off x="609600" y="1481329"/>
            <a:ext cx="5384800" cy="2730063"/>
          </a:xfrm>
        </p:spPr>
        <p:txBody>
          <a:bodyPr>
            <a:normAutofit/>
          </a:bodyPr>
          <a:lstStyle/>
          <a:p>
            <a:r>
              <a:rPr lang="en-US" sz="1800" dirty="0" smtClean="0"/>
              <a:t>Following 5 genre and average met score </a:t>
            </a:r>
          </a:p>
          <a:p>
            <a:pPr lvl="1">
              <a:buFont typeface="Arial" pitchFamily="34" charset="0"/>
              <a:buChar char="•"/>
            </a:pPr>
            <a:r>
              <a:rPr lang="en-US" sz="1800" dirty="0" smtClean="0"/>
              <a:t>Drama</a:t>
            </a:r>
            <a:r>
              <a:rPr lang="en-US" sz="1800" dirty="0"/>
              <a:t>, Fantasy, </a:t>
            </a:r>
            <a:r>
              <a:rPr lang="en-US" sz="1800" dirty="0" smtClean="0"/>
              <a:t>War</a:t>
            </a:r>
          </a:p>
          <a:p>
            <a:pPr lvl="1">
              <a:buFont typeface="Arial" pitchFamily="34" charset="0"/>
              <a:buChar char="•"/>
            </a:pPr>
            <a:r>
              <a:rPr lang="en-US" sz="1800" dirty="0" smtClean="0"/>
              <a:t>Animation, Fantasy</a:t>
            </a:r>
          </a:p>
          <a:p>
            <a:pPr lvl="1">
              <a:buFont typeface="Arial" pitchFamily="34" charset="0"/>
              <a:buChar char="•"/>
            </a:pPr>
            <a:r>
              <a:rPr lang="en-US" sz="1800" dirty="0" smtClean="0"/>
              <a:t>Crime, Drama, History</a:t>
            </a:r>
          </a:p>
          <a:p>
            <a:pPr lvl="1">
              <a:buFont typeface="Arial" pitchFamily="34" charset="0"/>
              <a:buChar char="•"/>
            </a:pPr>
            <a:r>
              <a:rPr lang="en-US" sz="1800" dirty="0" smtClean="0"/>
              <a:t>Animation, Comedy, Drama</a:t>
            </a:r>
          </a:p>
          <a:p>
            <a:pPr lvl="1">
              <a:buFont typeface="Arial" pitchFamily="34" charset="0"/>
              <a:buChar char="•"/>
            </a:pPr>
            <a:r>
              <a:rPr lang="en-US" sz="1800" dirty="0" smtClean="0"/>
              <a:t>Drama, History, Thriller</a:t>
            </a:r>
            <a:endParaRPr lang="en-US" sz="1800" dirty="0"/>
          </a:p>
          <a:p>
            <a:r>
              <a:rPr lang="en-US" sz="1800" dirty="0"/>
              <a:t>Drama is the most popular among critics</a:t>
            </a:r>
          </a:p>
        </p:txBody>
      </p:sp>
      <p:sp>
        <p:nvSpPr>
          <p:cNvPr id="2" name="Title 1">
            <a:extLst>
              <a:ext uri="{FF2B5EF4-FFF2-40B4-BE49-F238E27FC236}">
                <a16:creationId xmlns="" xmlns:a16="http://schemas.microsoft.com/office/drawing/2014/main" id="{6EE15915-F0ED-4294-9B31-4EEDC96714DA}"/>
              </a:ext>
            </a:extLst>
          </p:cNvPr>
          <p:cNvSpPr>
            <a:spLocks noGrp="1"/>
          </p:cNvSpPr>
          <p:nvPr>
            <p:ph type="title"/>
          </p:nvPr>
        </p:nvSpPr>
        <p:spPr/>
        <p:txBody>
          <a:bodyPr>
            <a:normAutofit/>
          </a:bodyPr>
          <a:lstStyle/>
          <a:p>
            <a:pPr algn="ctr"/>
            <a:r>
              <a:rPr lang="en-US" sz="3200" dirty="0">
                <a:latin typeface="Algerian" panose="04020705040A02060702" pitchFamily="82" charset="0"/>
              </a:rPr>
              <a:t>GENRE COMBINATION VS METASCORE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532" y="1428952"/>
            <a:ext cx="4546243"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3767283"/>
      </p:ext>
    </p:extLst>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FCB1F73-0576-4CC2-85AC-3A0A2519CDCC}"/>
              </a:ext>
            </a:extLst>
          </p:cNvPr>
          <p:cNvSpPr>
            <a:spLocks noGrp="1"/>
          </p:cNvSpPr>
          <p:nvPr>
            <p:ph sz="half" idx="1"/>
          </p:nvPr>
        </p:nvSpPr>
        <p:spPr>
          <a:xfrm>
            <a:off x="609600" y="1481330"/>
            <a:ext cx="5384800" cy="2807336"/>
          </a:xfrm>
        </p:spPr>
        <p:txBody>
          <a:bodyPr>
            <a:normAutofit fontScale="92500" lnSpcReduction="20000"/>
          </a:bodyPr>
          <a:lstStyle/>
          <a:p>
            <a:r>
              <a:rPr lang="en-US" sz="1900" dirty="0" smtClean="0"/>
              <a:t>Following  5 Directors has earned highest revenue</a:t>
            </a:r>
          </a:p>
          <a:p>
            <a:pPr lvl="1">
              <a:buFont typeface="Arial" pitchFamily="34" charset="0"/>
              <a:buChar char="•"/>
            </a:pPr>
            <a:r>
              <a:rPr lang="en-US" sz="1900" dirty="0"/>
              <a:t>James Cameron</a:t>
            </a:r>
          </a:p>
          <a:p>
            <a:pPr lvl="1">
              <a:buFont typeface="Arial" pitchFamily="34" charset="0"/>
              <a:buChar char="•"/>
            </a:pPr>
            <a:r>
              <a:rPr lang="en-US" sz="1900" dirty="0"/>
              <a:t>Colin Trevorrow</a:t>
            </a:r>
          </a:p>
          <a:p>
            <a:pPr lvl="1">
              <a:buFont typeface="Arial" pitchFamily="34" charset="0"/>
              <a:buChar char="•"/>
            </a:pPr>
            <a:r>
              <a:rPr lang="en-US" sz="1900" dirty="0"/>
              <a:t>Joss Whedon</a:t>
            </a:r>
          </a:p>
          <a:p>
            <a:pPr lvl="1">
              <a:buFont typeface="Arial" pitchFamily="34" charset="0"/>
              <a:buChar char="•"/>
            </a:pPr>
            <a:r>
              <a:rPr lang="en-US" sz="1900" dirty="0"/>
              <a:t>Lee Unkrich</a:t>
            </a:r>
          </a:p>
          <a:p>
            <a:pPr lvl="1">
              <a:buFont typeface="Arial" pitchFamily="34" charset="0"/>
              <a:buChar char="•"/>
            </a:pPr>
            <a:r>
              <a:rPr lang="en-US" sz="1900" dirty="0"/>
              <a:t>Gary Ross</a:t>
            </a:r>
          </a:p>
          <a:p>
            <a:pPr marL="109728" indent="0">
              <a:buNone/>
            </a:pPr>
            <a:endParaRPr lang="en-US" sz="1900" dirty="0" smtClean="0"/>
          </a:p>
          <a:p>
            <a:r>
              <a:rPr lang="en-US" sz="1900" dirty="0" smtClean="0"/>
              <a:t>James </a:t>
            </a:r>
            <a:r>
              <a:rPr lang="en-US" sz="1900" dirty="0"/>
              <a:t>Cameron created </a:t>
            </a:r>
            <a:r>
              <a:rPr lang="en-US" sz="1900" dirty="0" smtClean="0"/>
              <a:t>Action,  Adventure, Fantasy subject movie and has highest revenue</a:t>
            </a:r>
          </a:p>
          <a:p>
            <a:pPr marL="109728" indent="0">
              <a:buNone/>
            </a:pPr>
            <a:endParaRPr lang="en-US" sz="1800" dirty="0"/>
          </a:p>
        </p:txBody>
      </p:sp>
      <p:sp>
        <p:nvSpPr>
          <p:cNvPr id="2" name="Title 1">
            <a:extLst>
              <a:ext uri="{FF2B5EF4-FFF2-40B4-BE49-F238E27FC236}">
                <a16:creationId xmlns="" xmlns:a16="http://schemas.microsoft.com/office/drawing/2014/main" id="{6EE15915-F0ED-4294-9B31-4EEDC96714DA}"/>
              </a:ext>
            </a:extLst>
          </p:cNvPr>
          <p:cNvSpPr>
            <a:spLocks noGrp="1"/>
          </p:cNvSpPr>
          <p:nvPr>
            <p:ph type="title"/>
          </p:nvPr>
        </p:nvSpPr>
        <p:spPr/>
        <p:txBody>
          <a:bodyPr>
            <a:normAutofit/>
          </a:bodyPr>
          <a:lstStyle/>
          <a:p>
            <a:pPr algn="ctr"/>
            <a:r>
              <a:rPr lang="en-US" sz="3200" dirty="0" smtClean="0">
                <a:latin typeface="Algerian" panose="04020705040A02060702" pitchFamily="82" charset="0"/>
              </a:rPr>
              <a:t>Director </a:t>
            </a:r>
            <a:r>
              <a:rPr lang="en-US" sz="3200" dirty="0" err="1" smtClean="0">
                <a:latin typeface="Algerian" panose="04020705040A02060702" pitchFamily="82" charset="0"/>
              </a:rPr>
              <a:t>vs</a:t>
            </a:r>
            <a:r>
              <a:rPr lang="en-US" sz="3200" dirty="0" smtClean="0">
                <a:latin typeface="Algerian" panose="04020705040A02060702" pitchFamily="82" charset="0"/>
              </a:rPr>
              <a:t> </a:t>
            </a:r>
            <a:r>
              <a:rPr lang="en-US" sz="3200" dirty="0">
                <a:latin typeface="Algerian" panose="04020705040A02060702" pitchFamily="82" charset="0"/>
              </a:rPr>
              <a:t>REVENUE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9767" y="1568138"/>
            <a:ext cx="3838575"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2724054"/>
      </p:ext>
    </p:extLst>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FCB1F73-0576-4CC2-85AC-3A0A2519CDCC}"/>
              </a:ext>
            </a:extLst>
          </p:cNvPr>
          <p:cNvSpPr>
            <a:spLocks noGrp="1"/>
          </p:cNvSpPr>
          <p:nvPr>
            <p:ph sz="half" idx="1"/>
          </p:nvPr>
        </p:nvSpPr>
        <p:spPr>
          <a:xfrm>
            <a:off x="609600" y="1481329"/>
            <a:ext cx="5384800" cy="2346917"/>
          </a:xfrm>
        </p:spPr>
        <p:txBody>
          <a:bodyPr>
            <a:normAutofit fontScale="55000" lnSpcReduction="20000"/>
          </a:bodyPr>
          <a:lstStyle/>
          <a:p>
            <a:r>
              <a:rPr lang="en-US" sz="2900" dirty="0" smtClean="0"/>
              <a:t>Following 5 Directors has highest average rating</a:t>
            </a:r>
          </a:p>
          <a:p>
            <a:pPr lvl="1">
              <a:buFont typeface="Arial" pitchFamily="34" charset="0"/>
              <a:buChar char="•"/>
            </a:pPr>
            <a:r>
              <a:rPr lang="en-US" sz="2900" dirty="0"/>
              <a:t>Christopher Nolan</a:t>
            </a:r>
          </a:p>
          <a:p>
            <a:pPr lvl="1">
              <a:buFont typeface="Arial" pitchFamily="34" charset="0"/>
              <a:buChar char="•"/>
            </a:pPr>
            <a:r>
              <a:rPr lang="en-US" sz="2900" dirty="0"/>
              <a:t>Makoto Shinkai</a:t>
            </a:r>
          </a:p>
          <a:p>
            <a:pPr lvl="1">
              <a:buFont typeface="Arial" pitchFamily="34" charset="0"/>
              <a:buChar char="•"/>
            </a:pPr>
            <a:r>
              <a:rPr lang="en-US" sz="2900" dirty="0"/>
              <a:t>Olivier Nakache</a:t>
            </a:r>
          </a:p>
          <a:p>
            <a:pPr lvl="1">
              <a:buFont typeface="Arial" pitchFamily="34" charset="0"/>
              <a:buChar char="•"/>
            </a:pPr>
            <a:r>
              <a:rPr lang="en-US" sz="2900" dirty="0"/>
              <a:t>Aamir Khan</a:t>
            </a:r>
          </a:p>
          <a:p>
            <a:pPr lvl="1">
              <a:buFont typeface="Arial" pitchFamily="34" charset="0"/>
              <a:buChar char="•"/>
            </a:pPr>
            <a:r>
              <a:rPr lang="en-US" sz="2900" dirty="0"/>
              <a:t>Florian Henckel von Donnersmarck</a:t>
            </a:r>
          </a:p>
          <a:p>
            <a:pPr marL="109728" indent="0">
              <a:buNone/>
            </a:pPr>
            <a:endParaRPr lang="en-US" sz="2900" dirty="0" smtClean="0"/>
          </a:p>
          <a:p>
            <a:r>
              <a:rPr lang="en-US" sz="2900" dirty="0" smtClean="0"/>
              <a:t>Christopher Nolan created almost all types of movies  like Action, adventures ,Sci-Fi, drama etc</a:t>
            </a:r>
          </a:p>
          <a:p>
            <a:endParaRPr lang="en-US" sz="1800" dirty="0" smtClean="0"/>
          </a:p>
          <a:p>
            <a:pPr marL="109728" indent="0">
              <a:buNone/>
            </a:pPr>
            <a:endParaRPr lang="en-US" sz="2100" dirty="0"/>
          </a:p>
        </p:txBody>
      </p:sp>
      <p:sp>
        <p:nvSpPr>
          <p:cNvPr id="2" name="Title 1">
            <a:extLst>
              <a:ext uri="{FF2B5EF4-FFF2-40B4-BE49-F238E27FC236}">
                <a16:creationId xmlns="" xmlns:a16="http://schemas.microsoft.com/office/drawing/2014/main" id="{6EE15915-F0ED-4294-9B31-4EEDC96714DA}"/>
              </a:ext>
            </a:extLst>
          </p:cNvPr>
          <p:cNvSpPr>
            <a:spLocks noGrp="1"/>
          </p:cNvSpPr>
          <p:nvPr>
            <p:ph type="title"/>
          </p:nvPr>
        </p:nvSpPr>
        <p:spPr/>
        <p:txBody>
          <a:bodyPr>
            <a:normAutofit/>
          </a:bodyPr>
          <a:lstStyle/>
          <a:p>
            <a:pPr algn="ctr"/>
            <a:r>
              <a:rPr lang="en-US" sz="3200" dirty="0" smtClean="0">
                <a:latin typeface="Algerian" panose="04020705040A02060702" pitchFamily="82" charset="0"/>
              </a:rPr>
              <a:t>Director </a:t>
            </a:r>
            <a:r>
              <a:rPr lang="en-US" sz="3200" dirty="0">
                <a:latin typeface="Algerian" panose="04020705040A02060702" pitchFamily="82" charset="0"/>
              </a:rPr>
              <a:t>VS RATING</a:t>
            </a:r>
          </a:p>
        </p:txBody>
      </p:sp>
      <p:sp>
        <p:nvSpPr>
          <p:cNvPr id="4" name="AutoShape 2" descr="data:image/png;base64,iVBORw0KGgoAAAANSUhEUgAAAYAAAAH4CAYAAABDtjoTAAAABHNCSVQICAgIfAhkiAAAAAlwSFlzAAALEgAACxIB0t1+/AAAADh0RVh0U29mdHdhcmUAbWF0cGxvdGxpYiB2ZXJzaW9uMy4yLjIsIGh0dHA6Ly9tYXRwbG90bGliLm9yZy+WH4yJAAAgAElEQVR4nOzdeVxN6R8H8M9tkTUtIkJI20haEIkIMSkxw8yYbJNt7LuSJBQtlghlSzGWGUvWQST7viSViorIjxaJFm33/P7ATW5dMXXOrfN9v15erzp3OR9Pdb73nOc8zyNgGIYBIYQQ3pHhOgAhhBBuUAEghBCeogJACCE8RQWAEEJ4igoAIYTwFBUAQgjhKTmuAxD2jRo1Cjdv3iyzTV5eHkpKSrCwsICTkxOUlZUr/X6PHz/GkydP0K9fP9H7N2nSBGvXrq3S3N/q9evXmDVrFu7duwdtbW0cOnSozOO6uroSX6+hoYFz585VeS6hUAgTExPk5+eX2W5jY1Nhmzk7OyM0NFT0vYyMDOrXrw99fX2MHz8evXv3Fj3m7++Pffv24cqVK1We/XNf/txJzUMFgKf69u2LpUuXir5///497t69i+XLl+PNmzcIDAys9HtNnDgRNjY2ogOBv78/ZGVlqzzztzpw4ADu3r2LPXv2oFmzZmKPX758WfT1jRs3MHfuXOzfvx/NmzcHgGr7Pzx9+hT5+fnYt28fWrZsKdpet25dia/r0KEDNm/eDAAoKSlBRkYGQkND8eeff2LlypUYOnQoAMDR0REODg7Vkv1zX/7cSc1DBYCnFBQUoKamVmZbq1at8OzZM/j7+yMnJwcNGzb8rvdWUlKqioj/2bt376CmpgZDQ8NyH//8/6+oqAgAUFFREWuXqhYfH486derA0NDwm4qMnJxcmWzq6uowMDBAQUEBPD09YWVlhcaNG6NBgwZo0KBBdUQntQz1AZAyFBQUIBAIICPz4Vfj3bt3cHd3h6WlJTp06ICuXbtixowZyMzMBABYWVkhNTUVW7duhZWVFYAPl4Bmz54N4MMna11dXVy8eBH29vYwNDSEra0tDhw4UGa/J0+ehK2tLTp27Ag7OzuEhoZCV1cXz58/rzDrhQsX8Ntvv8HY2BjdunWDi4sL3rx5I8qwZcsWvHjxArq6umKXfypL0j4+/f83bdqEyZMnw9DQEL1798aWLVsgaYB9fHw82rRpU2VnGOPGjcO7d+8QEREB4MMZWI8ePUSP6+rqws/PD/369UO3bt1w7949AEBoaCgGDRqEjh07YsCAAdiwYQMKCwtFr8vPz4eXlxd69eqFTp064eeffxZdVirv515SUoLg4GDY2NjA0NAQVlZWCAwMRElJCQDg+fPn0NXVRWBgICwsLNCzZ0+kpqbiwYMHGDVqFIyNjWFiYoIJEybg8ePHVdI25CsYwjsjR45kZs2aVWZbSUkJc+vWLaZHjx7M1KlTRdunTp3KDBo0iLl9+zbz/Plz5syZM0zXrl0ZNzc3hmEYJjMzk+nVqxezbNkyJjMzU+z9r1+/zujo6DADBw5kLl26xDx69IiZN28eo6+vz6SkpDAMwzAXL15kdHV1mY0bNzJJSUnMkSNHmM6dOzM6OjrMs2fPyv0/hIWFMbq6usyaNWuYxMRE5urVq8yPP/7I2NvbM0VFRUxWVhazbNkyplevXkxaWhqTn58vsU0uXLggtr+v7YNhGKZPnz5Mhw4dGB8fHyYxMZHZv38/07FjR2bTpk0V7mvy5MnM4MGDmUmTJjHm5uaMnZ0ds2PHDqa4uLjC1zg5OTHDhw+v8HFDQ0PGy8uLYRiGWb9+PWNubi56TEdHh+ncuTNz9+5dJjIykikqKmL27dvHGBsbM6GhoUxKSgpz/vx5pm/fvszs2bPL5LS0tGTCw8OZp0+fMr6+vkyHDh2YhISEcn/uHh4ejLGxMXPgwAHmyZMnTGhoKGNiYsIsW7aMYRiGefbsGaOjo8P06dOHiYuLYyIjI5mSkhKmR48ejIuLC/PkyRMmPj6eGTt2LGNtbS3px0WqCF0C4qmwsDAYGxuLvi8oKICKigoGDhwo+vQOAN27d8eff/4JAwMDAB86Rk+ePIn4+HgAHy6ZyMrKol69elBRUalwf9OnT4eFhQUAwMnJCUePHsX9+/fRqlUrbN26FX369MGUKVMAAG3btkVWVhZWrFhR4ftt2bIFPXv2FGVt164d1qxZA3t7e0RERKB///6oV68eZGVlv/uSTmX2AQCmpqaYP3++6DlJSUnYuXMnJk2aJDqT+lxCQgIKCwsxffp0zJo1C7du3cKaNWuQkZGBefPmfVdWRUVFvHv3rsLHBw0aVObnvWnTJowfPx5DhgwB8OHyH/Dhuv6cOXNQXFyM8PBwbNy4UfQJf968eRAIBMjJyYG2tnaZn3tOTg727t2LmTNn4ueffwYAaGpqIjs7G97e3pg6dapo3yNGjBB1wGdnZyMjIwPKyspo0aIF5OXl4eXlhadPn0IoFJbbfqTqUAHgKQsLC7i4uIBhGMTFxcHDwwMmJiaYO3cu6tWrJ3reiBEjcOHCBXh7eyMlJQVJSUl48uQJOnbs+E37a9eunejrRo0aAQCKiooAANHR0Zg8eXKZ53ft2lXi+8XHx2PatGlltunp6UFRURFxcXGig/N/Udl9dO/evcxzTExMsH37dqSlpUFdXV3sfY8fP46SkhLRdXo9PT3k5+dj/fr1mDlzJuTl5b85a05Ojqhdy9OmTRvR169fv8bLly8REBCArVu3irYzHy9bJSYmiu5QMjIyKvM+c+fOLff9ExMTUVRUhC5dupTZ3rVrV5SUlODRo0fQ0NAQy9K4cWNMmjQJmzdvxp49e9C1a1f07NkTgwcPpoM/C6gA8FT9+vWhqakJ4MMfZJs2bfDLL79g9uzZCAgIgEAggFAoxJQpUxAdHQ07Ozv0798fenp62LZtG1JSUr5pf+Ud1D4dcOTk5CReM/8WJSUlqFOnTpW8V2X3ISdX9s9IKBQCQIUHsPLu9tHR0UFRURFev35d7h1LkiQlJSEvLw8dOnSo8DkKCgpi+ebNm1fm9tFP1NTUcO3atW/KUJFP+/q8vT7PAgCzZ8/G77//jgsXLuD69etYu3YtduzYgX379qFJkyZVkoOUj0osAfDhU+jcuXMRERGBvXv3AgAePnyIiIgIrF69Gk5OThgyZAj09PSQlJRUZQdsANDX1xd1TH7y5fdf0tXVxa1bt8psi42NRW5uLtq3b18luSq7j6ioqDLPuXv3LtTV1cu99PTmzRuYmZmJ2vjz91BSUkLTpk2/OefOnTvRuHFj9OnTp1LPV1VVhaqqKlJSUqCpqSn69+LFC/j4+CAvL0/0//vy/zZ8+HBs2bJF7D21tLQgLy8v1l63bt2CnJxcmU/9n/vf//4Hd3d3CAQC/PLLL1izZg0OHTqEZ8+eiY1VIVWPzgCIyOjRo3Hq1CmsWrUKVlZWUFNTg5ycHE6ePIkWLVogNzcXISEhiImJgZ6enuh1DRo0wNOnT/Hq1atv/vQKAH/++Sf++OMPBAYGYuDAgYiPj8f69esBAAKBoNzXTJw4EdOmTcPatWthb2+PV69eYfny5dDV1UXPnj2/rwG+cx9hYWEICgqClZUVbty4gd27d8PZ2bnc7EpKSjAzM8P69evRtGlTaGtr4/Lly9i2bVuFr/mkuLgY6enpAD58sk5LS8P+/fuxf/9++Pj4VPrWT4FAgIkTJ8LX1xcaGhro27cvUlJS4OrqCi0tLTRp0gRNmjTBwIED4enpCXl5ebRu3Rp///03EhISRH0zX/7cR4wYgYCAAKiqqsLU1BT37t2Dv78/hg0bBmVlZeTm5oplUVVVxdmzZ/G///0Ps2fPRv369fH3339DXl5e1O9Eqg8VACIiEAjg6emJIUOGYMmSJdi8eTN8fX2xfv16HDx4ECoqKjAzM8OcOXOwceNGvHv3Do0aNYKjoyNWrFiBwYMHf9fo0+7du8Pb2xubNm3Chg0boKWlhZEjR8Lf37/Cyzn9+/eHv78/AgICsH37digqKqJfv36YPXt2lV0Cquw+hgwZguvXr8PPzw/NmzeHq6srfv311wrf18vLCxs2bICHhwfS09PRunVruLq64pdffpGYJyYmRtSRLicnhyZNmsDAwAAhISFf7TP50tixY1GvXj3s3LkTa9asgZKSEqytrTFnzhzRczw9PUVnf3l5edDT08PWrVuhra0NAGI/d2dnZ6ioqGDDhg1IS0tD8+bNMXHiRIwfP77CHHXq1MH27dvh4+OD0aNH4/3799DX18eWLVvQunXrb/o/kW8nYKryXJ6Q73Dr1i00btwYOjo6om1HjhzB4sWLcffuXbFr7NLEysoKNjY23333DiFcoj4Awrlr167B0dERly9fxosXL3D16lX4+/vDzs5Oqg/+hNR09NdFOPfnn38iNzcXrq6uyMjIgJqaGgYNGoTp06dzHY2QWo0uARFCCE/RJSBCCOEpKgCEEMJTVAAIIYSnqAAQQghPUQEghBCeqjG3gQqFQuTm5kJeXl7icHlCCCGlGIZBUVERGjRoIDZBYY0pALm5uUhISOA6BiGE1Eg6OjpiU4bXmALwaTphHR2dap/uV5Lo6GiapOojaotS1BalqC1KSUNbFBYWIiEhodwp2WtMAfh02adOnTpi84mzjev9SxNqi1LUFqWoLUpJS1uUd+mcOoEJIYSnqAAQQghPUQEghBCeogJACCE8RQWAEEJ4igoAIYTwFBUAQgjhKSoAhBDCU/wqAO/f/+e3MDU1lYochBDyX9WYkcBVom5dQBomkqNVOAkhUoBfZwCkFJ0NVWmGWtMWhFf4dQZAStHZUClqC8JTdAZACClFZ0NVmkHa24LOAAghpehsqBQP2oLOAAghhKeoABBCCE9RASCEEJ6iAkAIITxFBYAQQniK1QLw9u1bODs7w8zMDObm5nBzc0Nubi6bEQghhHzEagFYunQpkpKSEBISgk2bNuHmzZtYuXIlmxEIIYR8xGoBOH/+PMaMGQM9PT0YGRnBwcEBV69eZTMCIYSQj1gtAMrKyjh+/DhycnKQnZ2NsLAwdOzYkc0IhBBCPmK1ACxbtgxRUVHo0qULzMzMkJ2dDQ8PDzYjEEII+YjVqSCSk5PRrl07+Pn5obi4GCtWrICzszM2btxY6feIjo7+7v1XybwcVeTOnTuc7p/aohS1RSlqi1J8aAsBw7Az6UZKSgoGDBiAU6dOQVNTEwDw+PFjDBo0CAcOHPjqpaCCggJER0fDwMAACgoK3x+kls/t8U2oLUpRW5SitihVC9pC0rGTtUtA0dHRkJeXFx38AaB9+/aoW7cunj17xlYMQgghH7FWAJo1a4aCggI8efJEtO358+d4//49WrduzVYMQgghH7FWADp16oQOHTpg0aJFiImJQXR0NObNm4euXbvCwMCArRiEEEI+Yq0AyMnJYfPmzVBXV8f48eMxceJEtG3bFhs2bGArAiGEkM+weheQmpoaVq9ezeYuCSGEVIAmgyOEEJ6iAkAIITxFBYAQQniKCgAhhPAUFQBCCOEpKgCEEMJTVAAIIYSnqAAQQghPUQEghBCeogJACCE8RQWAEEJ4igoAIYTwFBUAQgjhKSoAhBDCU1QACCGEp6gAEEIIT1EBIIQQnqICQAghPEUFgBBCeIoKACGE8BQVAEII4SkqAIQQwlNUAAghhKeoABBCCE9RASCEEJ6iAkAIITxFBYAQQniKCgAhhPAUFQBCCOEpKgCEEMJTVAAIIYSnqAAQQghPUQEghBCeogJACCE8RQWAEEJ4itUCUFxcDF9fX5ibm6Nz586YO3cu3r17x2YEQgghH7FaAFatWoWjR49i7dq1CAkJQUJCAjw9PdmMQAgh5CPWCsC7d+/w119/Yfny5TAzM0OHDh0wb948xMTEgGEYtmIQQgj5SI6tHd2+fRtycnKwsLAQbbO0tISlpSVbEQghhHyGtTOAp0+fQl1dHeHh4Rg8eDB69eoFNzc35OTksBWBEELIZ1grAHl5eUhLS8PmzZvh4uICHx8f3LlzBwsXLmQrAiGEkM+wdglITk4Oubm5WLlyJXR1dQEA7u7uGDlyJNLS0tC0adNKvU90dPR3ZzA1Nf3u11a1O3fucLp/aotS1BalqC1K8aEtWCsAnw7wWlpaom2fvv7f//5X6QJgYGAABQWFqg/IMmn65eIatUUpaotS1Bal/ktbFBQUVPjBmbVLQMbGxgCA2NhY0bbExETIyMhAQ0ODrRiEEEI+Yq0AaGpqwtraGq6uroiKikJUVBSWLVuGAQMGoEmTJmzFIIQQ8hFrl4AAwNvbG15eXhg3bhwYhsGAAQPg4uLCZgRCCCEfCZgaMgrr03Ws/9wHIBBUXajvJS1NTm1RitqiFLVFqVrQFpKOnTQZHCGE8BQVAEII4SkqAIQQwlNUAAghhKeoABBCCE9RASCEEJ6iAkAIITxFBYAQQniKCgAhhPBUpaeCePHiRbnbBQIB6tSpA2VlZcjIUD0hhJCaotIFwMrKCgIJw6IVFBQwePBguLq6ok6dOlUSjhBCSPWp9Ed2Ly8vNGrUCAsXLkRoaChCQ0OxePFiKCkpYdq0aVi6dCmuXbuGjRs3VmdeQgghVaTSZwA7duyAm5sbbG1tRdv09PSgqqqKwMBAhIaGQk1NDa6urpg9e3a1hCWEEFJ1Kn0GkJycjI4dO4pt19PTw+PHjwEAbdu2RUZGRtWlI4QQUm0qXQA0NTVx6tQpse2nTp1Cy5YtAQBJSUm0uAshhNQQlb4ENGXKFMyZMwdRUVEwMTGBUChEZGQkIiIi4O3tjUePHsHJyQl2dnbVmZcQQkgVqXQB+PHHH9GwYUNs27YNmzZtgpycHPT19bF9+3Z0794dt2/fxq+//orJkydXZ15CCCFVhFYE44K0NDm1RSlqi1LUFqVqQVtIOnZ+05rAqampuH//PgoLC8UeGzJkyH8KSQghhF2VLgAHDx7EkiVLUFxcLPaYQCCgAkAIITVMpQtAcHAwbGxs4OTkhEaNGlVnJkIIISyodAFISUmBn58fVFVVqzMPIYQQllR6HEDbtm2RlpZWnVkIIYSwqNJnAHPnzoWHhwemT5+Otm3bik341rZt2yoPRwghpPpUugBMmDABADBr1qwys4IyDAOBQICHDx9WfTpCCCHVptIFICQkROJ00IQQQmqWShcAMzOz6sxBCCGEZRILwNy5c7F06VI0bNgQc+fOlfhGq1evrtJghBBCqpfEApCWlgahUCj6mhBCSO0hsQDs2rWr3K+/9KlIEEIIqTkqPQ6gb9++ePPmjdj2V69ewdzcvEpDEUIIqX4SzwDCw8Nx//59AB8mgtuwYQPq169f5jlPnjyhMwBCCKmBJBaANm3aYMWKFaJ7/c+ePQsZmdKTBoFAgAYNGsDFxaXagxJCCKlaEguAlpYWwsPDAQBWVlY4cOAAVFRUWAlGCCGkelV6HMC5c+cqfCwnJwcNGzaskkCEEELYUekC8Pr1a/j7+yM+Pl50zZ9hGBQWFiI5ORmRkZHVFpIQQkjVq/RdQEuXLsXJkyfRokULREVFoVWrVigqKsLDhw8xZcqUb9rpunXrYGVl9c1hCSGEVJ1KnwFcv34dK1euhJWVFWJjYzFhwgTo6Ohg4cKFSEpKqvQOY2NjsWXLFjRr1uy7AhNCCKkalT4DyM3Nhb6+PgCgXbt2otk/x4wZgxs3blTqPYqKiuDs7AxjY+PviEoIIaQqVboANGnSBK9evQIAtGrVCgkJCQCABg0a4PXr15V6j02bNqFVq1YYOHDgd0QlhBBSlSpdAHr37o3FixcjNjYWZmZmOHbsGG7fvo0dO3agRYsWX319bGws/v77b7i7u/+XvIQQQqpIpfsA5s2bh4ULF+L+/fv47bff8MMPP2DkyJGQk5ODr6+vxNcWFhbC2dkZ8+fPh5qa2n8KHB0d/d2vNTU1/U/7rkp37tzhdP/UFqWoLUpRW5TiQ1sIGIZhvvak3NxcyMrKom7duqJtDMPg4cOHUFFRgbu7OwIDAyt8vZ+fH6Kjo7Ft2zYAwF9//YWgoCCJYwu+VFBQgOjoaBgYGEBBQaHSrxMjDYvafL3J2UFtUYraohS1Rala0BaSjp0SzwDevHmDhQsX4vz58xAIBOjXrx+8vb1Rr149CAQCREVFYdWqVSguLpYY4OjRo0hPTxd1/hYVFaG4uBjGxsbYunUrOnfu/J/+g4QQQr6dxALg7e2N27dvY9q0aahTpw527twJPz8/zJkzB7Nnz8a5c+dgYmICT09PiTvZtWtXmSJx9OhR7N+/H7t27aLbQQkhhCMSC8Dly5fh5uYGOzs7AICxsTHmzJmDly9f4sqVK3BxccHo0aO/uhMNDY0y3ysrK0NOTg6ampr/ITohhJD/QmIByMrKKnPPvqmpKTIzM3Hv3j38/fff0NPTq/aAhBBCqofE20CLi4tRr1490fcCgQB16tSBq6vrfzr4jxw58ps6gAkhhFS9So8D+Bx98ieEkJrvqwVAUM5tUOVtI4QQUrN8dSCYm5tbmXtHi4qK4OnpiQYNGpR53urVq6s+HSGEkGojsQB06dIF2dnZZbYZGxsjNzcXubm51RqMEEJI9ZJYAHbt2sVWDkIIISz7rk5gQgghNR8VAEII4SkqAIQQwlNUAAghhKeoABBCCE9RASCEEJ6iAkAIITxFBYAQQniKCgAhhPAUFQBCCOEpKgCEEMJTVAAIIYSnqAAQQghPUQEghBCeogJACCE8RQWAEEJ4igoAIYTwFBUAQgjhKSoAhBDCU1QACCGEp6gAEEIIT1EBIIQQnqICQAghPEUFgBBCeIoKACGE8BQVAEII4SkqAIQQwlNUAAghhKeoABBCCE9RASCEEJ6iAkAIITzFagF4+fIlZsyYATMzM/To0QMLFy5EdnY2mxEIIYR8xFoBEAqFmDJlCnJzcxESEoKAgADEx8fDycmJrQiEEEI+I8fWjh4+fIiYmBhcvnwZampqAIBFixbh999/x9u3b6GoqMhWFEIIIWDxDKBFixbYunWr6OAPAAKBAABQUFDAVgxCCCEfsVYAlJWV0atXrzLbgoOD0aZNmzJFgRBCCDtYuwT0pS1btiAsLAybN2/+ptdFR0d/9z5NTU2/+7VV7c6dO5zun9qiFLVFKWqLUnxoCwHDMEy1vLMEGzduxPr16+Hm5gYHB4dKvaagoADR0dEwMDCAgoLC9+/842UnTrHf5OWjtihFbVGK2qJULWgLScdO1s8APD09sWvXLri7u2PEiBFs754QQshHrBaAdevW4a+//sLKlSsxdOhQNndNCCHkC6wVgLi4OAQGBsLR0REWFhZIT08XPaasrAw5Oc66IwghhJdYO+qePn0aQqEQ27Ztw7Zt28o8duzYMejo6LAVhRBCCDjqBP4e1AlcDagtSlFblKK2KFUL2kLSsZMmgyOEEJ6iAkAIITxFBYAQQniKCgAhhPAUFQBCCOEpKgCEEMJTVAAIIYSnqAAQQghPUQEghBCeogJACCE8RQWAEEJ4igoAIYTwFBUAQgjhKSoAhBDCU1QACCGEp6gAEEIIT1EBIIQQnqICQAghPEUFgBBCeIoKACGE8BQVAEII4SkqAIQQwlNUAAghhKeoABBCCE9RASCEEJ6iAkAIITxFBYAQQniKCgAhhPAUFQBCCOEpKgCEEMJTVAAIIYSnqAAQQghPUQEghBCeogJACCE8RQWAEEJ4itUCUFRUhGXLlsHMzAxmZmZYtWoVhEIhmxEIIYR8JMfmztasWYMrV65gy5YtyMnJgZOTExQVFTFx4kQ2YxBCCAGLZwAFBQXYu3cvnJ2d0alTJ/To0QNz585FSEgInQUQQggHWCsADx8+RH5+Pjp37iza1rlzZ2RkZCAlJYWtGIQQQj5irQC8evUK9evXR6NGjUTb1NTUAAAvX75kKwYhhJCPWOsDyM/PR506dcps+/R9YWHhV1/PMEylnytR8+b/7fVVoaCA6wQfUFuUorYoRW1Rqha0xadj5qdj6OdYKwB169YVO3h/+r5evXpffX1RUREAICEh4b8FOXbsv72+KkRHc53gA2qLUtQWpagtStWitigqKkLdunXLbGOtAKirqyMvLw+5ublo0KABACA9PR0A0KxZs6++vkGDBtDR0YG8vDwEAkG1ZiWEkNqCYRgUFRWJjrufY60A6OnpoV69erhz5w569eoFALh9+zaaNGmC1q1bf/X1MjIyZfoPCCGEVM6Xn/w/Ya0TuG7duhg2bBg8PDxw9+5dXLt2DatXr8aYMWPYikAIIeQzAqa8noFqUlBQAA8PD5w4cQIKCgoYNmwY5syZQ5d0CCGEA6wWAEIIIdKDJoMjhBCeogJACCE8RQWAEEJ4igoAIYTwFKvTQZOaJT8/XzRKOz8/X+JzKzOau7Z59eoVkpOTYWRkhJycHDRp0oTrSERKvX37FoqKilzHEEN3AX1FfHw8oqKiUFRUJDaXhoODA0ep2KGvr4/Lly9DVVUVenp6Em/XffjwIYvJuJWXl4dFixbh5MmTkJGRwenTp7Fy5Uq8efMGGzZsgIqKCtcRWVNQUIB//vmnwr+RdevWcZSMfatWrcK8efPEth8+fBi+vr64cuUKB6kkozMACbZs2YI1a9agcePGYsOoBQJBrS8AISEhaNy4MQBg586dHKeRHr6+vnj58iVOnjyJn376CQAwd+5cLFiwACtWrMCqVas4TsgeNzc3nD59Gj179kTDhg25jsOpQ4cO4f3793B1dQUAJCcnw93dHXfu3MGoUaM4TlcBhlTIysqK2bRpE9cxpF5ubi7XEVjVs2dP5v79+wzDMIyRkRGTkpLCMAzDPHjwgOnatSuX0VjXrVs35syZM1zHkApJSUlMnz59GGdnZ2bdunWMgYEBM2rUKObRo0dcR6sQnQFIkJWVBRsbG65jSIWXL1/C398fjx8/RklJCYAPk0wVFhbi2bNniIyM5Dghe3Jycsr9tCsjI4Pi4mIOEnFHVlYWbdu25TqGVGjbti327duHcePG4ciRI1ixYgWGDBnCdSyJZN3d3d25DiGtkpOT8fLlS3Tt2pXrKJybNWsW4uLiYGlpiTNnzmDw4CLQWAIAACAASURBVMFgGAa3bt2Cs7MzDA0NuY7ImpiYGNy9exdWVlbYunUrRowYgZKSEixevBja2tr48ccfuY7ImpKSEoSGhqJ79+68vBFg9+7dePDggehfUlISWrVqhbt37yI3Nxfv3r0TPSaNfyPUCSyBh4cH9u3bhzZt2qB169aQl5cv8zifOriMjY2xbds2mJqa4qeffoKbmxuMjIwQEBCAu3fvYuvWrVxHZE1aWhqmTZuGxMRE5OXlQUNDA2lpaWjfvj0CAgIqNb15bfHrr78iJiYGJSUlaNCggdjfyLVr1zhKxg4rK6tKPU8gECA8PLya03w7ugQkQW5uLuzs7LiOIRWEQiGaf1wdSUtLCzExMTAyMoKtrS1CQkI4Tseupk2b4p9//sG1a9eQlJSE4uJiaGlpoUePHryb2PC3337jOgKnzp07x3WE/4QKgAQrV67kOoLU0NbWRkREBBwcHKCtrY1bt27BwcEB6enpoj4BvunWrRuMjY1Ftz6+f/8eAL/GRAwdOpTrCFKDYRhs2bIFqqqqGDZsGADgjz/+QM+ePeHo6MhxuvJRAfiK27dvl+n4BD4sZRkbGwtfX18Ok7Fr+vTpmDp1KmRkZGBvb4/AwECMGjUKycnJogV++CI2NhYuLi6Ij48vs51hGAgEAl6NicjJycHOnTvLvTkgPj4eERERHCdkj4+PD06cOIHly5eLtg0YMACBgYHIzc3F9OnTOUxXPuoDkGDt2rXYvHkzmjRpgszMTDRr1gwZGRkoKSmBtbU1r/oAAOD58+coKSmBpqYmEhIScPjwYSgpKWHMmDFQUFDgOh5rfvrpJzRo0ABjxowpd3Qnn24amDVrFm7cuAFzc3OcPHkSNjY2ePr0KR48eCD60MAXFhYW8PPzQ+fOnctsv3HjBhYsWIALFy5wlKxidAYgwaFDh+Du7o7ffvsNffr0wa5du6CoqIiZM2dWahnL2uTZs2do1aqV6HsdHR0sWLAARUVF2L59O/78808O07Hr8ePHOHr0KNq0acN1FM5duXIFfn5+6NGjBxISEjBu3Djo6+vDw8MDjx494joeq/Ly8kQDJz+nqqqKt2/fcpDo62gyOAmysrJElzf09PQQGRkJRUVFzJ49G//++y/H6djl4OCApKSkMttu3boFe3t7bNu2jaNU3NDW1kZqairXMaTC+/fv0a5dOwBA+/bt8eDBAwDA77//jtu3b3MZjXXdunWDj48P3rx5I9r29u1b+Pn5oUuXLhwmqxidAUigpqaGV69eoUWLFmjbti0ePnwIW1tbKCsrIzMzk+t4rLK2tsbIkSMRFBSEZs2awcvLC0ePHoWNjQ2Cg4O5jlftPj997927N5ycnDBhwgS0atUKsrKyZZ5raWnJdjzOtGnTBvfu3UPz5s2hpaWF+/fv45dffkFBQQHy8vK4jseqxYsXY+zYsejVqxc0NDQAAC9evEDr1q2xadMmjtOVjwqABDY2Npg/fz68vLxgaWmJmTNnon379rhw4YLoUw9fuLq6QlVVFaNGjYKsrCzU1NQQEhLCm+vdkyZNEttW3l1ifOsEdnR0hJOTE4qLizFo0CAMHjwYQqEQUVFRUvupt7ooKSnh2LFjuHr1KhITEyEvL482bdrAwsICMjLSebGFOoElKCkpwZYtW6Cjo4O+ffvC398fe/bsgZKSEry8vNCpUyeuI7Ju//79WLp0KQIDA2FhYcF1HCIF7ty5g7p166JDhw64evUq/v77bygpKWHGjBlQVVXlOh5r+vXrB39/f+jr63MdpdKoAJAKdevWrdyBTe/evQMANGrUSLStto/4/NLx48dRt25d9OvXDwDg4uICS0tLDBgwgONkhCu9e/dGQEBAjSoAdAnoCz4+PpV+7oIFC6oxCfecnJy4jiCVtm3bhk2bNmHJkiWibWpqanBxcUFGRkatnyb8c9nZ2di4cSMePnyI9+/fi60HcODAAY6Ssc/W1haOjo4YNGgQNDQ0UKdOnTKPS+PvBZ0BfKGy83YLBAKaI5+nrKyssGTJErHO3vDwcKxcuRJnz57lKBn7Jk+ejOjoaPz444/ljomYNm0aB6m4IWleIJoLqIbYtWsX1xGkEq38VCorK6vMmIhP2rVrh/T0dA4ScefatWsIDg6GkZER11E4VxPnBaIC8BXPnz9HcHAwkpKSIBQKoaWlhREjRqB9+/ZcR2MVrfxUqlOnTti6dSuWL18OObkPf0JCoRDBwcEwMDDgOB27VFRUULduXa5jSI3U1FTRsQIonRYjNjYWs2bN4jidOLoEJMGNGzcwYcIE6OnpwcTEBCUlJbh37x4SEhKwY8cOmJqach2RNd27d8fy5ctFnZ58FhcXh7Fjx0JeXh66uroAgISEBNFdYx06dOA4YfXKz88XfR0aGorjx4/Dzc0NLVu2FBsTwaeJ8f766y+sWLECQqEQAoFAdJYsEAjQqVMn7Nu3j+OE4qgASDB8+HB06dJFrLPX29sbkZGR2Lt3L0fJ2GdhYYGQkBBoaWlxHUUqZGVl4d9//y1zv7ednR0vzo709PTK3B32aRK88vBpTISVlRWGDh2KSZMmwcrKCgcPHsS7d+8wf/582NraYty4cVxHFEMFQAJDQ8Ny53x58uQJhgwZwqtlELdu3YrIyEgsX74cKioqXMeRWikpKbV+nqibN29W+rl8GSgIAAYGBjh58iRatWqFCRMmYPjw4bC2tsbNmzexePFinD59muuIYqgPQILmzZsjPj5erADExcVBSUmJm1AcOXv2LGJiYtCjRw9ervz0ufj4eKxcubLcKZDz8/Nr/adeFRWVSvWB7d69m1cFQElJSTRG5tPUMdbW1tDQ0MCrV684Tlc+KgASjBgxAm5ubnj58iUMDQ0hEAgQGRmJgIAA/PHHH1zHYxXfV3763NKlSyEUCjF9+nR4enrCyckJqamp2L17Ny8WERo1ahR27NgBPT29ch9/9eoVnJ2dcf36dam897269OnTB25ubvDw8EC3bt3g4eEBc3NzhIWFiVbTkzoMqZBQKGQ2bNjAdOvWjdHV1WV0dXUZCwsLJjg4mBEKhVzHIxwxNDRkYmJiGIZhmF9//ZW5ceMGwzAMs2fPHsbBwYHLaKyYNGkS06VLF+b+/ftij4WGhjJdunRhunfvzpw4cYKDdNzJyclhFi1axISGhjIMwzBOTk6Mvr4+Y2Jiwpw/f57jdOWjPoBKyszMhIKCAi86+T6ZOXMmPD090bBhQ8ycOVPic/k0DsDY2BjHjx+HhoYGFi5cCF1dXYwdOxapqakYOnToN10jr4lKSkrg7OyMc+fOYfPmzejcuTNev36NxYsXIzw8HIMGDYKrqyuUlZW5jsq53NxcKCgoiG4XljbSmYpDjx8/rvRza/tYgPr165f7Nd8ZGBjgn3/+wezZs6Gnp4eLFy9i7NixSExMlNpZH6uSrKwsfH19sXz5ckyYMAHjx4/H7t27ISsri02bNkkcEVvb3bt3D48fP0ZhYaHYY9J4OYzOAL7w6Ra3iprl89vdantnHynf/fv3MXHiREyaNAk///wzbG1tUadOHWRmZmLYsGFwdXXlOiJr/Pz8EBgYCFNTUwQGBpaZIJBvvLy8EBwcDFVVVbElUqV1KggqAF+QtNJTfHw8PD098erVKzg6OmLOnDksJuNeXFwcYmNjxSb9EggE+P333zlMxr7c3Fzk5+ejSZMmSE9PR1hYGJSVlWFjY8N1NNaFhIRg9erV8PHxwcCBA7mOw5muXbti/vz5GD58ONdRKo0KQCUUFBTA399fNOeJu7t7rb/886WgoCD4+PhAUVFRrB9EWj/dVJeoqCgYGhqKbX/79q3o0khtVl5/0J07d5CVlYU+ffqUGQ3Mp74hS0tLBAUF1ajBktQH8BUXLlzAsmXLkJOTgyVLltSo6l6VgoKCsGDBAjg6OnIdhXNjx47Fli1b0LlzZ9G2w4cPw9vbmxdTH5TXH9SzZ08OkkiXGTNmYMWKFXB2dkaLFi3E+oOk8XeDCkAF0tLS4OHhgbCwMAwZMgQLFizg9QjYvLw8WFtbcx1DKsyYMQMTJkzAhg0b0Lx5cyxZsgSRkZFwdHTE5MmTuY5X7fgw1uF7NG3aFFFRURg8eHC5j0tjnyEVgC8wDIPdu3fDz88PTZs2RUhICMzMzLiOxbkBAwbg8OHDvJrfvSJjx46FsrIypk2bhpKSEnTt2hXHjh0TGzFO+GXp0qXo3r07fv75Z6n8tF8e6gP4wrBhwxATEwMNDQ2MHDlSbMqDz0njbV1V6fNrvfn5+bh06RJ0dHTQunVrsdPb2n6t9/MZMD+5cOECnJycsHTp0jJLQdaUP35StYyNjXH06NFy14qQVlQAvlDZe5j50PG5cOHCSj+3tl8W+HIGzE+Yz2bC/PS1NJ7qk+rn4uICbW3tGjVNDBUAQiqBZsAs37///gsLC4tyl4PkGy8vL+zZswdt27ZFq1atxNZGkMazZOoDIF8VExMDbW1t0SLXFy5cwKVLl6CiooLhw4dDTU2N44TVr7IH9by8vGpOIl3c3d2xd+9eKgAAsrOzMWjQIK5jfBM6AyAVevPmDSZOnIgHDx7g+PHj0NLSwq5du7BixQpoa2ujfv36ePr0qehTD1+8fPkS/v7+5U4H/ezZM16tE+Ho6IiePXvWqMsepFTtn7iEfDd/f38UFxfj2LFj0NLSQl5eHtasWYMuXbrgyJEj2LdvH+zt7bF27Vquo7LK1dUVt2/fhpmZGeLi4mBubo6WLVvi8ePHmDdvHtfxWFWnTh14e3vD1NQUdnZ2GDZsWJl/fHPu3Dmkp6cD+LAewsiRI+Hl5YWCggKOk5WPLgFJkJ+fz+s7Os6dOwdvb2/RqOerV68iPz8fv/32m6jj08bGBhMmTOAyJuvu3LmDbdu2wdTUFJcvX4aVlRWMjIwQEBCACxcuYOTIkVxHZI2BgQEMDAy4jiEVNm7ciG3btmHHjh1ITk6Gp6cnhg8fjkuXLuH9+/dwd3fnOqIYKgAS2NnZwd/fH/r6+lxH4UR6ejpatmwp+v769euQlZVFjx49RNtUVVXx/v17LuJxRigUihb40NLSQkxMDIyMjGBra4uQkBCO07GLxoWUOnDgAPz8/GBkZARXV1eYmppi6dKliIqKwsSJE6kA1DTFxcVcR+BU06ZN8eLFC7Ro0QIAcOnSJXTs2BGNGzcWPScqKgrq6upcReSEtrY2IiIi4ODgAG1tbdy6dQsODg5IT08X9QnUZrRORPlev34NHR0dAMD58+dF/SKNGzcud3poaUAFQAJbW1s4Ojpi0KBB0NDQEN0F80ltHwg2cOBAeHl5wcXFBdevX8fTp08xfvx40eMvXryAn58f7+Z/nz59OqZOnQoZGRnY29sjMDAQo0aNQnJyMnr16sV1vGpH60SUT1tbG/v27YOamhoyMjLQt29fvH//HoGBgejQoQPX8cpFdwFJIOnAxoeBYPn5+XB2dkZYWBgEAgGGDRuGZcuWAfjQQbx582b88MMPCAoK4tVKaQDw/PlzlJSUQFNTEwkJCTh8+DCUlJQwevRo1K1bl+t4hAO3b9/G1KlTkZ2djUmTJmH27Nlwd3dHeHg4tmzZIpWXkqkAkK/KyckBgDIH+Zs3b+Lt27di0/8S/qloFSy+rRNx584ddOzYEfn5+aLLpBkZGVBSUpLaJSGpAHxFZmYm9u/fjydPnmD+/Pm4ceMGtLW1oa2tzXU0wqKvXev+RCAQwM/Pr5rTSI+auApWdTEzM0NwcLBUftKviHSWJSkRGxuLMWPGQEtLC9HR0Zg6dSquXr2KhQsXIjAwEN27d+c6ImHJ165137x5E6mpqWU6yPng0KFDWL58OW/Xyfhcq1atkJycTAWgtli5ciVGjx6N6dOnw9jYGADg4eEBJSUlrFq1CgcPHuQ4IWFLRZPdpaenY8WKFUhNTcWgQYPg4uLCcjJu1atXDyYmJlzHkApaWlqYN28eAgICoKGhIXZGJI13RNFIYAliYmLKXdzh119/RWJiIgeJiDTZs2cPbGxsEBsbi6CgIKxevRqqqqpcx2LVp1WwHj16JFon+fN/fPLprjADAwMoKyujfv36Zf5JIzoDkKBx48ZITU2FpqZmme3R0dG8XR0sKysLycnJEAqFaNu2Le8OeAAQFxeHJUuWIDY2FuPHj8fkyZPFbhHmi5q4ClZ1qYlTolMBkGDEiBFYvHgx5s6dC+DDL3NERAQ2btzIu7VxCwoK4OnpiYMHD4oGO8nIyMDGxgYrVqzgxQEwPz8f69evx86dO2FqaoojR46gXbt2XMfiVE1cBas6Xbx4EcHBwXjy5Al27dqFAwcOoEWLFtLbR8IQif766y+md+/ejK6uLqOrq8v06NGD2bFjByMUCrmOxqrly5czVlZWzIULF5h3794x2dnZTEREBGNlZcX4+PhwHa/ahYeHM3369GG6d+/OhIaGch1HahgZGTEpKSlcx5AKx48fZ0xNTZk1a9YwhoaGTEpKChMcHMx07NiRCQkJ4Tpeueg20ErKy8uDUCjk3YCnT7p37441a9aI3fl07do1zJ8/H5cvX+YoGTv09PQAfOj0/NpAr2vXrrERSSrUxFWwqsvgwYMxfvx4DB48uMzykEePHsX69etx9uxZriOKoUtAXxEXF4fY2Fi8f/8eX9bK2j4VxOeKi4vRtGlTse1qamqigWK1WU28vssGRUVFrF27FocPH64xq2BVl6dPn4ruFvyckZER0tLSOEj0dVQAJAgKCoKPjw8UFRXFPvkLBAJeFQBTU1Ns2rQJXl5ekJeXBwAUFhYiICCg3F/62mbo0KFcR5BKNXEVrOqiqamJW7duiS0Kf+rUKaldMIkuAUlgYWEBR0dH3nX4licxMRGjRo2CQCAQXQ6Ji4uDnJwctm/fLlozgBC+ioiIwOzZs2Fvb4/Q0FCMHDkSKSkpOH/+PPz8/NCvXz+uI4qhAiCBiYkJjh49WmZOfD578+YNjh07hsTERCgoKEBLSwt2dnZ09wfP3b59u8zymMCHs8PY2Fj4+vpymIx98fHxCAoKErWHlpYWHB0daTbQmmjhwoXQ0NCgRS/woS0WLVokdinszZs3WLRoETZu3MhRMsKltWvXYvPmzWjSpAkyMzPRrFkzZGRkoKSkBNbW1rzqA6iJqA/gC59P+pWfn4/Dhw/jzJkzaN26NWRkyg6cru2/3Ddu3MDjx48BAIcPH0a7du3ERjQmJyfj+vXrXMTjzI4dO2BjY4NmzZpxHYVzhw4dgru7O3777Tf06dMHu3btgqKiImbOnInWrVtzHY9VBQUF+OeffxAVFYWioiKxm0ak8XhBBeALXy52MWTIEA7TcEtJSQlBQUFgGAYMw2D37t1liqBAIED9+vWxYMECDlOyb+PGjejbty/XMaRCVlaWaBEcPT09REZGwtbWFrNnz8bs2bNFgyj5wM3NDadPn0bPnj1rzO3iVAC+QLf7ldLV1RVN5ztq1Chs2LCBd7NdlsfS0hK7d+/GlClTeN8eampqePXqFVq0aIG2bdvi4cOHsLW1hbKyMjIzM7mOx6qLFy9i1apVUtnZWxEqAF8RFxeH/fv3IyEhAbKystDX18eIESN4d3q7a9cuAB+myE5MTIRQKISWlhYMDAw4Tsa+p0+f4sSJE9i5cyfq1asnNusjnwaC2djYYP78+fDy8oKlpSVmzJiB9u3b4/z587ybJkNWVlZqb/esCBUACc6ePYuZM2fC2NgYHTt2RElJCe7du4c9e/Zg+/bt6Ny5M9cRWZOdnY05c+bgypUraNy4MUpKSpCTkwMTExNs3rwZjRo14joia/g0/uNr5syZg4YNGyI7Oxt9+/bFyJEj4ePjg8aNG8POzo7reKwaM2YM1qxZg+XLl9eYySLpLiAJbGxsYG9vj0mTJpXZvmHDBpw7dw6HDh3iKBn75s+fj8TERPj6+kJLSwsA8OjRIzg5OaFDhw5Yvnw5xwnZJxQKkZqaiubNm0MoFPJiQryviYyMxIEDB3Dy5Enk5eXxajbQX3/9FTExMSgpKUGDBg1EAyY/kcYzQyoAEnTq1AmHDx8WO6178uQJ7O3tcf/+fY6Ssa9Lly7Yvn07DA0Ny2y/f/8+Jk6ciBs3bnCUjH0lJSVYu3Ytdu7cieLiYpw+fRqrVq2CvLw8PDw8eLcofEZGBg4fPoxDhw4hOTkZdevWhY2NDRwcHPDDDz9wHY81oaGhEh+XxtHkdAlIAisrK+zZsweLFi0qs/3kyZOwtLTkKBU35OTkyv2EW6dOHRQVFXGQiDufzgADAgJEY0RGjBgBV1dXeHt7Y8mSJRwnrH7FxcWIiIjAwYMHcfnyZZSUlMDY2BgCgQC7du3iZd+QNB7gv4YKgASNGjXC3r17cfXqVZiYmEBWVhYPHz5EVFQUevToUWbMgDTe41uVzM3N4eXlhTVr1oiub2ZmZsLb2xs9evTgOB27jh07hhUrVqBr166ibd26dcPKlSsxa9asWl8AVq5ciWPHjuHt27cwNTXFwoULYW1tDTU1NXTo0IF3Z0Cf0DiAWqaoqEjUkVVcXIzi4mK0a9eOd3c3AICTkxNGjx4NS0tLtGjRAgKBAKmpqdDW1oa3tzfX8ViVkZEBdXV1se3KysrIy8vjIBG7QkJCoKmpCScnJ1hZWfHqBgBJauI4AOoDIJVWXFyMixcvlpkLyNzcHAKBgOtorBo3bhx0dHTg5OQkmve9WbNmcHZ2RnZ2NrZv3851xGp1+fJlHD9+HGfOnEFBQQE6d+4Ma2tr9OvXD3369MGRI0d4OTlg9+7dsXz58ho1DoAKwFc8f/4cwcHBSEpKEt37PmLECN79gkdFRYl1AAPA27dv4evry6u7gJKSkjB+/HgoKCggJSUFxsbGePLkCWRlZXk1M2pBQQHOnj2LY8eO4fLlyxAKhWAYBrNmzYKDg0ON+RRcVSwsLBASEiK6S64moAIgwY0bNzBhwgTo6enBxMRENA4gISEBO3bsgKmpKdcRWWNqaorNmzeXGftw+PBheHt7o169ejh37hyH6dhXWFiIo0ePIjExUTTr4+DBg3k7M+qbN2/w77//4tixY7h37x7q1auHQYMGwcPDg+torNm6dSsiIyNpHEBtMXz4cHTp0kVsrhtvb29ERkZi7969HCVjX3BwMNatW4cNGzagefPmWLJkCSIjI+Ho6IjJkyfztuOPiHv+/DmOHTuG48eP48SJE1zHYQ2NA6hlDA0NcfToUbRp06bM9idPnmDIkCGIjIzkJhhHjhw5And3d5SUlKBr165wdXUVa5vaqnv37jhx4gRUVFTQrVs3if0e0viHTqofjQOoZZo3b474+Hixg1xcXByUlJS4CcWi/Pz8Mt9bW1tDQUEBTk5OsLW1RbNmzUTPqe2XPhYsWCC6pu3k5MRxGiKNPj/AMwxTI26OoDMACYKDgxEQEIApU6bA0NAQAoEAkZGRCAgIwB9//IE///yT64jVSk9Pr9xf4s9/uT99zach/xEREejZsyfk5OjzEynrxIkT2Lx5M548eQKhUIg2bdpgzJgxGD58ONfRykUFQAKGYbBp0yb89ddfyMrKAvBh+tvx48djzJgxHKerfjdv3qz0cz8fFFXbmZqaQk5ODgMGDMDgwYN5NSkgqdju3bvh6+uLkSNHwsTEBEKhEHfu3MG+ffvg4uIilUWACoAEL168gLq6OmRkZJCZmQkFBQU0bNgQxcXFiI2NLfe2SD7Ky8sTWymsNissLMSFCxdw6tQpREREQFFRETY2NrCzs4O+vj7X8QhH+vfvj8mTJ+Onn34qs/3gwYPYtm0bTp48yVGyilEBkEBfXx9XrlwRu6UrKSkJQ4cO5dVkcC9fvoS/v3+Zxb8ZhkFhYSGePXvGuw7xTwoKCnDx4kWEhYXh3LlzUFdX59WdL6SUkZERjhw5Ak1NzTLbnz59Cjs7O0RFRXGUrGJ0EfMLe/bsgb+/P4APBzgbGxux6+B5eXnQ1tbmIh5nXF1d8ezZMwwYMABBQUFwdHTE06dPERYWJjZZHp88f/4cjx49QmJiIoqLi2vUICBStdq3b4+wsDBMmDChzPbTp0+LFQVpQQXgC7/88gvq168PoVAIFxcXTJkypcxcJ5/Wwe3WrRuHKdl3584dbNu2Daamprh8+TKsrKxgZGSEgIAAXLhwASNHjuQ6ImsePXqEU6dO4fTp03jy5Am6du0KBwcHDBgwgHejX0mp6dOnY8qUKbh37x46deoEgUCAe/fu4dKlS/Dz8+M6XrmoAHxBTk5OtBB8y5YtYWJiQnd74MPiJ82bNwcAaGlpISYmBkZGRrC1tUVISAjH6dhlZ2eHjh07Yvjw4Rg0aBCaNGnCdSQiBSwtLREUFITdu3fjyJEjUFBQQLt27fDPP/9I7boIdGSTwNjYGHv37kWfPn3QsmVL+Pr64t9//4WBgQGWLVsGZWVlriOyRltbGxEREXBwcIC2tjZu3boFBwcHpKeni/oE+CIsLIx3a0KTyjEzM4OZmRnXMSqNCoAE3t7eOHXqFDp37ozw8HCEhIRgxowZuHjxIjw8PLB69WquI7Jm+vTpmDp1KmRkZGBvb4/AwECMGjUKycnJ6NWrF9fxqp2Pjw+mTZuG+vXrY9++fRKf++XUIaT2i4iIwOnTp/Ho0SPk5OSgUaNG0NPTg42NDczNzbmOVyEqABKcPHkS/v7+0NfXx/bt22Fubo6JEyeid+/e+P3337mOxypLS0ucOnUKJSUlaNasGfbt24fDhw+jZ8+eGD16NNfxqt2DBw9QXFws+roiNWH0J6k679+/x8yZM3Hp0iWYmpqiU6dOUFRURE5ODh4+fIhx48ahb9++WLt2rdjcQNKACoAEeXl5aNasGYRCIS5duoQZM2YAAGRkZCAjI8NxOva1bNlS9LWOjg6vPunu2rWr3K8Jv/n7++PRo0cIDQ2Frq6u2OOPHj3CpEmTEBISgvHjx3OQUDIqJgbOcAAAFWZJREFUABIYGBhgw4YNUFFRwbt379C3b1+kpqbC19cXxsbGXMerdt/yyX7nzp3VmIR7Fy5cqPRz+bZeNJ/9+++/WLRoUbkHf+BD39m8efMQEBBABaCmcXNzw7x585CamorFixdDXV0dHh4eyMzMlNrbuqrSzZs3ISMjAyMjI3Tq1InrOJyaNGlSpZ7Ht3mR+C49Pf2ro787deqE1NRUlhJ9GxoJ/I0KCwtRp04drmOwIjIyEmFhYTh79iwKCgrQv39/WFtbo0uXLnStmxB8mDDxypUrUFVVrfA5GRkZ6Nmzp1R+MKAC8IXdu3dj2LBhUFBQwO7duyU+18HBgaVU3IuLi8OZM2cQFhaGzMxM9O3bF/3794e5uTnvxkkkJCTg/v37yMrKgrKyMjp16gQdHR2uYxEOVDRdzOeoANQgVlZWOHjwIJSVlWFlZVXh8wQCAcLDw1lMJj2ePn2KM2fO4OzZs0hOToalpSV8fHy4jlXtkpOT4eLignv37qFu3bpo2LAhsrKyIBQK0alTJ3h5efFmgRzygZ6eHvr06SPxqkBhYSHOnz8vlQWAXx/dKuHztW1DQkLQqlUrDtNIJxUVFTRr1gzq6uqIj4/H9evXuY5U7V69eoVRo0bhhx9+wP79+9GxY0cAQHFxMWJiYrBu3TqMHDkShw4dQtOmTTlOS9hSmVW+6tevL5pdQNrQGYAEFhYWCAgIEP2x89nLly8RHh6OM2fO4Pbt29DQ0EC/fv3Qv39/GBkZcR2v2rm7u+N///sfNm/eXOFzpk6diqZNm2LJkiUsJiPk+9EZgAQNGzZEXl4e1zE4Ex8fj7NnzyI8PBxxcXHQ19dHv379sGjRIt7Nhnrx4sWvXuYaP3485syZQwWA1BhUACTo0aMHJk6ciO7du6Nly5Zi1/lq+0Aoe3t7yMvLo2vXrli8eDFatGgB4MNCOS9evCjz3Np+73tGRgY0NDQkPkddXV20chwhNQEVAAkSEhJgaGiI3NxcxMfHl3mML7dBFhUV4cqVK7hy5UqFz+HDve/NmzdHXFycaEbU8sTHx4uKJCE1AfUBEFIJ69atQ3h4OPbt21fu8pc5OTlwcHCAjY1NpQeNEcI1KgBfERcXh9jYWLx//x6fN5VAIODdhHB8lp+fDwcHB+Tm5mL06NHo1KkTGjdujLS0NERHR2Pr1q1o3bo1goODeTNQkIjLyspCXFwcCgsLxR6TxsukVAAkCAoKgo+PDxQVFcVWeuLzOAC+ys/Px/r163HgwAG8e/cOAoEADMNASUkJv/zyC6ZOnQoFBQWuYxKOHDp0CO7u7uUe/KX1MikVAAksLCzg6OgIR0dHrqMQKSIUCpGcnIzs7Gw0btwYbdq0gaysLNexCMcGDhwIc3NzzJkzp8YsDUqdwBLk5eXB2tqa6xhEysjIyNDi70TMy5cvMXr06Bpz8AcA/k1q/w0GDBiAw4cPcx2DEFIDmJub48aNG1zH+CZ0CegLM2fOFH2dn5+PS5cuQUdHB61btxZbBGbdunVsxyOESKmNGzdiy5YtMDMzg6amptgKYNI4boguAX3h81v8pHkOD0KIdLl+/ToMDQ2Rn5+PuLi4Mo9J67ghOgMghBCeojOAcpSUlOD48eOwsrJCo0aNRNv37NmDevXqYfDgwXTXByFETE5ODg4cOIDExEQIhUJoaWnB3t5e4oIxXKJO4C/k5uZizJgxWLRoER49elTmsaSkJLi5uWH8+PHIz8/nKCEhRBrFxcXB2toawcHBePPmDbKyshASEgIbGxs8fvyY63jloktAX1i9ejXOnj2LwMBAaGpqij2emJiIiRMnwt7eHjNmzOAgISFEGo0ePRrq6urw9PQUdQAXFRXBxcUFr1+/xvbt2zlOKI7OAL5w6tQpLFy4sNyDPwBoaWlh/vz5OHHiBMvJCCHS7P79+5g0aVKZu3/k5eUxadIk3L17l8NkFaMC8IW0tLSvDvLp0KEDXr16xVIiQkhNoKqqWu5x4eXLl+VOICgNqAB8QV1dHU+fPpX4nGfPnkltpw4hhBt2dnZwdXXF2bNnkZaWhvT0dJw5cwZubm6wtbXlOl65/t/enQdVVT5gHP9eGUADRHLJZUwUEswFcd+L1DQVxylXihiXcXJMzaXRAhkYMjVNTVFRBzWXzKVSnFJyrSEc0VxARi3BRiR0NFdEtou/Pxrv/BBQoGOHvM9nhhnve+7A4/2Dh/ec97xHq4Ae0b9/f5YuXUqHDh1K3dUxPz+f6OhoAgICTEgnIlXVxIkTuXbtGlOmTKGoqAgABwcHgoKCmD59usnpSqeLwI+4d+8ew4cPp1q1agQHB9OqVSvc3Ny4ffs2KSkpbNq0icLCQrZs2cLzzz9vdlwRqSKKioqoVq0ad+/e5eLFizg5OdGkSRNq1KhhdrQyqQBKkZ2dzYIFC/j+++/Jzs62bfvr7u5OYGAgEydOxMPDw+yYIlKFdOvWjQEDBhAYGIifn5/ZccpFBfAY+fn5ZGRkcOfOHTw8PErdD0hEBCAuLo69e/eSkJBAvXr1GDhwIIGBgXh7e5sdrUwqABERA2VnZ7N//37i4+NJTEzE09OTwMBAxo0bZ3a0ElQAIiJPQVZWFrt37yYmJoaCggJSUlLMjlSCCkBExCCXL18mPj6e+Ph4UlNTadeuHQMHDqR///7UqlXL7HglqABERAzw5ptvcvbsWXx8fBg0aBCDBg2ifv36Zsd6LN0HICJigF69erFgwYL/1ONCNQMQEbFTWtMoImKnVAAiInZKBSAiYqd0EVhEpJIq8qSvqnhHsC4Ci4hUkq+vr22vsMexWCycPXv2X0pVfioAEZFKyszMLPd7GzVq9BSTVI4KQETEQCdOnODixYv069ePrKwsmjRpUuqzRaoCXQMQETHAjRs3mDBhAqmpqRQVFdGpUyc+//xz0tLSWLt2LY0bNzY7YglaBSQiYoA5c+ZQu3Ztjh49irOzMwDz58/nxRdfZM6cOSanK50KQETEAImJiXzwwQe4uLjYxtzd3Zk1axbHjx83MVnZVAAiIgawWq22ZwH/v7t37+Lg4GBCoidTAYiIGKBPnz7Mnz+fa9euYbFYADh37hyRkZH07t3b5HSl0yogEREDZGdnExoaSnx8PACOjo4UFhYSEBDA/PnzcXNzMzlhSSoAEREDZWRkkJaWRmFhIV5eXjRt2tTsSGVSAYiIGODQoUMEBASUGL906RKRkZHExsaakOrxdA1ARMQAU6ZMYc+ePbbXBQUFREdHM2jQIO7evWtisrLpRjAREQMsWLCAmTNncv/+fRo0aEBERAS3b98mLCyMYcOGmR2vVDoFJCJikCNHjjBp0iRycnIYNmwYU6dOrZIPg39IMwARkUp6dDvounXrEhYWRnh4OPXq1eP69etcv34d0HbQIiLPFG0HLSJip7QdtIiIAH9vBV1YWEinTp0AWLZsGa+88gpt2rQxOVnptAxURMQAO3fuJCQkhPPnz9vGMjIyeOedd2x3B1c1mgGIiBigX79+TJgwgSFDhhQb/+6771izZg0//PCDScnKphmAiIgBrl69ir+/f4nxdu3acfnyZRMSPZkKQETEAD4+PnzzzTclxnfv3k2zZs1MSPRkOgUkImKAo0ePMm7cOF566SVat24NwNmzZzl//jwrV66kW7duJicsSQUgImKQ9PR0tm/fTnp6Oo6Ojnh6ehIUFETDhg3NjlYqFYCIiJ3SVhAiIga4efMmq1atIjk5mYKCghJ3B+/YscOkZGVTAYiIGCA0NJRTp04xePBgXF1dzY5TLioAEREDHDt2jOXLl9vuAv4v0DJQEREDuLm5UbNmTbNjVIgKQETEAJMmTSIqKoqUlBTu3LnD/fv3i31VRVoFJCJigB49enDr1i2sVmupx7UdtIjIMyopKemxx6vitQEVgIiIgYqKisjMzKRBgwYUFRXh5ORkdqQy6RqAiIgBrFYrCxcupG3btvTr14+srCw+/PBDZsyYQW5urtnxSqUCEBExQHR0NAcPHmTlypU4OzsDMGrUKE6dOsX8+fNNTlc6FYCIiAF2795NREQE3bt3t4116dKFuXPn8uOPP5qYrGwqABERA1y/fp369euXGPfw8CAnJ8eERE+mAhARMUD79u3ZsmVLsbH8/HxWrFhBu3btTEr1eFoFJCJigPT0dMaNG4ezszOXLl3C39+fP/74AwcHB2JjY/H29jY7YgkqABERg+Tn5xMXF0daWhpWqxUvLy8GDx5MjRo1zI5WKhWAiIid0m6gIiKVFBwcjMViKdd7N2zY8JTTVJwKQESkklq1alVibOPGjQwZMgQ3NzcTElWMTgGJiBjI39+fuLg4GjdubHaUJ9IyUBERO6UCEBGxUyoAERE7pYvAIiKV9OiTvh48eIDFYiE3N7fEsap4L4AuAouIVJKvr2+JZaAPS+BRVfGJYJoBiIhUUlVc218RmgGIiNgpXQQWEbFTKgARETulAhARsVMqABERO6VVQCIiBsjLy2Pbtm0kJydTUFDAo+trvvjiC5OSlU0FICJigPDwcOLj4+nZsyeurq5mxykXFYCIiAF+/vlnFi5cSJ8+fcyOUm66BiAiYgAHBweaNm1qdowKUQGIiBggJCSERYsWcePGDbOjlJvuBBYRMcCIESNITU3FarXi4uKCo6NjseNHjhwxKVnZdA1ARMQAI0eONDtChWkGICJipzQDEBExQHZ2Nhs2bODChQtYrVbg762h8/PzOX/+PIcOHTI5YUm6CCwiYoCwsDA2btyIxWJh3759ODo6kpWVxeHDhxk6dKjZ8UqlGYCIiAF++eUXlixZQvfu3fntt98YO3YsLVq04JNPPuH33383O16pNAMQETFAbm4uzZo1A8Db25uUlBQAgoKCOH78uJnRyqQCEBExgKenJydPngTAy8uL06dPA3/vEZSTk2NmtDLpFJCIiAHGjBnDzJkzKSwsZODAgQwePJiioiKSk5Pp2LGj2fFKpWWgIiIG+fXXX6levTotW7YkMTGRrVu3UqtWLSZPnkzt2rXNjleCCkBExE7pFJCISCUNHTqU2NhY3N3deeutt7BYLGW+d8eOHf9isvJRAYiIVNKrr76Kk5MTAAEBASanqTidAhIRMcC6desYMGAAL7zwgtlRyk3LQEVEDLBixQry8vLMjlEhKgAREQP06tWLzZs3c/v2bbOjlJtOAYmIGGDo0KGcOXMGi8VCjRo1cHZ2LnZczwMQEXlGvf3222ZHqDDNAEREDHb16lUePHhA3bp1cXBwMDtOmTQDEBExyOrVq1mzZg3Z2dkAuLq6EhQUxNSpU01OVjoVgIiIAaKjo9m0aRPTpk2jXbt2FBUVceLECZYtW4aLiwvjx483O2IJOgUkImKAXr16ER4eTp8+fYqN79u3j7lz53Lw4EGTkpVNy0BFRAyQnZ2Nl5dXiXFvb2+uX79uQqInUwGIiBigZcuWbN26tcT4li1baNGihQmJnkyngEREDHD69GlCQkJo0qQJfn5+trGMjAxWr15Nhw4dTE5YkgpARMQg6enpbNu2jbS0NJydnfHy8iIoKKjK7g+kAhARsVNaBioiUklPegbA/9PzAEREniGvvvpquQugKtIpIBERO6VloCIileTn58eNGzeKjZ05c4aCggKTElWMCkBEpJLy8vJ49CTKu+++y5UrV0xKVDEqABERA/2XzqqrAERE7JQKQETETmkZqIjIP/Dtt9/y3HPP2V5brVZ27dqFh4dHsfdVxSeGaRmoiEglvfbaa+V6n8Vi4cCBA085TcWpAERE7JSuAYiI2CkVgIiInVIBiIjYKa0CkmdacHAwSUlJttcODg64urrSpk0bJk6ciL+/PwCzZs2y7eX+NJ08eZL8/Hw6d+78VH+OSHloBiDPvN69e5OQkEBCQgL79+9n1apVuLq6EhwcTGJiIgChoaGsXr36qWcZOXIk6enpT/3niJSHZgDyzHN2dqZu3bq21w0bNqRt27aMGzeO8PBw9u7di5ubm4kJRcyhGYDYJYvFwujRo8nIyODUqVPMmjWL4cOHA3D58mV8fHyIiYmhR48e9OzZk8zMTB48eEBsbCx9+vShTZs2DBo0iM2bNxfb++XmzZuEhobStWtX/P39CQ4O5syZMwD4+PgAEBERQXBwMAC5ubksXbqUvn370rp1a954441iDxY/evQoPj4+rF27li5dutCvXz9ycnL+rY9JnnGaAYjdatGiBQDnzp0r9fi2bduIjY0lNzeXRo0asWjRInbu3Mns2bPx9fUlJSWFqKgorly5wvTp07FarYwdO5aCggIWL15M/fr1WblyJaNHjyY+Pp6EhAR69OjBjBkzGDZsGADTpk0jOTmZ8PBwmjdvzk8//URUVBT37t1jzJgxtix79uzhq6++Iicnp9hdpyL/hApA7FbNmjUBuHv3bqnHR40aZfurPScnh/Xr1xMVFUXfvn0BaNy4Mbdu3WLevHm8//77HD9+nNTUVHbt2oWvry8AkZGRuLu7c/PmTby8vABwdXWlVq1apKWlceDAARYvXszrr78OgKenJ5mZmcTExBASEmLLMnr0aJo1a/Z0PgixWyoAsVsPf/E/LIJHeXp62v594cIF8vLyCA8PJyIiwjZutVrJy8vj8uXLnDt3jurVq9t++QNUr16djz/+uNTvf/78eQA6duxYbLxTp058+eWXZGVllZpFxCgqALFbqampALz88sukpKSUOO7s7Gz798Pz/J999lmxX/APNWjQAEdHR0NyFRUVAeDk5FRqFhGj6CKw2K2NGzfi6elJ27Ztn/jeZs2a4ejoSGZmJk2aNLF9nT59miVLlgDg7e1Nbm6u7S97gIKCAgICAoiLiyvxPR+eXjp27Fix8aSkJDw8PKhdu/Y/+e+JPJFmAPLMy8vL49q1awAUFhby559/sn79ehITE1m7di0Wi+WJ38PNzY2RI0cSHR1NzZo16dy5M2fOnCEyMpIBAwbg5ORE165d8fPzY9asWYSFheHh4UFMTAy5ubl069YNABcXF9LS0vjrr7/w8vKid+/efPrppzg6OtK8eXMOHz7M119/zeTJk3FwcHiqn4uICkCeeQcOHLBtxevo6Ei9evVo374927dvt60EKo+PPvqIOnXqEBMTQ0REBPXq1SM4OJiJEycCfy8tXb58OfPmzeO9997DarXStm1b1q1bR506dQAYP348q1atIikpibi4OBYtWsSSJUuIjIzk1q1beHp6Mnv2bEaMGGH8ByHyCG0HLSJip3QNQETETqkARETslApARMROqQBEROyUCkBExE6pAERE7JQKQETETqkARETslApARMRO/Q8MPNADqqnsM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7470" y="1427946"/>
            <a:ext cx="4305837"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5889146"/>
      </p:ext>
    </p:extLst>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FCB1F73-0576-4CC2-85AC-3A0A2519CDCC}"/>
              </a:ext>
            </a:extLst>
          </p:cNvPr>
          <p:cNvSpPr>
            <a:spLocks noGrp="1"/>
          </p:cNvSpPr>
          <p:nvPr>
            <p:ph sz="half" idx="1"/>
          </p:nvPr>
        </p:nvSpPr>
        <p:spPr>
          <a:xfrm>
            <a:off x="609600" y="1481329"/>
            <a:ext cx="5384800" cy="2730063"/>
          </a:xfrm>
        </p:spPr>
        <p:txBody>
          <a:bodyPr>
            <a:normAutofit lnSpcReduction="10000"/>
          </a:bodyPr>
          <a:lstStyle/>
          <a:p>
            <a:r>
              <a:rPr lang="en-US" sz="1800" dirty="0" smtClean="0"/>
              <a:t>Following 5 Directors and average met score </a:t>
            </a:r>
          </a:p>
          <a:p>
            <a:pPr lvl="1">
              <a:buFont typeface="Arial" pitchFamily="34" charset="0"/>
              <a:buChar char="•"/>
            </a:pPr>
            <a:r>
              <a:rPr lang="en-US" sz="1800" dirty="0"/>
              <a:t>Barry Jenkins</a:t>
            </a:r>
          </a:p>
          <a:p>
            <a:pPr lvl="1">
              <a:buFont typeface="Arial" pitchFamily="34" charset="0"/>
              <a:buChar char="•"/>
            </a:pPr>
            <a:r>
              <a:rPr lang="en-US" sz="1800" dirty="0"/>
              <a:t>Kenneth </a:t>
            </a:r>
            <a:r>
              <a:rPr lang="en-US" sz="1800" dirty="0" err="1"/>
              <a:t>Lonergan</a:t>
            </a:r>
            <a:endParaRPr lang="en-US" sz="1800" dirty="0"/>
          </a:p>
          <a:p>
            <a:pPr lvl="1">
              <a:buFont typeface="Arial" pitchFamily="34" charset="0"/>
              <a:buChar char="•"/>
            </a:pPr>
            <a:r>
              <a:rPr lang="en-US" sz="1800" dirty="0"/>
              <a:t>Todd Haynes</a:t>
            </a:r>
          </a:p>
          <a:p>
            <a:pPr lvl="1">
              <a:buFont typeface="Arial" pitchFamily="34" charset="0"/>
              <a:buChar char="•"/>
            </a:pPr>
            <a:r>
              <a:rPr lang="en-US" sz="1800" dirty="0"/>
              <a:t>Kathryn Bigelow</a:t>
            </a:r>
          </a:p>
          <a:p>
            <a:pPr lvl="1">
              <a:buFont typeface="Arial" pitchFamily="34" charset="0"/>
              <a:buChar char="•"/>
            </a:pPr>
            <a:r>
              <a:rPr lang="en-US" sz="1800" dirty="0"/>
              <a:t>Michael </a:t>
            </a:r>
            <a:r>
              <a:rPr lang="en-US" sz="1800" dirty="0" err="1"/>
              <a:t>Goi</a:t>
            </a:r>
            <a:endParaRPr lang="en-US" sz="1800" dirty="0"/>
          </a:p>
          <a:p>
            <a:r>
              <a:rPr lang="en-US" sz="1800" dirty="0" smtClean="0"/>
              <a:t>Barry Jenkins has created Drama movie and has highest meta score</a:t>
            </a:r>
          </a:p>
          <a:p>
            <a:pPr marL="393192" lvl="1" indent="0">
              <a:buNone/>
            </a:pPr>
            <a:endParaRPr lang="en-US" sz="1800" dirty="0"/>
          </a:p>
        </p:txBody>
      </p:sp>
      <p:sp>
        <p:nvSpPr>
          <p:cNvPr id="2" name="Title 1">
            <a:extLst>
              <a:ext uri="{FF2B5EF4-FFF2-40B4-BE49-F238E27FC236}">
                <a16:creationId xmlns="" xmlns:a16="http://schemas.microsoft.com/office/drawing/2014/main" id="{6EE15915-F0ED-4294-9B31-4EEDC96714DA}"/>
              </a:ext>
            </a:extLst>
          </p:cNvPr>
          <p:cNvSpPr>
            <a:spLocks noGrp="1"/>
          </p:cNvSpPr>
          <p:nvPr>
            <p:ph type="title"/>
          </p:nvPr>
        </p:nvSpPr>
        <p:spPr/>
        <p:txBody>
          <a:bodyPr>
            <a:normAutofit/>
          </a:bodyPr>
          <a:lstStyle/>
          <a:p>
            <a:pPr algn="ctr"/>
            <a:r>
              <a:rPr lang="en-US" sz="3200" dirty="0" smtClean="0">
                <a:latin typeface="Algerian" panose="04020705040A02060702" pitchFamily="82" charset="0"/>
              </a:rPr>
              <a:t>Director VS </a:t>
            </a:r>
            <a:r>
              <a:rPr lang="en-US" sz="3200" dirty="0">
                <a:latin typeface="Algerian" panose="04020705040A02060702" pitchFamily="82" charset="0"/>
              </a:rPr>
              <a:t>METASCORE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041" y="1417615"/>
            <a:ext cx="393382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0081958"/>
      </p:ext>
    </p:extLst>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FCB1F73-0576-4CC2-85AC-3A0A2519CDCC}"/>
              </a:ext>
            </a:extLst>
          </p:cNvPr>
          <p:cNvSpPr>
            <a:spLocks noGrp="1"/>
          </p:cNvSpPr>
          <p:nvPr>
            <p:ph sz="half" idx="1"/>
          </p:nvPr>
        </p:nvSpPr>
        <p:spPr>
          <a:xfrm>
            <a:off x="609600" y="1481329"/>
            <a:ext cx="5384800" cy="4030829"/>
          </a:xfrm>
        </p:spPr>
        <p:txBody>
          <a:bodyPr>
            <a:normAutofit/>
          </a:bodyPr>
          <a:lstStyle/>
          <a:p>
            <a:r>
              <a:rPr lang="en-US" sz="1800" dirty="0"/>
              <a:t>Rating and </a:t>
            </a:r>
            <a:r>
              <a:rPr lang="en-US" sz="1800" dirty="0" smtClean="0"/>
              <a:t>Meta  score </a:t>
            </a:r>
            <a:r>
              <a:rPr lang="en-US" sz="1800" dirty="0"/>
              <a:t>have strong correlation.</a:t>
            </a:r>
          </a:p>
          <a:p>
            <a:r>
              <a:rPr lang="en-US" sz="1800" dirty="0"/>
              <a:t>As the Rating increases, the Revenue also tend to increase</a:t>
            </a:r>
          </a:p>
          <a:p>
            <a:r>
              <a:rPr lang="en-US" sz="1800" dirty="0"/>
              <a:t>As the </a:t>
            </a:r>
            <a:r>
              <a:rPr lang="en-US" sz="1800" dirty="0" smtClean="0"/>
              <a:t>Meta score </a:t>
            </a:r>
            <a:r>
              <a:rPr lang="en-US" sz="1800" dirty="0"/>
              <a:t>increases, the Revenue also tend to increase.</a:t>
            </a:r>
          </a:p>
          <a:p>
            <a:r>
              <a:rPr lang="en-US" sz="1800" dirty="0"/>
              <a:t>The </a:t>
            </a:r>
            <a:r>
              <a:rPr lang="en-US" sz="1800" dirty="0" smtClean="0"/>
              <a:t>users </a:t>
            </a:r>
            <a:r>
              <a:rPr lang="en-US" sz="1800" dirty="0"/>
              <a:t>and Critics tend to agree with each other.</a:t>
            </a:r>
          </a:p>
        </p:txBody>
      </p:sp>
      <p:pic>
        <p:nvPicPr>
          <p:cNvPr id="1026" name="Picture 2">
            <a:extLst>
              <a:ext uri="{FF2B5EF4-FFF2-40B4-BE49-F238E27FC236}">
                <a16:creationId xmlns="" xmlns:a16="http://schemas.microsoft.com/office/drawing/2014/main" id="{9CDC9A12-7508-4F7F-AC7C-EC8BCD692FC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391546" y="1481138"/>
            <a:ext cx="4996907" cy="45259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6EE15915-F0ED-4294-9B31-4EEDC96714DA}"/>
              </a:ext>
            </a:extLst>
          </p:cNvPr>
          <p:cNvSpPr>
            <a:spLocks noGrp="1"/>
          </p:cNvSpPr>
          <p:nvPr>
            <p:ph type="title"/>
          </p:nvPr>
        </p:nvSpPr>
        <p:spPr/>
        <p:txBody>
          <a:bodyPr>
            <a:normAutofit/>
          </a:bodyPr>
          <a:lstStyle/>
          <a:p>
            <a:pPr algn="ctr"/>
            <a:r>
              <a:rPr lang="en-US" sz="3200" dirty="0">
                <a:latin typeface="Algerian" panose="04020705040A02060702" pitchFamily="82" charset="0"/>
              </a:rPr>
              <a:t>CORRELATION: REVENUE, RATING AND METASCORE</a:t>
            </a:r>
          </a:p>
        </p:txBody>
      </p:sp>
    </p:spTree>
    <p:extLst>
      <p:ext uri="{BB962C8B-B14F-4D97-AF65-F5344CB8AC3E}">
        <p14:creationId xmlns:p14="http://schemas.microsoft.com/office/powerpoint/2010/main" val="318612266"/>
      </p:ext>
    </p:extLst>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6FC1454-0557-466A-900C-1AA2844DA820}"/>
              </a:ext>
            </a:extLst>
          </p:cNvPr>
          <p:cNvSpPr>
            <a:spLocks noGrp="1"/>
          </p:cNvSpPr>
          <p:nvPr>
            <p:ph type="title"/>
          </p:nvPr>
        </p:nvSpPr>
        <p:spPr>
          <a:xfrm>
            <a:off x="3185375" y="2309500"/>
            <a:ext cx="6293476" cy="1143000"/>
          </a:xfrm>
        </p:spPr>
        <p:txBody>
          <a:bodyPr/>
          <a:lstStyle/>
          <a:p>
            <a:r>
              <a:rPr lang="en-US" dirty="0"/>
              <a:t>ACTIONABLE INSIGHTS</a:t>
            </a:r>
          </a:p>
        </p:txBody>
      </p:sp>
    </p:spTree>
    <p:extLst>
      <p:ext uri="{BB962C8B-B14F-4D97-AF65-F5344CB8AC3E}">
        <p14:creationId xmlns:p14="http://schemas.microsoft.com/office/powerpoint/2010/main" val="2255205071"/>
      </p:ext>
    </p:extLst>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DCD3A3AA-E131-40A5-8E60-821D5BBEE792}"/>
              </a:ext>
            </a:extLst>
          </p:cNvPr>
          <p:cNvSpPr>
            <a:spLocks noGrp="1"/>
          </p:cNvSpPr>
          <p:nvPr>
            <p:ph idx="1"/>
          </p:nvPr>
        </p:nvSpPr>
        <p:spPr>
          <a:xfrm>
            <a:off x="570963" y="1082084"/>
            <a:ext cx="10972800" cy="4525963"/>
          </a:xfrm>
        </p:spPr>
        <p:txBody>
          <a:bodyPr>
            <a:normAutofit/>
          </a:bodyPr>
          <a:lstStyle/>
          <a:p>
            <a:pPr marL="109728" indent="0">
              <a:buNone/>
            </a:pPr>
            <a:r>
              <a:rPr lang="en-US" sz="2100" dirty="0"/>
              <a:t>This is based on the conclusions drawn from the EDA done</a:t>
            </a:r>
          </a:p>
          <a:p>
            <a:r>
              <a:rPr lang="en-US" sz="2100" dirty="0" smtClean="0"/>
              <a:t>Produce </a:t>
            </a:r>
            <a:r>
              <a:rPr lang="en-US" sz="2100" dirty="0"/>
              <a:t>multiple movies with best features - The movie industry is growing very fast. More movies are released year on year and the competition is very high and the revenue is distributed among many movies. It would not be a good idea to wait for that ONE BIG MOVIE like Avatar (by James Cameron) that brings highest Revenue, Rating and </a:t>
            </a:r>
            <a:r>
              <a:rPr lang="en-US" sz="2100" dirty="0" smtClean="0"/>
              <a:t>Meta score</a:t>
            </a:r>
            <a:r>
              <a:rPr lang="en-US" sz="2100" dirty="0"/>
              <a:t>. So, produce more movies using the best features (explained below) for reaping the maximum benefits.</a:t>
            </a:r>
          </a:p>
          <a:p>
            <a:r>
              <a:rPr lang="en-US" sz="2100" dirty="0" smtClean="0"/>
              <a:t>Produce </a:t>
            </a:r>
            <a:r>
              <a:rPr lang="en-US" sz="2100" dirty="0"/>
              <a:t>movies with 3 Genre combination - Include a mix of Drama, Animation, Adventure, Sci-Fi, Fantasy. The movies should relate to audience with real life incidents, should move them to the edge of the seats and should enhance their imagination.</a:t>
            </a:r>
          </a:p>
          <a:p>
            <a:r>
              <a:rPr lang="en-US" sz="2100" dirty="0" smtClean="0"/>
              <a:t>Produce </a:t>
            </a:r>
            <a:r>
              <a:rPr lang="en-US" sz="2100" dirty="0"/>
              <a:t>movies that will satisfy both People and Critics - These movies will earn higher Revenue more often than not</a:t>
            </a:r>
          </a:p>
          <a:p>
            <a:endParaRPr lang="en-US" dirty="0"/>
          </a:p>
        </p:txBody>
      </p:sp>
    </p:spTree>
    <p:extLst>
      <p:ext uri="{BB962C8B-B14F-4D97-AF65-F5344CB8AC3E}">
        <p14:creationId xmlns:p14="http://schemas.microsoft.com/office/powerpoint/2010/main" val="19253219"/>
      </p:ext>
    </p:extLst>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FCB1F73-0576-4CC2-85AC-3A0A2519CDCC}"/>
              </a:ext>
            </a:extLst>
          </p:cNvPr>
          <p:cNvSpPr>
            <a:spLocks noGrp="1"/>
          </p:cNvSpPr>
          <p:nvPr>
            <p:ph idx="1"/>
          </p:nvPr>
        </p:nvSpPr>
        <p:spPr/>
        <p:txBody>
          <a:bodyPr>
            <a:normAutofit/>
          </a:bodyPr>
          <a:lstStyle/>
          <a:p>
            <a:r>
              <a:rPr lang="en-US" sz="1800" dirty="0"/>
              <a:t>In a world... where movies made an estimated $41.7 billion in 2018, the film industry is more popular than </a:t>
            </a:r>
            <a:r>
              <a:rPr lang="en-US" sz="1800" dirty="0" smtClean="0"/>
              <a:t>ever</a:t>
            </a:r>
            <a:r>
              <a:rPr lang="en-US" sz="1800" dirty="0"/>
              <a:t>.</a:t>
            </a:r>
            <a:r>
              <a:rPr lang="en-US" sz="1800" dirty="0" smtClean="0"/>
              <a:t> Find </a:t>
            </a:r>
            <a:r>
              <a:rPr lang="en-US" sz="1800" dirty="0"/>
              <a:t>out the movie industry trends based below points</a:t>
            </a:r>
            <a:r>
              <a:rPr lang="en-US" sz="1800" dirty="0" smtClean="0"/>
              <a:t>.</a:t>
            </a:r>
          </a:p>
          <a:p>
            <a:endParaRPr lang="en-US" sz="1800" dirty="0"/>
          </a:p>
          <a:p>
            <a:pPr lvl="3">
              <a:buClr>
                <a:schemeClr val="bg2">
                  <a:lumMod val="50000"/>
                </a:schemeClr>
              </a:buClr>
              <a:buFont typeface="Wingdings" pitchFamily="2" charset="2"/>
              <a:buChar char="§"/>
            </a:pPr>
            <a:r>
              <a:rPr lang="en-US" dirty="0"/>
              <a:t>Highest </a:t>
            </a:r>
            <a:r>
              <a:rPr lang="en-US" dirty="0" smtClean="0"/>
              <a:t>Revenue of movie with respect to genre</a:t>
            </a:r>
            <a:endParaRPr lang="en-US" dirty="0"/>
          </a:p>
          <a:p>
            <a:pPr lvl="3">
              <a:buClr>
                <a:schemeClr val="bg2">
                  <a:lumMod val="50000"/>
                </a:schemeClr>
              </a:buClr>
              <a:buFont typeface="Wingdings" pitchFamily="2" charset="2"/>
              <a:buChar char="§"/>
            </a:pPr>
            <a:r>
              <a:rPr lang="en-US" dirty="0"/>
              <a:t>Popular subject</a:t>
            </a:r>
          </a:p>
          <a:p>
            <a:pPr lvl="3">
              <a:buClr>
                <a:schemeClr val="bg2">
                  <a:lumMod val="50000"/>
                </a:schemeClr>
              </a:buClr>
              <a:buFont typeface="Wingdings" pitchFamily="2" charset="2"/>
              <a:buChar char="§"/>
            </a:pPr>
            <a:r>
              <a:rPr lang="en-US" dirty="0"/>
              <a:t>Rating and </a:t>
            </a:r>
            <a:r>
              <a:rPr lang="en-US" dirty="0" smtClean="0"/>
              <a:t>meta score </a:t>
            </a:r>
            <a:r>
              <a:rPr lang="en-US" dirty="0"/>
              <a:t>of movies based on subject</a:t>
            </a:r>
          </a:p>
          <a:p>
            <a:pPr lvl="3">
              <a:buClr>
                <a:schemeClr val="bg2">
                  <a:lumMod val="50000"/>
                </a:schemeClr>
              </a:buClr>
              <a:buFont typeface="Wingdings" pitchFamily="2" charset="2"/>
              <a:buChar char="§"/>
            </a:pPr>
            <a:r>
              <a:rPr lang="en-US" dirty="0"/>
              <a:t>Directors and </a:t>
            </a:r>
            <a:r>
              <a:rPr lang="en-US" dirty="0" smtClean="0"/>
              <a:t>revenue</a:t>
            </a:r>
            <a:endParaRPr lang="en-US" dirty="0"/>
          </a:p>
        </p:txBody>
      </p:sp>
      <p:sp>
        <p:nvSpPr>
          <p:cNvPr id="2" name="Title 1">
            <a:extLst>
              <a:ext uri="{FF2B5EF4-FFF2-40B4-BE49-F238E27FC236}">
                <a16:creationId xmlns="" xmlns:a16="http://schemas.microsoft.com/office/drawing/2014/main" id="{6EE15915-F0ED-4294-9B31-4EEDC96714DA}"/>
              </a:ext>
            </a:extLst>
          </p:cNvPr>
          <p:cNvSpPr>
            <a:spLocks noGrp="1"/>
          </p:cNvSpPr>
          <p:nvPr>
            <p:ph type="title"/>
          </p:nvPr>
        </p:nvSpPr>
        <p:spPr/>
        <p:txBody>
          <a:bodyPr/>
          <a:lstStyle/>
          <a:p>
            <a:pPr algn="ctr"/>
            <a:r>
              <a:rPr lang="en-US" dirty="0">
                <a:latin typeface="Algerian" panose="04020705040A02060702" pitchFamily="82" charset="0"/>
              </a:rPr>
              <a:t>Problem Statement</a:t>
            </a:r>
          </a:p>
        </p:txBody>
      </p:sp>
    </p:spTree>
    <p:extLst>
      <p:ext uri="{BB962C8B-B14F-4D97-AF65-F5344CB8AC3E}">
        <p14:creationId xmlns:p14="http://schemas.microsoft.com/office/powerpoint/2010/main" val="888895813"/>
      </p:ext>
    </p:extLst>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DBC28F4-DF40-4BCB-814C-1FC650248FCC}"/>
              </a:ext>
            </a:extLst>
          </p:cNvPr>
          <p:cNvSpPr>
            <a:spLocks noGrp="1"/>
          </p:cNvSpPr>
          <p:nvPr>
            <p:ph type="title"/>
          </p:nvPr>
        </p:nvSpPr>
        <p:spPr>
          <a:xfrm>
            <a:off x="764146" y="1704193"/>
            <a:ext cx="10972800" cy="1143000"/>
          </a:xfrm>
        </p:spPr>
        <p:txBody>
          <a:bodyPr/>
          <a:lstStyle/>
          <a:p>
            <a:pPr algn="ctr"/>
            <a:r>
              <a:rPr lang="en-US" dirty="0"/>
              <a:t>THANKS</a:t>
            </a:r>
          </a:p>
        </p:txBody>
      </p:sp>
      <p:sp>
        <p:nvSpPr>
          <p:cNvPr id="5" name="Text Placeholder 4">
            <a:extLst>
              <a:ext uri="{FF2B5EF4-FFF2-40B4-BE49-F238E27FC236}">
                <a16:creationId xmlns="" xmlns:a16="http://schemas.microsoft.com/office/drawing/2014/main" id="{E08245B9-7B4B-4429-950D-2230DF008856}"/>
              </a:ext>
            </a:extLst>
          </p:cNvPr>
          <p:cNvSpPr>
            <a:spLocks noGrp="1"/>
          </p:cNvSpPr>
          <p:nvPr>
            <p:ph type="body" idx="4294967295"/>
          </p:nvPr>
        </p:nvSpPr>
        <p:spPr>
          <a:xfrm>
            <a:off x="4061138" y="2841961"/>
            <a:ext cx="4773769" cy="648214"/>
          </a:xfrm>
        </p:spPr>
        <p:txBody>
          <a:bodyPr/>
          <a:lstStyle/>
          <a:p>
            <a:pPr marL="109728" indent="0">
              <a:buNone/>
            </a:pPr>
            <a:r>
              <a:rPr lang="en-US" dirty="0"/>
              <a:t>s</a:t>
            </a:r>
            <a:r>
              <a:rPr lang="en-US" dirty="0" smtClean="0"/>
              <a:t>onali_s_s@rediffmail.com</a:t>
            </a:r>
            <a:endParaRPr lang="en-US" dirty="0"/>
          </a:p>
        </p:txBody>
      </p:sp>
    </p:spTree>
    <p:extLst>
      <p:ext uri="{BB962C8B-B14F-4D97-AF65-F5344CB8AC3E}">
        <p14:creationId xmlns:p14="http://schemas.microsoft.com/office/powerpoint/2010/main" val="2876857905"/>
      </p:ext>
    </p:extLst>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C36D50F1-BC32-4B79-9C62-774CEEEB9497}"/>
              </a:ext>
            </a:extLst>
          </p:cNvPr>
          <p:cNvPicPr>
            <a:picLocks noGrp="1" noChangeAspect="1"/>
          </p:cNvPicPr>
          <p:nvPr>
            <p:ph idx="1"/>
          </p:nvPr>
        </p:nvPicPr>
        <p:blipFill>
          <a:blip r:embed="rId2"/>
          <a:stretch>
            <a:fillRect/>
          </a:stretch>
        </p:blipFill>
        <p:spPr>
          <a:xfrm>
            <a:off x="1470674" y="1619441"/>
            <a:ext cx="9267825" cy="3221976"/>
          </a:xfrm>
          <a:prstGeom prst="rect">
            <a:avLst/>
          </a:prstGeom>
        </p:spPr>
      </p:pic>
      <p:sp>
        <p:nvSpPr>
          <p:cNvPr id="2" name="Title 1">
            <a:extLst>
              <a:ext uri="{FF2B5EF4-FFF2-40B4-BE49-F238E27FC236}">
                <a16:creationId xmlns="" xmlns:a16="http://schemas.microsoft.com/office/drawing/2014/main" id="{6EE15915-F0ED-4294-9B31-4EEDC96714DA}"/>
              </a:ext>
            </a:extLst>
          </p:cNvPr>
          <p:cNvSpPr>
            <a:spLocks noGrp="1"/>
          </p:cNvSpPr>
          <p:nvPr>
            <p:ph type="title"/>
          </p:nvPr>
        </p:nvSpPr>
        <p:spPr/>
        <p:txBody>
          <a:bodyPr/>
          <a:lstStyle/>
          <a:p>
            <a:pPr algn="ctr"/>
            <a:r>
              <a:rPr lang="en-US" dirty="0">
                <a:latin typeface="Algerian" panose="04020705040A02060702" pitchFamily="82" charset="0"/>
              </a:rPr>
              <a:t>DATA IN DEPTH</a:t>
            </a:r>
          </a:p>
        </p:txBody>
      </p:sp>
      <p:sp>
        <p:nvSpPr>
          <p:cNvPr id="5" name="TextBox 4">
            <a:extLst>
              <a:ext uri="{FF2B5EF4-FFF2-40B4-BE49-F238E27FC236}">
                <a16:creationId xmlns="" xmlns:a16="http://schemas.microsoft.com/office/drawing/2014/main" id="{126ECA19-6FB6-4EA6-94BB-1AC8EAA16943}"/>
              </a:ext>
            </a:extLst>
          </p:cNvPr>
          <p:cNvSpPr txBox="1"/>
          <p:nvPr/>
        </p:nvSpPr>
        <p:spPr>
          <a:xfrm>
            <a:off x="1764407" y="5518853"/>
            <a:ext cx="8680360" cy="369332"/>
          </a:xfrm>
          <a:prstGeom prst="rect">
            <a:avLst/>
          </a:prstGeom>
          <a:solidFill>
            <a:schemeClr val="bg2">
              <a:lumMod val="50000"/>
            </a:schemeClr>
          </a:solidFill>
          <a:ln>
            <a:solidFill>
              <a:schemeClr val="tx2">
                <a:lumMod val="75000"/>
              </a:schemeClr>
            </a:solidFill>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The data dictionary describing the different columns </a:t>
            </a:r>
            <a:r>
              <a:rPr lang="en-US" dirty="0" smtClean="0"/>
              <a:t>in the </a:t>
            </a:r>
            <a:r>
              <a:rPr lang="en-US" dirty="0"/>
              <a:t>dataset.</a:t>
            </a:r>
          </a:p>
        </p:txBody>
      </p:sp>
    </p:spTree>
    <p:extLst>
      <p:ext uri="{BB962C8B-B14F-4D97-AF65-F5344CB8AC3E}">
        <p14:creationId xmlns:p14="http://schemas.microsoft.com/office/powerpoint/2010/main" val="331930130"/>
      </p:ext>
    </p:extLst>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FCB1F73-0576-4CC2-85AC-3A0A2519CDCC}"/>
              </a:ext>
            </a:extLst>
          </p:cNvPr>
          <p:cNvSpPr>
            <a:spLocks noGrp="1"/>
          </p:cNvSpPr>
          <p:nvPr>
            <p:ph idx="1"/>
          </p:nvPr>
        </p:nvSpPr>
        <p:spPr/>
        <p:txBody>
          <a:bodyPr>
            <a:normAutofit fontScale="40000" lnSpcReduction="20000"/>
          </a:bodyPr>
          <a:lstStyle/>
          <a:p>
            <a:r>
              <a:rPr lang="en-US" sz="4500" dirty="0"/>
              <a:t>There are a total of 1000 samples (rows) and 12 columns in the </a:t>
            </a:r>
            <a:r>
              <a:rPr lang="en-US" sz="4500" dirty="0" smtClean="0"/>
              <a:t>data frame.</a:t>
            </a:r>
          </a:p>
          <a:p>
            <a:pPr marL="109728" indent="0">
              <a:buNone/>
            </a:pPr>
            <a:endParaRPr lang="en-US" sz="4500" dirty="0" smtClean="0"/>
          </a:p>
          <a:p>
            <a:r>
              <a:rPr lang="en-US" sz="4500" dirty="0"/>
              <a:t>There are 4 columns with a numeric </a:t>
            </a:r>
            <a:r>
              <a:rPr lang="en-US" sz="4500" dirty="0" smtClean="0"/>
              <a:t>data type </a:t>
            </a:r>
            <a:r>
              <a:rPr lang="en-US" sz="4500" dirty="0"/>
              <a:t>, 3 columns with float </a:t>
            </a:r>
            <a:r>
              <a:rPr lang="en-US" sz="4500" dirty="0" smtClean="0"/>
              <a:t>data type </a:t>
            </a:r>
            <a:r>
              <a:rPr lang="en-US" sz="4500" dirty="0"/>
              <a:t>and 5 columns with an object </a:t>
            </a:r>
            <a:r>
              <a:rPr lang="en-US" sz="4500" dirty="0" smtClean="0"/>
              <a:t>data type.</a:t>
            </a:r>
          </a:p>
          <a:p>
            <a:pPr marL="109728" indent="0">
              <a:buNone/>
            </a:pPr>
            <a:endParaRPr lang="en-US" sz="4500" dirty="0" smtClean="0"/>
          </a:p>
          <a:p>
            <a:r>
              <a:rPr lang="en-US" sz="4500" dirty="0"/>
              <a:t>There are 128 missing values in the Revenue data and 64 missing values in </a:t>
            </a:r>
            <a:r>
              <a:rPr lang="en-US" sz="4500" dirty="0" smtClean="0"/>
              <a:t>Meta score </a:t>
            </a:r>
            <a:r>
              <a:rPr lang="en-US" sz="4500" dirty="0"/>
              <a:t>data</a:t>
            </a:r>
            <a:r>
              <a:rPr lang="en-US" sz="4500" dirty="0" smtClean="0"/>
              <a:t>. Missing value in % are </a:t>
            </a:r>
            <a:r>
              <a:rPr lang="en-US" sz="4500" dirty="0"/>
              <a:t>Revenue - 13% (High) , </a:t>
            </a:r>
            <a:r>
              <a:rPr lang="en-US" sz="4500" dirty="0" smtClean="0"/>
              <a:t>Meta score </a:t>
            </a:r>
            <a:r>
              <a:rPr lang="en-US" sz="4500" dirty="0"/>
              <a:t>- (6</a:t>
            </a:r>
            <a:r>
              <a:rPr lang="en-US" sz="4500" dirty="0" smtClean="0"/>
              <a:t>%)</a:t>
            </a:r>
          </a:p>
          <a:p>
            <a:pPr marL="109728" indent="0">
              <a:buNone/>
            </a:pPr>
            <a:endParaRPr lang="en-US" sz="4500" dirty="0"/>
          </a:p>
          <a:p>
            <a:r>
              <a:rPr lang="en-US" sz="4500" dirty="0"/>
              <a:t>Filled missing values in columns: </a:t>
            </a:r>
          </a:p>
          <a:p>
            <a:pPr marL="914400" lvl="1" indent="-457200">
              <a:buFont typeface="+mj-lt"/>
              <a:buAutoNum type="arabicPeriod"/>
            </a:pPr>
            <a:r>
              <a:rPr lang="en-US" sz="4500" dirty="0"/>
              <a:t>Revenue – by Median Revenue</a:t>
            </a:r>
          </a:p>
          <a:p>
            <a:pPr marL="914400" lvl="1" indent="-457200">
              <a:buFont typeface="+mj-lt"/>
              <a:buAutoNum type="arabicPeriod"/>
            </a:pPr>
            <a:r>
              <a:rPr lang="en-US" sz="4500" dirty="0" smtClean="0"/>
              <a:t>Meta score </a:t>
            </a:r>
            <a:r>
              <a:rPr lang="en-US" sz="4500" dirty="0"/>
              <a:t>– Dropped rows with missing values.</a:t>
            </a:r>
          </a:p>
          <a:p>
            <a:r>
              <a:rPr lang="en-US" sz="4500" dirty="0"/>
              <a:t>After cleaning: 936 rows and 12 </a:t>
            </a:r>
            <a:r>
              <a:rPr lang="en-US" sz="4500" dirty="0" smtClean="0"/>
              <a:t>columns</a:t>
            </a:r>
          </a:p>
          <a:p>
            <a:pPr marL="109728" indent="0">
              <a:buNone/>
            </a:pPr>
            <a:endParaRPr lang="en-US" sz="4500" dirty="0"/>
          </a:p>
          <a:p>
            <a:r>
              <a:rPr lang="en-US" sz="4500" dirty="0"/>
              <a:t>There is no incorrect datatypes.</a:t>
            </a:r>
          </a:p>
          <a:p>
            <a:endParaRPr lang="en-US" sz="4500" dirty="0"/>
          </a:p>
          <a:p>
            <a:r>
              <a:rPr lang="en-US" sz="4500" dirty="0"/>
              <a:t>The relationship of Genre, Director, Runtime of movies against Revenue, Rating and </a:t>
            </a:r>
            <a:r>
              <a:rPr lang="en-US" sz="4500" dirty="0" smtClean="0"/>
              <a:t>Meta score </a:t>
            </a:r>
            <a:r>
              <a:rPr lang="en-US" sz="4500" dirty="0"/>
              <a:t>could provide significant insights</a:t>
            </a:r>
            <a:r>
              <a:rPr lang="en-US" dirty="0"/>
              <a:t>.</a:t>
            </a:r>
          </a:p>
          <a:p>
            <a:endParaRPr lang="en-US" dirty="0"/>
          </a:p>
        </p:txBody>
      </p:sp>
      <p:sp>
        <p:nvSpPr>
          <p:cNvPr id="2" name="Title 1">
            <a:extLst>
              <a:ext uri="{FF2B5EF4-FFF2-40B4-BE49-F238E27FC236}">
                <a16:creationId xmlns="" xmlns:a16="http://schemas.microsoft.com/office/drawing/2014/main" id="{6EE15915-F0ED-4294-9B31-4EEDC96714DA}"/>
              </a:ext>
            </a:extLst>
          </p:cNvPr>
          <p:cNvSpPr>
            <a:spLocks noGrp="1"/>
          </p:cNvSpPr>
          <p:nvPr>
            <p:ph type="title"/>
          </p:nvPr>
        </p:nvSpPr>
        <p:spPr/>
        <p:txBody>
          <a:bodyPr/>
          <a:lstStyle/>
          <a:p>
            <a:pPr algn="ctr"/>
            <a:r>
              <a:rPr lang="en-US" dirty="0">
                <a:latin typeface="Algerian" panose="04020705040A02060702" pitchFamily="82" charset="0"/>
              </a:rPr>
              <a:t>DATA IN DEPT (…)</a:t>
            </a:r>
          </a:p>
        </p:txBody>
      </p:sp>
    </p:spTree>
    <p:extLst>
      <p:ext uri="{BB962C8B-B14F-4D97-AF65-F5344CB8AC3E}">
        <p14:creationId xmlns:p14="http://schemas.microsoft.com/office/powerpoint/2010/main" val="711127485"/>
      </p:ext>
    </p:extLst>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FCB1F73-0576-4CC2-85AC-3A0A2519CDCC}"/>
              </a:ext>
            </a:extLst>
          </p:cNvPr>
          <p:cNvSpPr>
            <a:spLocks noGrp="1"/>
          </p:cNvSpPr>
          <p:nvPr>
            <p:ph idx="1"/>
          </p:nvPr>
        </p:nvSpPr>
        <p:spPr/>
        <p:txBody>
          <a:bodyPr>
            <a:normAutofit/>
          </a:bodyPr>
          <a:lstStyle/>
          <a:p>
            <a:r>
              <a:rPr lang="en-US" sz="1800" dirty="0"/>
              <a:t>Examined the </a:t>
            </a:r>
            <a:r>
              <a:rPr lang="en-US" sz="1800" dirty="0" smtClean="0"/>
              <a:t>dataset</a:t>
            </a:r>
          </a:p>
          <a:p>
            <a:pPr marL="109728" indent="0">
              <a:buNone/>
            </a:pPr>
            <a:endParaRPr lang="en-US" sz="1800" dirty="0"/>
          </a:p>
          <a:p>
            <a:r>
              <a:rPr lang="en-US" sz="1800" dirty="0"/>
              <a:t>Cleaned up the </a:t>
            </a:r>
            <a:r>
              <a:rPr lang="en-US" sz="1800" dirty="0" smtClean="0"/>
              <a:t>dataset</a:t>
            </a:r>
          </a:p>
          <a:p>
            <a:pPr marL="109728" indent="0">
              <a:buNone/>
            </a:pPr>
            <a:endParaRPr lang="en-US" sz="1800" dirty="0"/>
          </a:p>
          <a:p>
            <a:r>
              <a:rPr lang="en-US" sz="1800" dirty="0"/>
              <a:t>Came up with several questions to find out the relationship of Genre, Director and Runtime of movies against Revenue, Rating and </a:t>
            </a:r>
            <a:r>
              <a:rPr lang="en-US" sz="1800" dirty="0" smtClean="0"/>
              <a:t>Meta  score.</a:t>
            </a:r>
          </a:p>
          <a:p>
            <a:pPr marL="109728" indent="0">
              <a:buNone/>
            </a:pPr>
            <a:endParaRPr lang="en-US" sz="1800" dirty="0"/>
          </a:p>
          <a:p>
            <a:r>
              <a:rPr lang="en-US" sz="1800" dirty="0"/>
              <a:t>Explored the dataset based on the questions using descriptive statistics and visualization</a:t>
            </a:r>
            <a:r>
              <a:rPr lang="en-US" sz="1800" dirty="0" smtClean="0"/>
              <a:t>.</a:t>
            </a:r>
          </a:p>
          <a:p>
            <a:pPr marL="109728" indent="0">
              <a:buNone/>
            </a:pPr>
            <a:endParaRPr lang="en-US" sz="1800" dirty="0"/>
          </a:p>
          <a:p>
            <a:r>
              <a:rPr lang="en-US" sz="1800" dirty="0"/>
              <a:t>Drew conclusions from the exploration</a:t>
            </a:r>
            <a:r>
              <a:rPr lang="en-US" sz="1800" dirty="0" smtClean="0"/>
              <a:t>.</a:t>
            </a:r>
          </a:p>
          <a:p>
            <a:pPr marL="109728" indent="0">
              <a:buNone/>
            </a:pPr>
            <a:endParaRPr lang="en-US" sz="1800" dirty="0"/>
          </a:p>
          <a:p>
            <a:r>
              <a:rPr lang="en-US" sz="1800" dirty="0"/>
              <a:t>Found out actionable insights from conclusion.</a:t>
            </a:r>
          </a:p>
        </p:txBody>
      </p:sp>
      <p:sp>
        <p:nvSpPr>
          <p:cNvPr id="2" name="Title 1">
            <a:extLst>
              <a:ext uri="{FF2B5EF4-FFF2-40B4-BE49-F238E27FC236}">
                <a16:creationId xmlns="" xmlns:a16="http://schemas.microsoft.com/office/drawing/2014/main" id="{6EE15915-F0ED-4294-9B31-4EEDC96714DA}"/>
              </a:ext>
            </a:extLst>
          </p:cNvPr>
          <p:cNvSpPr>
            <a:spLocks noGrp="1"/>
          </p:cNvSpPr>
          <p:nvPr>
            <p:ph type="title"/>
          </p:nvPr>
        </p:nvSpPr>
        <p:spPr/>
        <p:txBody>
          <a:bodyPr/>
          <a:lstStyle/>
          <a:p>
            <a:pPr algn="ctr"/>
            <a:r>
              <a:rPr lang="en-US" dirty="0" smtClean="0">
                <a:latin typeface="Algerian" panose="04020705040A02060702" pitchFamily="82" charset="0"/>
              </a:rPr>
              <a:t>WHAT DID I DO ?</a:t>
            </a:r>
            <a:endParaRPr lang="en-US" dirty="0">
              <a:latin typeface="Algerian" panose="04020705040A02060702" pitchFamily="82" charset="0"/>
            </a:endParaRPr>
          </a:p>
        </p:txBody>
      </p:sp>
    </p:spTree>
    <p:extLst>
      <p:ext uri="{BB962C8B-B14F-4D97-AF65-F5344CB8AC3E}">
        <p14:creationId xmlns:p14="http://schemas.microsoft.com/office/powerpoint/2010/main" val="3151059276"/>
      </p:ext>
    </p:extLst>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FCB1F73-0576-4CC2-85AC-3A0A2519CDCC}"/>
              </a:ext>
            </a:extLst>
          </p:cNvPr>
          <p:cNvSpPr>
            <a:spLocks noGrp="1"/>
          </p:cNvSpPr>
          <p:nvPr>
            <p:ph idx="1"/>
          </p:nvPr>
        </p:nvSpPr>
        <p:spPr>
          <a:xfrm>
            <a:off x="609600" y="1481330"/>
            <a:ext cx="10972800" cy="4262648"/>
          </a:xfrm>
        </p:spPr>
        <p:txBody>
          <a:bodyPr>
            <a:normAutofit/>
          </a:bodyPr>
          <a:lstStyle/>
          <a:p>
            <a:r>
              <a:rPr lang="en-US" sz="1800" dirty="0"/>
              <a:t>Explored the impact of Director on a movie’s Revenue, Rating and </a:t>
            </a:r>
            <a:r>
              <a:rPr lang="en-US" sz="1800" dirty="0" smtClean="0"/>
              <a:t>Meta score.</a:t>
            </a:r>
          </a:p>
          <a:p>
            <a:pPr marL="109728" indent="0">
              <a:buNone/>
            </a:pPr>
            <a:endParaRPr lang="en-US" sz="1800" dirty="0"/>
          </a:p>
          <a:p>
            <a:r>
              <a:rPr lang="en-US" sz="1800" dirty="0" smtClean="0"/>
              <a:t>Analyzed </a:t>
            </a:r>
            <a:r>
              <a:rPr lang="en-US" sz="1800" dirty="0"/>
              <a:t>movie’s Revenue, Rating and </a:t>
            </a:r>
            <a:r>
              <a:rPr lang="en-US" sz="1800" dirty="0" smtClean="0"/>
              <a:t>Meta score </a:t>
            </a:r>
            <a:r>
              <a:rPr lang="en-US" sz="1800" dirty="0"/>
              <a:t>against these categories</a:t>
            </a:r>
            <a:r>
              <a:rPr lang="en-US" sz="1800" dirty="0" smtClean="0"/>
              <a:t>.</a:t>
            </a:r>
          </a:p>
          <a:p>
            <a:pPr marL="109728" indent="0">
              <a:buNone/>
            </a:pPr>
            <a:endParaRPr lang="en-US" sz="1800" dirty="0"/>
          </a:p>
          <a:p>
            <a:r>
              <a:rPr lang="en-US" sz="1800" dirty="0"/>
              <a:t>Explored the effect of Genre count on a movie’s Revenue, Rating and </a:t>
            </a:r>
            <a:r>
              <a:rPr lang="en-US" sz="1800" dirty="0" smtClean="0"/>
              <a:t>Meta score.</a:t>
            </a:r>
          </a:p>
          <a:p>
            <a:pPr marL="109728" indent="0">
              <a:buNone/>
            </a:pPr>
            <a:endParaRPr lang="en-US" sz="1800" dirty="0"/>
          </a:p>
          <a:p>
            <a:r>
              <a:rPr lang="en-US" sz="1800" dirty="0"/>
              <a:t>Explored the effect of Genre combination on a movie’s Revenue, Rating and </a:t>
            </a:r>
            <a:r>
              <a:rPr lang="en-US" sz="1800" dirty="0" smtClean="0"/>
              <a:t>Meta score.</a:t>
            </a:r>
          </a:p>
          <a:p>
            <a:pPr marL="109728" indent="0">
              <a:buNone/>
            </a:pPr>
            <a:endParaRPr lang="en-US" sz="1800" dirty="0"/>
          </a:p>
          <a:p>
            <a:r>
              <a:rPr lang="en-US" sz="1800" dirty="0"/>
              <a:t>Analyzed the growth of movie industry over the 10 year period in terms of Revenue and Rating</a:t>
            </a:r>
            <a:r>
              <a:rPr lang="en-US" sz="1800" dirty="0" smtClean="0"/>
              <a:t>.</a:t>
            </a:r>
          </a:p>
          <a:p>
            <a:pPr marL="109728" indent="0">
              <a:buNone/>
            </a:pPr>
            <a:endParaRPr lang="en-US" sz="1800" dirty="0"/>
          </a:p>
          <a:p>
            <a:r>
              <a:rPr lang="en-US" sz="1800" dirty="0"/>
              <a:t>Explored the correlation between Revenue, Rating and </a:t>
            </a:r>
            <a:r>
              <a:rPr lang="en-US" sz="1800" dirty="0" smtClean="0"/>
              <a:t>Meta score</a:t>
            </a:r>
            <a:r>
              <a:rPr lang="en-US" sz="1800" dirty="0"/>
              <a:t>.</a:t>
            </a:r>
          </a:p>
          <a:p>
            <a:pPr marL="109728" indent="0">
              <a:buNone/>
            </a:pPr>
            <a:endParaRPr lang="en-US" dirty="0"/>
          </a:p>
        </p:txBody>
      </p:sp>
      <p:sp>
        <p:nvSpPr>
          <p:cNvPr id="2" name="Title 1">
            <a:extLst>
              <a:ext uri="{FF2B5EF4-FFF2-40B4-BE49-F238E27FC236}">
                <a16:creationId xmlns="" xmlns:a16="http://schemas.microsoft.com/office/drawing/2014/main" id="{6EE15915-F0ED-4294-9B31-4EEDC96714DA}"/>
              </a:ext>
            </a:extLst>
          </p:cNvPr>
          <p:cNvSpPr>
            <a:spLocks noGrp="1"/>
          </p:cNvSpPr>
          <p:nvPr>
            <p:ph type="title"/>
          </p:nvPr>
        </p:nvSpPr>
        <p:spPr/>
        <p:txBody>
          <a:bodyPr/>
          <a:lstStyle/>
          <a:p>
            <a:pPr algn="ctr"/>
            <a:r>
              <a:rPr lang="en-US" dirty="0" smtClean="0">
                <a:latin typeface="Algerian" panose="04020705040A02060702" pitchFamily="82" charset="0"/>
              </a:rPr>
              <a:t>WHAT DID I DO ? (Explore data)</a:t>
            </a:r>
            <a:endParaRPr lang="en-US" dirty="0">
              <a:latin typeface="Algerian" panose="04020705040A02060702" pitchFamily="82" charset="0"/>
            </a:endParaRPr>
          </a:p>
        </p:txBody>
      </p:sp>
    </p:spTree>
    <p:extLst>
      <p:ext uri="{BB962C8B-B14F-4D97-AF65-F5344CB8AC3E}">
        <p14:creationId xmlns:p14="http://schemas.microsoft.com/office/powerpoint/2010/main" val="2534152990"/>
      </p:ext>
    </p:extLst>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6FC1454-0557-466A-900C-1AA2844DA820}"/>
              </a:ext>
            </a:extLst>
          </p:cNvPr>
          <p:cNvSpPr>
            <a:spLocks noGrp="1"/>
          </p:cNvSpPr>
          <p:nvPr>
            <p:ph type="title"/>
          </p:nvPr>
        </p:nvSpPr>
        <p:spPr>
          <a:xfrm>
            <a:off x="1910367" y="2386774"/>
            <a:ext cx="8959402" cy="1143000"/>
          </a:xfrm>
        </p:spPr>
        <p:txBody>
          <a:bodyPr/>
          <a:lstStyle/>
          <a:p>
            <a:r>
              <a:rPr lang="en-US" dirty="0"/>
              <a:t>EXPLORATION AND CONCLUSION</a:t>
            </a:r>
          </a:p>
        </p:txBody>
      </p:sp>
    </p:spTree>
    <p:extLst>
      <p:ext uri="{BB962C8B-B14F-4D97-AF65-F5344CB8AC3E}">
        <p14:creationId xmlns:p14="http://schemas.microsoft.com/office/powerpoint/2010/main" val="479798219"/>
      </p:ext>
    </p:extLst>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FCB1F73-0576-4CC2-85AC-3A0A2519CDCC}"/>
              </a:ext>
            </a:extLst>
          </p:cNvPr>
          <p:cNvSpPr>
            <a:spLocks noGrp="1"/>
          </p:cNvSpPr>
          <p:nvPr>
            <p:ph idx="1"/>
          </p:nvPr>
        </p:nvSpPr>
        <p:spPr/>
        <p:txBody>
          <a:bodyPr>
            <a:normAutofit/>
          </a:bodyPr>
          <a:lstStyle/>
          <a:p>
            <a:r>
              <a:rPr lang="en-US" dirty="0"/>
              <a:t>Growing with respect to number of movies released.</a:t>
            </a:r>
          </a:p>
          <a:p>
            <a:endParaRPr lang="en-US" dirty="0"/>
          </a:p>
        </p:txBody>
      </p:sp>
      <p:sp>
        <p:nvSpPr>
          <p:cNvPr id="2" name="Title 1">
            <a:extLst>
              <a:ext uri="{FF2B5EF4-FFF2-40B4-BE49-F238E27FC236}">
                <a16:creationId xmlns="" xmlns:a16="http://schemas.microsoft.com/office/drawing/2014/main" id="{6EE15915-F0ED-4294-9B31-4EEDC96714DA}"/>
              </a:ext>
            </a:extLst>
          </p:cNvPr>
          <p:cNvSpPr>
            <a:spLocks noGrp="1"/>
          </p:cNvSpPr>
          <p:nvPr>
            <p:ph type="title"/>
          </p:nvPr>
        </p:nvSpPr>
        <p:spPr/>
        <p:txBody>
          <a:bodyPr>
            <a:normAutofit/>
          </a:bodyPr>
          <a:lstStyle/>
          <a:p>
            <a:pPr algn="ctr"/>
            <a:r>
              <a:rPr lang="en-US" sz="3200" dirty="0">
                <a:latin typeface="Algerian" panose="04020705040A02060702" pitchFamily="82" charset="0"/>
              </a:rPr>
              <a:t>INDUSTRY GROWTH Y-ON-Y V/s MOVIE COUNT</a:t>
            </a:r>
          </a:p>
        </p:txBody>
      </p:sp>
      <p:sp>
        <p:nvSpPr>
          <p:cNvPr id="4" name="AutoShape 2" descr="data:image/png;base64,iVBORw0KGgoAAAANSUhEUgAAAZAAAAE9CAYAAAAlPTT8AAAABHNCSVQICAgIfAhkiAAAAAlwSFlzAAALEgAACxIB0t1+/AAAADh0RVh0U29mdHdhcmUAbWF0cGxvdGxpYiB2ZXJzaW9uMy4yLjIsIGh0dHA6Ly9tYXRwbG90bGliLm9yZy+WH4yJAAAgAElEQVR4nO3deVyU5d4G8AsQBlQUEEXNtXBmXHFBSSENtVKhzCOWpr6aIW9mZooKSHEIMFAB9w3D9Ki51HHX0o62qIEJnjQEF0gFNRA0F7Zhmfv9Q5nXicVhnAWc6/v58Dln7vt55nffQ87Fs5sJIQSIiIhqydzYAyAiovqJAUJERFphgBARkVYYIEREpBUGCBERaYUBQkREWmGAkF4MHjwYMpkMS5curbJ/z549kMlkeOutt3RWMzAwUKfvV5f997//xalTp4w9DHz77beQyWTYsGFDlf0RERHo0aMH0tPTDTwyMgQGCOmNpaUlvv322yr7Dhw4ADMzM53WCw4ORlxcnE7fs64aO3Ys/vjjD2MPA8OHD8eIESOwbNkyXLt2Ta0vKSkJW7duxZw5c+Ds7GykEZI+MUBIb9zd3XH16lWkpqaqtd+5cweJiYno27evTuvZ2trCzs5Op+9JTxYSEgJbW1sEBwej4rrk4uJiBAcHY8CAAZg4caKRR0j6wgAhvenUqROkUikOHTqk1v7tt9+ie/fueO6559Ta7969i4iICHh6eqJ79+4YNWoUvv/+ewBAUVER+vTpg40bN6qts3fvXnTv3h13796ttAsrPz8fISEhGDBgAHr16oWxY8ciISFB1a9UKhEbGwtPT09069YNQ4cOxbp161DTzRn++usvBAcHo3///ujVqxcmTpyIlJQUVX96ejqmT5+OF198Eb169YKvry8uXLig6q9qN9uKFSvg7u6uei2TybBjxw74+vrCxcUFnp6eiIyMRFlZmaofAEJDQ6v9cl6xYgXeeustxMfHY8CAAejduzc+/PBD5OTkqJYRQiA+Ph5Dhw5Fjx494O3tja1bt6rmf/36dchkMqxduxYeHh546aWXcOPGjUq17O3tERYWhtOnT2P79u0AgOXLl+Pu3bv4/PPPVVuau3fvhpeXF7p3747XXnsNK1euRElJiep9MjIyMH36dLi5uaFr164YOHAgFi1ahPLycgDArl27MHDgQCxevBh9+/bF2LFja/xdkf4xQEivvLy8KgXIgQMH4O3trdZWXl6OKVOm4Pjx44iIiMDevXvx8ssvY8aMGfjuu+9gY2MDLy8v7N27V229vXv3YujQoZW2PIQQ8PX1xeXLl7FixQrs2rULgwcPhq+vL3766ScAwLZt27Bjxw58/vnnOHz4MGbMmIHly5fj4MGDVc6lvLwc7733Hs6dO4clS5Zg9+7daN26Nd59913cuXMHN27cwNixY1FWVob4+Hh89dVXsLS0xPjx45GVlVWrz23hwoUYPnw49u7diwkTJmDjxo04cOAAAODEiRMAgDlz5mDFihXVvkdqaioOHjyINWvWYMOGDbhx4wamTJmC0tJSAMCSJUuwadMmBAQE4ODBg/jggw+wcuVKxMbGqr3Pzp07ER8fj5UrV1YK/QqDBw/GqFGjsGTJEiQkJGDTpk0ICwuDk5MTAGDHjh0IDw/H1KlTcejQIcyfPx979uxBYGAggIdbLJMnT4aFhQU2b96Mb7/9FlOmTEF8fDwOHz6sqpOTk4OMjAz8+9//RmhoqM53g1ItCSI98PT0FIsXLxaZmZlCKpWK3377TQghxI0bN0TXrl3F7du3RUBAgBgzZowQQogff/xRSKVScfbsWbX3+eCDD8Trr78uhBDi7NmzQiqVikuXLgkhhMjOzhZyuVwcP35cCCHU3u+XX34RUqlU/Pnnn2rvN3PmTDFhwgQhhBARERHC3d1dXLlyRdX/66+/ips3b1Y5pxMnTgipVCrS0tJUbUVFRWLBggUiPT1dLFq0SLz44ouioKBArd/d3V2Eh4dXGmOF5cuXiwEDBqheS6VSERISorbMsGHDxKeffqq2zFdffVXlOCves0uXLiIzM1PVdvnyZSGVSsXRo0dFQUGB6N69u9izZ4/aelu3bhXdu3cXxcXFIisrS0ilUhEXF1dtncfdv39fDBw4UHTp0kUEBgaq9Q0cOFCsWrVKra3id56VlSVu374t4uLixJ07d9SW8fDwELGxsUIIIf79739X+d8IGU8DYwcYPdvatm0LFxcXHDp0CC4uLjhw4ADc3d3h4OCgttzFixchkUjQvXt3tfa+ffvi2LFjUCqV6NGjB6RSKfbt2wd/f3/s27cPTk5OGDBgQKW658+fB/DwIO/jSktL0aRJEwDAhAkTcPToUbz22mtwdnbGgAEDMGLECLRq1arKuVy4cAHW1taQy+WqNmtra8yfP181hy5duqBhw4Zq/T169MDFixc1/cgAAM8//7zaa1tbW9WWg6batGmDtm3bql47OzujSZMmuHDhAhwdHaFQKBASEoLQ0FDVMuXl5VAoFLh+/TokEgkAoEOHDhrVs7W1hZ+fH8LCwhAQEKBqv3PnDrKzs7FmzRqsX79e1S4e7X7KyMjAoEGDMH78eBw6dAipqanIzMzExYsXcevWLdUurArt27ev1edA+sMAIb3z8vLChg0bEBgYiIMHD2Lq1KkaryuEgIWFBczNH+5tHT16NDZu3IjZs2dj3759GDVqlKrvcUqlElZWVtizZ0+lvorl27dvjyNHjuD06dNISEjAiRMnsHnzZvj7+1c5RktLS43HXdVYAFS5y6Xi2MbjKpZ/nKjl/v4GDSr/81YqlbCwsFC916JFi9QCsUKrVq1w69YtAFAFiSZsbGzU/reiJvBwl9vLL79caZ3mzZsjNzcX48aNg62tLYYMGYJ+/fqhR48eGDduXKXlra2tNR4P6RePgZDeDR8+HLdu3cI333yDzMxMDBkypNIyMpkMCoUCv//+u1r7r7/+ik6dOqlev/HGG8jLy8OOHTtw+fJl/OMf/6iypkwmQ0lJCR48eID27durfr7++mvs3r0bAPD1119jx44d6N+/P2bPno1du3bh9ddfV/X/nbOzM4qLi9W2JkpLS+Hp6Yl9+/ZBJpPh/PnzKCwsVPUXFxcjJSVFdRqrpaUl8vPz1d7376e/6kpWVhbu3Lmjen3x4kXk5+eje/fueP7552FpaYkbN26ofT5nz56t9todbTVr1gzNmjVDZmamWq2bN29i0aJFKCwsxIEDB3Dr1i1s374dH374IYYNGwYbGxvcvn2bB8rrMAYI6V2LFi3Qr18/REVFYejQoWp/nVbw8PBA165dMW/ePJw8eRJ//PEHli1bhmPHjqltDTg4OGDw4MFYvHgx+vXrp7aLpqr38/f3x4kTJ5CVlYXVq1fjiy++UO2SKSoqwqJFi7Bv3z7cuHEDp0+fRnJyMnr16lXle/bv3x8uLi4IDAxEcnIy/vjjDwQHB6O4uBgDBgzAO++8g7KyMsyePRupqalIS0vD7NmzUVBQgHfeeQcA0KtXL2RkZGDnzp24fv06tm7dqjqoXxuNGjVCRkYGbt++Xe0yCoUCc+fOxYULF5CcnIy5c+eiZ8+eePHFF2Fra4uxY8di5cqV+Oabb5CVlYVvv/0Wn332GRo3blzlFpC2zMzM4Ofnh+3bt2PDhg24du0ajh8/jsDAQBQVFcHR0RGtWrWCQqHA/v37cfPmTfz666+YNm0aSktL1c7UorqFu7DIILy9vZGYmFjp7KsKFhYWiI+Px+LFi+Hv74/CwkJIpVKsWLECr776qtqyo0ePxuHDhzF69Ohq61W8X3R0NObOnYuCggK0b98eixYtwhtvvAEAmDhxIgoLC7FixQpkZ2ejadOmeO211zBnzpwq39PMzAyrVq1CVFQU3n//fZSXl6Nnz5748ssv4ejoCADYsmULFi9ejPHjx8PMzAyurq7Ytm2bar/966+/jrS0NMTExCAyMhIDBw7E7NmzsXbt2lp9nn5+fli3bh1+/fVX7Nu3r8plmjVrhn79+mHSpElQKpUYOnQoAgMDVbvwgoKC4OjoiLVr1yI0NBQtWrTAxIkTMX369FqNRROTJ0+GjY0N/vWvfyE2NhZ2dnZ49dVXMXv2bADAa6+9hvfffx9Lly5FWFgYWrVqhREjRuC5557DuXPndD4e0g0zwe1DomfOihUrsH37dpw8edLYQ6FnGHdhERGRVhggRESkFe7CIiIirXALhIiItMIAISIirTBAiIhIKwwQIiLSCgOEiIi0wgAhIiKtMECIiEgrDBAiItIKA4SIiLTCACEiIq2YzO3clUolCgoKYGlpWeVT4YiIqDIhBEpLS9GoUaNKT/80mQApKCjApUuXjD0MIqJ6SSqVwtbWVq3NZAKk4nnWUqlUq6etpaSkoFu3broeVp2ta8zanLNp1Da1usas/TR1S0pKcOnSJdV36ONMJkAqdltZWVlBIpFo9R7arve0jFXXmLU5Z9OobWp1jVn7aetWteufB9GJiEgrDBAiItIKA4SIiLTCACEiIq0wQIiISCsMECIi0goDhIiItMIAISJ6BpSUllfb16dPH63XrYnJXEhIRPQss7K0wOv+e7Vad3/MSK3W4xYIERFphQFCRERaYYAQEZFWGCBERKQVBggREWmFAUJERFphgBARkVYMGiDZ2dn46KOP4ObmBnd3dwQFBeHevXsAgCNHjkAmk6n9eHt7q9YtLS1FWFgY3Nzc4ObmhujoaCiVSkMOn4iIHmOwCwmVSiU++OAD2NvbY9OmTSgpKUFoaCgCAgKwdu1apKenw8PDA1FRUf8/uAb/P7zY2FicPHkScXFxyM/PR0BAAJo0aQI/Pz9DTYGIiB5jsABJS0vD+fPnceLECTRv3hwAEBwcjHfeeQf3799Heno6pFKpqu9xCoUC27Ztw5IlS+Di4gIA8Pf3R3R0NHx9fWFuzj1xRESGZrBv3tatW2P9+vVqAVHxjF2FQoHLly+jY8eOVa6blpaGoqIiuLq6qtpcXV2Rl5eHzMxM/Q6ciIiqZLAAsbe3x8CBA9XaNm7ciA4dOsDe3h5XrlxBYmIihg0bBk9PT4SEhODBgwcAgJycHDRs2BC2traqdSuCKDs721BTICKixxjtZopxcXE4cuQI1q1bh8zMTJSWlsLc3ByxsbHIzc1FVFQUPv74Y8THx6OoqAhWVlZq61e8LikpqVXdlJQUrcecnJys9bpPw1h1jVmbczaN2qZWV5+1n3TH3SfRZlxGCZBVq1Zh+fLlCAkJwaBBgwAAiYmJsLOzU+3WcnBwgI+PD65evQpra+tKQVHx2sbGpla1u3XrBolEUusxJycnP/UvSBvGqmvM2pyzadQ2tbrGrv0k1Y1LoVBU+4e3wQNkwYIF2Lx5M0JDQzFu3DhVu729vdpyzs7OAB7uvmrZsiUKCwtRUFCARo0aAQByc3MBAE5OTgYaORERPc6gpy8tW7YMW7ZsQWRkpFp4HDt2DH379kVBQYGqLTU1Febm5ujYsSPkcjlsbGzUNrGSkpLg6OiIdu3aGXIKRET0iMEC5MKFC1i7di2mTJkCDw8P5Obmqn569uwJiUSCoKAgZGRk4NSpUwgODsbo0aPRokULWFtbw8fHBxEREThz5gwSEhIQExODSZMmGWr4RET0NwbbhXX48GEolUp88cUX+OKLL9T69u/fj/j4eCxcuBBjxoyBlZUVvL29MW/ePNUyc+fOhUKhgK+vLyQSCXx8fDB16lRDDZ+IiP7GYAEyc+ZMzJw5s8ZlNmzYUG2fRCJBeHg4wsPDdT00IiLSAi/hJiIirTBAiIhIKwwQIiLSCgOEiIi0wgAhIiKtMECIiEgrDBAiItIKA4SIiLTCACEiIq0wQIiISCsMECIi0goDhIiItMIAISIirTBAiIhIKwwQIiLSCgOEiIi0wgAhIiKtMECIiEgrDBAiItIKA4SIiLTCACEiIq0wQIiISCsMECIi0goDhIiItMIAISIirTBAiIhIKwYNkOzsbHz00Udwc3ODu7s7goKCcO/ePQBAaWkpwsLC4ObmBjc3N0RHR0OpVKrWfVI/EREZlsECRKlU4oMPPkBBQQE2bdqENWvW4OLFiwgICAAAxMbG4uTJk4iLi0NsbCz27NmDL774QrX+k/qJiMiwDBYgaWlpOH/+PKKioiCXy9GjRw8EBwfjhx9+QG5uLrZt24bAwEC4uLjA3d0d/v7+2LRpE5RKJRQKRY39RERkeAYLkNatW2P9+vVo3ry5qs3MzAwAcOPGDRQVFcHV1VXV5+rqiry8PGRmZiItLa3GfiIiMjyNAuTmzZsQQlRqLy8vx7lz5zQqZG9vj4EDB6q1bdy4ER06dEBOTg4aNmwIW1tbVV9F0GRnZz+xn4iIDE+jABkyZAj++uuvSu03b97ExIkTtSocFxeHI0eOYP78+SgqKoKVlZVaf8XrkpKSJ/YTEZHhNaiuY+fOndi1axcAQAiBqVOnwtLSUm2ZW7duoVmzZrUuumrVKixfvhwhISEYNGgQvvvuu0pBUPHaxsYG1tbWNfbXRkpKSq3HWyE5OVnrdZ+GseoaszbnbBq1Ta2uPmv36dPnqdbXZlzVBsirr76K//73vwCA3377De3atYO1tbXaMt26dYOPj0+tCi5YsACbN29GaGgoxo0bBwBo2bIlCgsLUVBQgEaNGgEAcnNzAQBOTk6wtLSssb82unXrBolEUqt1gIcf7tP+grRhrLrGrM05m0ZtU6tr7NpPUt24FApFtX94VxsgdnZ2iIyMVL0ODg5G48aNn2qAy5Ytw5YtWxAZGYlRo0ap2uVyOWxsbJCcnKw6TpKUlARHR0e0a9cOLVq0qLGfiIgMr9oAedzjQaKtCxcuYO3atZgyZQo8PDxUWxDAwwPsPj4+iIiIQFRUFBQKBWJiYjBp0iQAgLW1dY39RERkeBoFyNWrVxEaGoozZ86gtLS0Un9aWtoT3+Pw4cNQKpX44osvKl0AuH//fsydOxcKhQK+vr6QSCTw8fHB1KlTVcs8qZ+IiAxLowAJDw/HtWvXMGPGDLVTaWtj5syZmDlz5hPrhIeHV9knkUhq7CciIsPSKEDOnj2LNWvWoG/fvvoeDxER1RMaXQdibW0NBwcHfY+FiIjqEY0CZPTo0Vi3bh3Kysr0PR4iIqonNNqFdf36dRw5cgQ//vgj2rRpU+mq8O3bt+tlcEREVHdpFCBWVlbw9vbW91iIiKgeMdh1IERE9GzRKEBOnDhRY7+Hh4dOBkNERPWHRgHi6+tbqc3MzAzm5uZo0KABzp49q/OBERFR3aZRgBw9elTtdVlZGa5evYolS5aoHklLRESmRaMAee655yq1tW/fHg0bNkRERAT27t2r84EREVHd9lSPtG3RogWuXLmiq7EQEVE9otEWSFUhkZ+fj7Vr16J9+/Y6HxQREdV9GgXI8OHDYWZmptYmhECjRo0QExOjl4EREVHdplGA/Otf/1J7bWZmBktLS3Tq1En1hEAiIjItGgVIv379ADzc6vjzzz9hZWWFZs2aVdoqISIi06FRgADAxo0bsWbNGty/fx/Aw6cIvvfee3jvvff0NjgiIqq7NAqQnTt3IiYmBu+88w769u0LIQROnTqFZcuWoUmTJhgzZoy+x0lERHWMRgGyceNGzJs3DxMnTlS1vfLKK2jbti3+9a9/MUCIiEyQRteBXL9+HYMGDarU7unpiWvXrul8UEREVPdpFCAtW7bEpUuXKrVfunQJdnZ2Oh8UERHVfRrtwvL29sZnn32G8vJyuLq6AgBOnz6NBQsW8DkhREQmSqMA+d///V9cuHABM2fOVJ26K4TAkCFDMGvWLL0OkIiI6iaNAkQikWD16tXIyMjAxYsXAQAymQwvvPCCXgdHRER11xMD5P79+2jcuDHMzc3xwgsv4IUXXsD58+fRvHlzQ4yPiIjqqBoPon/99dfw9PRESkqKWnt0dDQGDRqE/fv363VwRERUd1UbIL/88gtCQkIwYsSISs8DCQsLg7e3NwICApCUlKT3QRIRUd1T7S6s+Ph4TJgwAcHBwZX62rZti/DwcCiVSqxbt051ZhYREZmOardA0tLS4OPjU+PKb7/9NtLS0mpdtKSkBF5eXvjhhx9UbUeOHIFMJlP7efwU4dLSUoSFhcHNzQ1ubm6Ijo6GUqmsdW0iItKNardAioqK0LBhwxpXtre3R0FBQa0KFhcXY9asWUhPT1drT09Ph4eHB6Kiov5/cA3+f3ixsbE4efIk4uLikJ+fj4CAADRp0gR+fn61qk9ERLpR7RZI+/btcf78+RpXPn/+PFq1aqVxsfPnz8PHxwc3b96s1Jeeng6pVIrmzZurfuzt7QEACoUC27ZtQ2BgIFxcXODu7g5/f39s2rSJWyFEREZSbYAMHz4cK1euRH5+fpX9BQUFWLVqFYYOHapxscTERAwZMgQ7duyo1Hf58mV07NixyvXS0tJQVFSkdqzF1dUVeXl5yMzM1Lg+ERHpTrW7sCZPnoz9+/dj5MiRePfdd9GzZ080bdoUf/31F3777Tds3LgRlpaWtXoeSHXLlpWV4cqVK0hMTMSGDRugUCjw0ksvYe7cubC1tUVOTg4aNmwIW1tb1ToV16FkZ2ejQ4cOGo+BiIh0o9oAkUgk2LJlC0JDQxEZGam2q8jCwgLDhw9HYGAgmjZt+tSDyMzMRGlpKczNzREbG4vc3FxERUXh448/Rnx8PIqKimBlZaW2TsXrkpKSWtX6+zUttZGcnKz1uk/DWHWNWZtzNo3aplZXn7X79OnzVOtrM64ar0S3s7PD0qVLcfv2baSlpeHevXtwcHBA9+7d0bhxY60H+nfPP/88EhMTYWdnp7rXloODA3x8fHD16lVYW1tXCoqK1zY2NrWq1a1bN0gkklqPMTk5+al/QdowVl1j1uacTaO2qdU1du0nqW5cCoWi2j+8NboXVrNmzeDh4aH9yDRQccC8grOzMwAgJycHLVu2RGFhIQoKCtCoUSMAQG5uLgDAyclJr+MiIqKqafQ8EH07duwY+vbtq3ZKcGpqKszNzdGxY0fI5XLY2NiobWIlJSXB0dER7dq1M8aQiYhMXp0IkD59+kAikSAoKAgZGRk4deoUgoODMXr0aLRo0QLW1tbw8fFBREQEzpw5g4SEBMTExGDSpEnGHjoRkcnSaBeWvjVt2hTx8fFYuHAhxowZAysrK3h7e2PevHmqZebOnQuFQgFfX19IJBL4+Phg6tSpRhw1EZFpM1qAVDxXpIJMJsOGDRuqXV4ikSA8PBzh4eH6HhoREWlA411Yhw4dQk5ODoCHN1r09vZGSEgIFAqF3gZHRER1l0YBEhcXh3nz5iErKwu//fYboqOj0aVLF5w8eRLR0dH6HiMREdVBGgXI119/jcjISLi6uuLQoUPo2rUrFi1ahKioKBw+fFjfYyQiojpIowDJzs5W3Yfql19+gbu7OwDgueeew7179/Q3OiIiqrM0CpDmzZsjMzMT165dQ3p6OgYMGADg4VWVLVu21OsAiYiobtLoLCxvb2989NFHsLKyQps2bdC3b1989dVXWLx4MaZNm6bvMRIRUR2kUYDMmjULTk5OuHbtGiZMmABzc3NYWlpi9uzZmDhxor7HSEREdZBGAWJmZobx48ertY0ZM0YvAyIiovpB4+tAjh8/jkmTJsHDwwM3btzAypUrcfDgQX2OjYiI6jCNAiQhIQHTpk2Dg4MD7t27B6VSieLiYsydO5chQkRkojQKkOXLl+Pjjz/GkiVL0KDBw71ec+bMwYcffoi4uDi9DpCIiOomjQLk4sWLeOWVVyq1v/7667h27ZrOB0VERHWfRgFiY2ODv/76q1J7Zmam6gFPRERkWjQKkCFDhmDx4sXIyclRPXI2NTUVERERGDx4sF4HSEREdZNGATJv3jyUl5fj5ZdfRmFhIby9vTF69GjY2Nhgzpw5+h4jEVG9UFJaXmN/Tc9Df9K6dZFG14E0btwY27dvR0JCAlJTU6FUKiGVSvHSSy/B3LxOPNSQiMjorCwt8Lr/Xq3W3R8zUsej0b9aPVCqf//+6N+/v77GQkRE9Ui1ATJ27FjExcWhSZMmePvtt1XHPqqyfft2vQyOiIjqrmoDpGPHjqrdUx07dqwxQIiIyPRUGyCRkZGq/z9//nw0adLEIAMiIqL6QaMj4B4eHvD390dCQoK+x0NERPWERgESHh6Ou3fv4r333sPgwYOxcuVKXL9+Xd9jIyKiOkyjABk5ciTi4+Pxww8/YNy4cTh8+DBeffVVTJ48GQcOHND3GImIqA6q1UUcTk5OmDp1Kvbv349//vOfSElJwdy5c/U1NiIiqsNqdR1IRkYG9u3bh/379yM3Nxeenp7w8fHR19iIiKgO0yhANm3ahL179yItLQ3Ozs74n//5H4wcORL29vb6Hh8REdVRGgXIihUrMGLECISGhqJHjx76HhMREdUDGh0DOXHiBMLCwnQWHiUlJfDy8sIPP/ygaistLUVYWBjc3Nzg5uaG6OhoKJVKjfuJiMiwNNoCsba2xpEjR7B69WpcvnwZFhYWcHZ2hp+fH4YNG1argsXFxZg1axbS09PV2mNjY3Hy5EnExcUhPz8fAQEBaNKkCfz8/DTqJyIiw9JoC+Q///kPZs6ciTZt2mDevHmYPXs2nJycMGvWLPznP//RuNj58+fh4+ODmzdvqrUrFAps27YNgYGBcHFxgbu7O/z9/bFp0yYolcon9hMRkeFptAWyevVqTJs2DR999JGqbfLkyVi2bBni4uIwdOhQjYolJiZiyJAhmDZtGlxcXFTtaWlpKCoqgqurq6rN1dUVeXl5yMzMxN27d2vs79Chg0b1iYhIdzQKkPT0dMTGxlZqf+ONN/Dll19qXOy9996rsj0nJwcNGzaEra2tqq158+YAgOzsbNy7d6/GfgYIEZHhaRQgjo6O+PPPPyt9Uf/5559o2LDhUw+iqKgIVlZWam0Vr0tKSp7YXxspKSlajzM5OVnrdZ+GseoaszbnbBq1n7W6NT1xUBNPMy5j1NYoQAYPHoywsDAsXrwY3bp1AwD8/vvvOnsmurW1daUgqHhtY2PzxP7a6NatGyQSSa3HmJyc/NS/IG0Yq64xa43hKtYAABjiSURBVHPOplHb1Opqwpjjqq62QqGo9g9vjQJkxowZOHPmDMaMGaP68lUoFOjcubNObmXSsmVLFBYWoqCgAI0aNQIA5ObmAnh4+xRLS8sa+4mIyPA0CpCmTZvim2++wfHjx3Hp0iUAgEwmg4eHh06eiS6Xy2FjY4Pk5GQMHDgQAJCUlARHR0e0a9cOLVq0qLGfiIgMT+N7YZmbm2PQoEEYNGiQzgdhbW0NHx8fREREICoqCgqFAjExMZg0aZJG/UREjyspLYeVpUWVfU/aTVTTuqSuxmeia0oXz0SfO3cuFAoFfH19IZFI4OPjg6lTp2rcT0RUwcrSAq/779Vq3f0xI3U8mmdXtQHy22+/wdzcHK6urnjuued0XvjixYtqryUSCcLDwxEeHl7l8k/qJyIiw6o2QKKionDw4EEkJCSgvLwc3t7eGD58OOzs7Aw5PiIiqqOqPQL+5ptvYv369fj555/h5eWF/fv3Y+DAgXj//fdx6NAhKBQKQ46TiIjqmCeeQuXg4IB33nkHX331Fb777jv07t0bcXFx6N+/PwICAnDixAlDjJOIiOqYWp2D27p1a/j5+WHPnj0ICgrC0aNHeSCbiMhE1eqRtufOncO3336L7777Drdu3ULfvn3h5eWlr7ERUT32pNNheTpt/ffEALlw4QIOHTqEQ4cO4fr163BxccG7776L4cOHq25oSET0d09zKi3A02nrg2oDZPny5Th06BCuXbuGTp06YcyYMfDy8kKbNm0MOT4iIqqjqg2Q1atXw9LSEoMGDYJUKkVBQQF27txZ5bKzZ8/W2wCJiKhuqjZAWrduDQC4dOmS6v5XVTEzM2OAEBGZoGoD5NixY4YcBxER1TNPfytdIiIySQwQIiLSCgOEiIi0wgAhIiKtMECIiEgrDBAiItIKA4SIiLTCACEiIq0wQIiISCsMECIi0goDhIiItMIAISIirTBAiJ5xJaXlNfbX9GTAJ61Lpq1Wj7QlovrnaZ4MyKcCUk24BUJERFphgJBJMdbunKep+7S1ifSlTu3COnLkCGbMmKHW1qlTJxw4cAClpaWIjIzEwYMHAQBjxozB7NmzYW7ODCTNGWt3ztPUfdraRPpSpwIkPT0dHh4eiIqKUrU1aPBwiLGxsTh58iTi4uKQn5+PgIAANGnSBH5+fsYaLhGRSatzASKVStG8eXO1doVCgW3btmHJkiVwcXEBAPj7+yM6Ohq+vr7cCiEiMoI69c17+fJldOzYsVJ7WloaioqK4OrqqmpzdXVFXl4eMjMzDTlEIiJ6pM4ESFlZGa5cuYLExEQMGzYMnp6eCAkJwYMHD5CTk4OGDRvC1tZWtXzFVkp2draxhkxEZNLqTIBkZmaitLQU5ubmiI2NRWhoKE6fPo2PP/4YRUVFsLKyUlu+4nVJSYkxhktEZPLqzDGQ559/HomJibCzs4OZmRkAwMHBAT4+Pujfv3+loKh4bWNjU6s6KSkpWo8xOTlZ63Wfhr7qyjt3RaOG1tX213RqaUFhMS6knddL7Sed0vo0tZ/03k+i7e/iaesaszbnXPfrGqt2nQkQALC3t1d77ezsDABQKpUoLCxEQUEBGjVqBADIzc0FADg5OdWqRrdu3SCRSGo9tuTkZJ38g6hrdZ/mlNanHZcxa2vLWHWNWZtzfvbr1lRboVBU+4d3ndmFdezYMfTt2xcFBQWqttTUVJibm+PNN9+EjY2NWkImJSXB0dER7dq1M8ZwiYhMXp0JkD59+kAikSAoKAgZGRk4deoUgoODMXr0aLRo0QI+Pj6IiIjAmTNnkJCQgJiYGEyaNMnYw9aJmq4y5hXKRFRX1ZldWE2bNkV8fDwWLlyIMWPGwMrKCt7e3pg3bx4AYO7cuVAoFPD19YVEIoGPjw+mTp1q5FHrBm92R0T1UZ0JEACQyWTYsGFDlX0SiQTh4eEIDw838KiIiKgqdWYXFhER1S8MkEd4t1QiotqpU7uwjIl3SyUiqh1ugRARkVYYIEREpBUGCBERaYUBQkREWmGAEBGRVhggRESkFQYIERFphQFCRERaYYAQEZFWGCBERKQVBggREWmFAUJERFphgBARkVYYIEREpBUGCBERaYUBQkREWmGAEBGRVhggRESkFQYIERFphQFCRERaYYAQEZFWGCBERKQVBggREWmFAUJERFqpVwFSWlqKsLAwuLm5wc3NDdHR0VAqlcYeFhGRSWpg7AHURmxsLE6ePIm4uDjk5+cjICAATZo0gZ+fn7GHRkRkcurNFohCocC2bdsQGBgIFxcXuLu7w9/fH5s2beJWCBGREdSbAElLS0NRURFcXV1Vba6ursjLy0NmZqYRR0ZEZJrqzS6snJwcNGzYELa2tqq25s2bAwCys7PRoUOHGtcXQgAASkpKql3GrpGF1uNTKBRar/s0tetrXWPWrm91jVmbc64/dfVVu+I7s+I79HFmoqrWOmjPnj2IjIzEqVOnVG1KpRKdO3fG+vXrMXDgwBrXf/DgAS5duqTvYRIRPZOkUqnaH/BAPdoCsba2rrT1UPHaxsbmies3atQIUqkUlpaWMDMz08sYiYieNUIIlJaWolGjRpX66k2AtGzZEoWFhSgoKFBNJDc3FwDg5OT0xPXNzc0rpScRET2ZtbV1le315iC6XC6HjY0NkpOTVW1JSUlwdHREu3btjDgyIiLTVG8CxNraGj4+PoiIiMCZM2eQkJCAmJgYTJo0ydhDIyIySfXmIDrw8EyBiIgIHDx4EBKJBD4+Ppg9ezaPaRARGUG9ChAiIqo76s0uLCIiqlsYIEREpBUGCBERaYUBQkREWmGAEBGRVurNlejGkpeXh5s3b6JNmzZwcHDQS42kpCT07t0b5uZ1I8/Pnz+PrKwstGvXDl26dNFrreLiYqSkpODOnTsoLS1F48aN0aZNG7zwwgt6rQsAmZmZyM7ORklJCaytreHk5IS2bdvqva6x5OfnQ6FQoFmzZpX6ysvLceXKFTg7O+t9HBkZGbhz5w5eeOEFvf2bqklycjK6d+8OKysrg9XMzMxETk4OOnbsCEdHR4PVBfT8HSZICCHEgwcPRGBgoHj99deFEELk5+eLGTNmCLlcLmQymejSpYuYPXu2KCws1HltmUwmxo4dK65fv67z965JQUGB+PTTT8WQIUPErFmzxIMHD8T06dOFTCYTLi4uQiaTiUmTJon79+/rvLZSqRSLFi0S3bp1EzKZTMhkMtG1a1cxYMAAIZPJxEsvvSR27typ87pCCBEXFyfc3d1Vv9uKH7lcLtzd3cUXX3yhl7rGcu/ePfH+++8LuVwu5HK5eO2118Tx48fVlsnNzRVyuVyndcvKysSyZcvEhAkTxOrVq0VhYaGYMmWK6vPu0qWLCA8PF6WlpTqt+yS9evUSmZmZenlvb29vcffuXdXrBw8eCF9fX7U5f/rpp6KkpETntY3xHcYtkEdCQ0Nx8eJFzJkzBwCwcOFC/PHHH9i8eTOef/55ZGRkICwsDJGRkQgLC9N5/caNG2PEiBF499138d577xnkvl1RUVE4ffo0Jk+ejCNHjmDChAlQKpU4ePAgXnjhBVy/fh1z585FVFQUFixYoNPaK1euxPHjx7FlyxbI5XJcv34dn3/+OTw8PDB27FgcO3YMYWFhKCsrw7hx43RWNyYmBrt378acOXPg6uqK5s2bw8rKCiUlJbh16xaSkpIQExOD+/fvY9asWTqr+9NPP2m87KBBg3RWF3j4e87JycHWrVsBABs3boSfnx8+/fRTtc9W6PiSsNjYWBw8eBDDhg3Drl27cOzYMRQVFWHnzp2QSqU4d+4cPv30U1haWiIgIECntQcPHlztBcZFRUWYOHEiLCwe3vr86NGjOqt7+fJllJWVqV4vXrwYN27cwDfffANnZ2ecP38en3zyCaKjoxEUFKSzuoCRvsN0FkX1nKurq0hNTVW9HjhwoDh16pTaMmfPnhV9+/bVeW25XC7y8vLE999/L4YNGyZ69eolIiIiREpKis5rPW7AgAHi7NmzQggh7t69K+RyuUhISFBb5vfffxfu7u46r/3SSy+pale4c+eO6N27t1AoFEIIIX766ScxdOhQndZ98cUXxS+//FLjMr/88osYMGCATut6eXmptgAe3+r5+4+utwKEEMLd3V2cO3dOrW3dunVCLpeLHTt2CCH0swXi4eEhTp8+LYQQIi0tTchkskr/fSUmJor+/fvrtK4QQixdulR07dpVTJgwQWzZskX1s3nzZtGtWzexYsUKVZsuyWQykZeXp3rt6ekpfv75Z7Vl9DVnY3yHcQvkESsrKxQUFKhe29nZVfkXjD5umyIe/eU3dOhQeHp64rvvvsO2bduwefNmtG7dGq6urnB2doadnR3eeustndUtLy9X3WWzQYMGMDMzg6Wlpdoy5ubmOv/LFHh4K/6/v6+FhQUKCwuRn58PBwcHdOjQAbdv39ZpXaVSicaNG9e4jLW1tU4e7vO4Xbt2YebMmcjOzsaOHTsMuv+9rKys0t1U/fz8UFpaitDQUEgkEri7u+u8bkFBgeqhb3K5HDKZDHZ2dmrL2Nvbo7y8XOe1Z86ciVdeeQVBQUFITExEaGio6thPTEwMRo4cqZfjXWZmZmrfERKJRPUZVGjevHmND7bTljG+w+rGUds64M0334S/vz9+/vlnKJVKTJ8+HVFRUUhPT4dSqURKSgpCQkIwfPhwndd+/BdqYWEBLy8vbNmyBT///DOmTZsGS0tLHDlyBGvXrtVp3ZdffhkhISE4dOgQ5s2bBwcHByxbtgxZWVkAHh74i4yMRP/+/XVaFwA8PDzwySef4OLFiwCAu3fv4pNPPoGzszMcHBxw69YtxMbGolevXjqt6+XlhXnz5uGnn35Cfn6+Wl9RURFOnDiBwMBAjBgxQqd1rayssHTpUpSVlWHNmjU6fe8n6devHxYuXIg7d+6otU+fPh3jx4/H/PnzsWnTJp3XdXV1xbJly1Sf8969eyGXy1X9N2/eRHh4OAYMGKDz2gDQpUsX/Pvf/4azszNGjhyJvXv36qXO44QQmDdvHhYtWoSvv/4aXbp0wZdffqnqLyoqwvLly+Hi4qLz2sb4DuO9sB4pLy/H4sWLsXXrVjRo0ACtWrVCTk4OCgsLVcu88sorWLRoUbX3xteWXC7HyZMnqzw7Rp8ePHiA0NBQ/PTTT7C3t0dYWBj++OMPLFiwAFZWVlAoFOjSpQvi4uJ0PrZ79+5h+vTpSEpKgo2NDYqLi9GuXTusXLkSnTp1wvjx41FcXIylS5fq9C/FsrIyxMTEYPv27SguLoaNjY3qGEhRURGsra0xevRozJs3Ty9bCampqUhMTMSUKVN0/t7VycnJwbRp05CWlob169fDw8NDrX/ZsmVYt24dhBBIS0vTWd2srCz4+fmhc+fOiI2NVes7cuQIPvroI7i4uGDVqlV6PzMpNTUVQUFBcHJywqlTp3DgwAG9bIF8//33SE9PR3p6Oi5fvowrV66grKwMiYmJaNq0Kfr16wdra2vEx8ejU6dOOq1tjO8wBsjfPHjwAElJScjMzERhYSEsLCzQokUL9O7dW2/PHdm9eze8vLwMulujJllZWUhJSYGTkxNcXFxUBxv1oeKUYUdHR7i4uKh2od2/fx9NmjTRW92SkhKkpaUhJydHFRwtW7aEXC6HRCLRW11jqQiH1q1bV9qNBAAXLlxQfanruu6tW7cqPfQtNzcXWVlZ6Nmzp8FOXy8tLcWqVauwf/9+bNmyBa1atdJ7zfLycmRmZqJjx44AgB9++AF9+vTR63/b+fn5SEpKwrVr1/T+HcYAqYIxrw8wVm1TnDMRPR0eRH/M+vXrsWnTJty+fVvtAK+ZmRmaNWumOsX2WapdUTcvL0+t/VmeszEY8zReIn1hgDxirOsDjFnbFOdsrC/yxYsXIyMjA0DN11uYmZnp9DgEYLw5GzM0OWfD1OYurEf69++P2NjYGs84SkhIwJw5c3Dy5MlnorYpztnb29soX+QlJSVGO43XWHM2Vl1j1ja1OXML5BFjXR9gzNqmOGdjXY9RcRqvj48P1qxZg5kzZxqkLmC8ORvz2hfO2TC1eR3II8a6PsCYtU1xzsa8HkMikWDhwoUGuU3N44w1Z2N+1pyzYWpzF9Yjxrw+wFi1TXHOFYxxPYaxGWvOxvysOWf9YoD8jTGvDzBWbVOcszHxtGV6VvAYyN9YWVnB3t4eCoUCDRs2hLW1NRwcHAzyZWas2qY4Z8DwX+TGPGW6Aq8z4px1iQHyGFO+DsQU52zIL3JjnjINGC+86sJ1RpyzHmvr7L6+9Vx0dLRwd3cXu3fvFllZWaK4uFgolUpRXFwsMjMzxa5du4S7u7uIjY19Zmpzzoara6zbyAthep+1MWub2pwZII8Y8x+4sWpzzoar269fv0rP5Pi7M2fOiD59+ui0rhCm91kbs7apzZmn8T5iitdEcM6Gq2vMU6ZN7bM2Zm1Tm7NFaGhoqM7erR77888/8eWXX6Jt27ZwdHRUO3W0qKgIp06dQkhICDw9PeHp6flM1OacDVfX3d0df/75J6Kjo7FmzRps2LABX375JVavXo1Vq1bh+++/x7BhwxAUFKTzux+b2mdtzNqmNmeexvuIKV4TwTkb/vqTvLw83Lhxo8rTlhs0aIArV67A2dlZpzVN8bPmnA1TmwHyN8b4B27s2pyz/uvev38fAQEB+PHHHwEA7du3xyeffKL2cKe8vDy89NJLOr9H0uPvbwqfdV2obTJz1tnRlHru3r174v333xdyuVzI5XLx2muviePHj6stk5ubK+Ry+TNTm3M2XN2goCAxatQokZycLJKTk8WMGTNE586dxVdffaVWVyaT6bSuEKb3WRuztqnNmQfRH4mKikJOTg62bt2KrVu3QiqVws/PD9u2bVNbTuhhg81YtTlnw9X9+eef8dlnn6F3797o3bs3li9fjo8//hhhYWHYuXOnajkzMzOd1gVM77M2Zm2Tm7POoqiec3d3r3Sa5bp164RcLhc7duwQQujvLwdj1eacDVfXzc1NXLp0qVL7ypUrRefOncWePXv4WT8DtU1tzrwS/ZGysrJKD5r38/NDaWkpQkNDIZFI4O7u/kzV5pwNV7dfv35YuHAhFi1aBAcHB1X79OnTcffuXcyfP19vN78ztc/amLVNbc48jfeRc+fO4ccff4SHhwdsbGxU7f369cPdu3exdOlSmJub48yZM/jwww+fidqcs+Hq9u7dG9988w0WLlyInj17ol27dqq+gQMHoqysDOvXrwcAftb1uLbJzVln2zL1XHZ2thg1apSQy+WVDjwJIcTSpUtF586d9bLpaazanLNh56xUKsX58+fFX3/9VWV/WlqaWLZsmc7rmuJnzTkbpjYD5DHG+gduzNqcs+HqGpMpftacs/5r8zoQIiLSCk/jJSIirTBAiIhIKwwQIh0IDQ1Fly5dcO7cuUp9ZWVl+Mc//oFhw4ahuLjYCKMj0g8eAyHSgcLCQowcORISiQS7du1Su1nd2rVrsXLlSmzfvh3dunUz4iiJdItbIEQ60LBhQ0RGRiIjIwOrV69Wtaenp2PVqlX48MMPGR70zOEWCJEORUVFYfPmzdi1axc6deqEcePGwcLCAlu2bEFZWRlWrFiBffv24d69e+jYsSOmTp2q9hCpH374AevWrcPFixdRWlqKdu3awc/PD2+++SYAIDAwEPfv30d5eTl+/fVXvP322wgMDDTWdMnEcQuESIdmzZqFdu3aISwsDNu2bcPly5excOFCmJubIygoCMeOHcPnn3+Offv24e2338b8+fOxfft2AEBaWho++OADDBo0CPv27cPu3bvRvXt3BAcHIzs7W1Xj6NGj6N69O/bu3Yvx48cba6pEvBKdSNfOnj0rOnfuLLp06SJ27dolhBDi6tWrQiqVitOnT6stu2jRIuHp6SmEeHiR18aNG9X6r1y5IqRSqThx4oQQQoiAgADRs2dPoVQqDTAToprxZopEOtajRw+88sor+OOPPzBq1CgAQGpqKgDA19dX7ZbtZWVlKCkpQXFxMeRyOezt7REfH4+MjAxkZWWpHi5VXl6uWqdt27Z6ue07UW0xQIj0wMbGRu2GduLRocaNGzfC3t6+0vJWVlY4ffo0fH190b9/f/Tt2xfDhg2Dvb09fHx81Jb9+x1XiYyFAUJkAFKpFACQk5ODnj17qtq//PJLXL16FZ999hni4+PRo0cPrF27VtV/9OhRAPp5ABHR0+JBdCIDcHZ2xuDBgxEeHo7Dhw8jKysLO3bsQExMDFq1agUAaN26NdLT03Hq1CncuHEDhw4dwj//+U8AQGlpqTGHT1QlboEQGciSJUuwbNkyLFiwAHfu3MFzzz2HOXPmYPLkyQCAjz76CLdv38aHH36I8vJydOjQAXPmzMHy5ctx9uxZDB061LgTIPobXgdCRERa4S4sIiLSCgOEiIi0wgAhIiKtMECIiEgrDBAiItIKA4SIiLTCACEiIq0wQIiISCsMECIi0sr/AfeyaOvEfEt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045" y="2112471"/>
            <a:ext cx="5644166" cy="422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6101520"/>
      </p:ext>
    </p:extLst>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FCB1F73-0576-4CC2-85AC-3A0A2519CDCC}"/>
              </a:ext>
            </a:extLst>
          </p:cNvPr>
          <p:cNvSpPr>
            <a:spLocks noGrp="1"/>
          </p:cNvSpPr>
          <p:nvPr>
            <p:ph idx="1"/>
          </p:nvPr>
        </p:nvSpPr>
        <p:spPr/>
        <p:txBody>
          <a:bodyPr>
            <a:normAutofit/>
          </a:bodyPr>
          <a:lstStyle/>
          <a:p>
            <a:r>
              <a:rPr lang="en-US" dirty="0"/>
              <a:t>Growing in terms of Total Revenue per year</a:t>
            </a:r>
          </a:p>
          <a:p>
            <a:endParaRPr lang="en-US" dirty="0"/>
          </a:p>
        </p:txBody>
      </p:sp>
      <p:sp>
        <p:nvSpPr>
          <p:cNvPr id="2" name="Title 1">
            <a:extLst>
              <a:ext uri="{FF2B5EF4-FFF2-40B4-BE49-F238E27FC236}">
                <a16:creationId xmlns="" xmlns:a16="http://schemas.microsoft.com/office/drawing/2014/main" id="{6EE15915-F0ED-4294-9B31-4EEDC96714DA}"/>
              </a:ext>
            </a:extLst>
          </p:cNvPr>
          <p:cNvSpPr>
            <a:spLocks noGrp="1"/>
          </p:cNvSpPr>
          <p:nvPr>
            <p:ph type="title"/>
          </p:nvPr>
        </p:nvSpPr>
        <p:spPr/>
        <p:txBody>
          <a:bodyPr>
            <a:normAutofit/>
          </a:bodyPr>
          <a:lstStyle/>
          <a:p>
            <a:pPr algn="ctr"/>
            <a:r>
              <a:rPr lang="en-US" sz="3200" dirty="0">
                <a:latin typeface="Algerian" panose="04020705040A02060702" pitchFamily="82" charset="0"/>
              </a:rPr>
              <a:t>INDUSTRY GROWTH Y-ON-Y V/s TOTAL REVENUE</a:t>
            </a:r>
          </a:p>
        </p:txBody>
      </p:sp>
      <p:sp>
        <p:nvSpPr>
          <p:cNvPr id="4" name="AutoShape 2" descr="data:image/png;base64,iVBORw0KGgoAAAANSUhEUgAAAaEAAAErCAYAAAB3gzx8AAAABHNCSVQICAgIfAhkiAAAAAlwSFlzAAALEgAACxIB0t1+/AAAADh0RVh0U29mdHdhcmUAbWF0cGxvdGxpYiB2ZXJzaW9uMy4yLjIsIGh0dHA6Ly9tYXRwbG90bGliLm9yZy+WH4yJAAAgAElEQVR4nOzdeVzU1foH8M+w74qyCbK4DS7si8giLqilqElhmml6Fe3esrqKKJqpGSbuaam5VJq30mub5l4uxSLaoIAIYi4ssqOyz8qc3x/+mOuE4MDMMMA879fL18s557s8z6Dz8D3fM+fLYYwxEEIIIRqgo+kACCGEaC8qQoQQQjSGihAhhBCNoSJECCFEY6gIEUII0RgqQoQQQjSGihBpd6NHj4arqys++eSTZ/b//PPPcHV1xauvvqqyc8bGxip9vFmzZsHV1VXuj5ubG0JCQhAbG4vHjx+rKFoCAGKxGFOmTEFoaChqamqa9BcVFcHHxwfLli3TQHREVagIEY3Q19fH6dOnn9l34sQJcDgclZ7v/fffx969e5U+TlhYGBITE2V/Tp8+jZiYGPz2229Yvny5CiIljfT19REfH49Hjx5hw4YNTfo/+OADdO/eHR988IEGoiOqQkWIaERwcDByc3ORlZUl1/7o0SOkpKTA399fpeczNzdH9+7dlT6OoaEhrK2tZX8cHR3x0ksvYc6cObh48SJqa2tVEC1pNHDgQLz99ts4evQokpOTZe2Nrzdu3AgzMzMNRkiURUWIaMSAAQPA5XJx6tQpufbTp0/D3d0dDg4Ocu2VlZWIi4vDqFGj4O7ujoiICPz6668AAD6fD19fXxw4cEBun2PHjsHd3R2VlZVNhuNqa2uxatUqBAUFwdvbG9OnT8fly5fbnI+hoSE4HA50dP73X+qnn35CeHg43N3d8cILL+Czzz6DSCQCAKxcuRKTJ0+WO4ZAIICvry+++eYbAEBpaSmio6MxdOhQ+Pv74x//+Adu3rwp2/7TTz/Fa6+9hgMHDmDUqFHw9vbGa6+9hrS0NNk2s2bNwqJFi+TOo4r3wtXVFd9++y1mzpwJDw8PjBs3DkePHpXb5u7du3jzzTfh7e2NwMBAvP3228jPz5eL46233pJtEx8f/8xzLViwAB4eHvjggw8gEAhQVlaGDRs2YP78+fDz81PovWKM4YsvvsCECRPg7u4OLy8vzJgxAxkZGbJtRo8ejY8//hiTJ0+Gv78/zpw50+J7QFSDihDRmPDw8CZF6MSJE5g4caJcW0NDA+bOnYuEhATExcXh2LFjGDlyJN555x2cOXMGxsbGCA8Px7Fjx+T2O3bsGMaMGdPkCogxhqioKPz111/49NNP8eOPP2L06NGIiorC77//3qocpFIpeDweDh48iDFjxsDExAQAcOTIEXz00UeYP38+Tp06hRUrVuDnn39GbGwsAOCVV15BTk4Obt26JTvWr7/+CrFYjEmTJqG+vh6zZs0Cn8/HV199hcOHD8PV1RXTp0+X2+fGjRv4448/8Nlnn+HAgQPg8/mIiYmBVCpVKH5l3ouNGzdi1KhR+Pnnn/Hqq6/igw8+wPHjxwE8KQozZsyAtbU1jhw5gq+++grGxsaYOnUqSktLZcc4f/483N3dcezYMbz++uvPPI+uri7i4+NRXl6Ozz//HB9//DGcnJzwzjvvAIBC79WhQ4fw2Wef4b333sOZM2fw5ZdfQigUNrmf9O2332Lx4sU4dOgQgoODFXoPiZIYIe1s1KhRbNOmTSw/P59xuVyWlpbGGGOssLCQDRkyhD18+JAtW7aMTZ06lTHG2KVLlxiXy2Xp6elyx3nrrbfYpEmTGGOMpaenMy6Xy27fvs0YY6ykpIQNHDiQJSQkMMaY3PGSk5MZl8tlxcXFcsd777332MyZM5uNe+bMmWzw4MHMy8tL9mfQoEEsODiYffTRR6y2tla2bWhoKNu5c6fc/o15FBQUMMYYmzBhAouPj5f1z507ly1evJgxxth///tf5uXlxYRCodwxIiMjWWxsLGOMsR07djAul8vKyspk/SdPnmRcLpeVlpbKYv73v/8tdwxVvBdcLpctX75cru3dd99lERERjDHGtm3bxsaOHcukUqmsXyKRsODgYPbpp5/K4vDy8pLbpiVffPEFGzx4MPPw8GB37tyRtSvyXl28eJGdPXtWrv/IkSOMy+UykUjEGHvy7zIqKkqhWIjq6Gm6CBLt5ejoCE9PT5w6dQqenp44ceIEgoOD0aNHD7ntcnJyYGhoCHd3d7l2f39/XLhwAVKpFB4eHuByuTh+/Diio6Nx/Phx2NraIigoqMl5G4dpxo8fL9cuFothYWHRYswhISFYsWIFGGO4desW4uLi4OPjg+joaBgbGwN4cl+rpKQEu3fvxr59+2T7sv9fK/ju3bvo3bs3Xn75ZRw8eBAxMTF4+PAhLl++jP379wMAsrKywOfzERAQIHf+xuG8RhYWFrC2tpa9brw/IhaLW8xDFe9FYGCg3GsfHx+cP38ejDFkZWXhwYMH8PHxkdtGIBDgzp07steOjo4KT0KZM2cOvvjiC4wfPx79+vWTtSvyXo0cORKZmZnYsWMH8vLykJubi5ycHACQu2p0dnZWKBaiOlSEiEaFh4fjyy+/RGxsLE6ePIn58+crvC9jDLq6urL7MK+88goOHDiAxYsX4/jx44iIiJC7R9NIKpXCwMAAP//8c5O+Z23/NBMTE9kHlYuLC1xcXPDqq69i0aJF2L17NzgcjuxDbcmSJRg5cmSTYzQWjSlTpmDbtm1ISUnBrVu3YGdnJ/tgl0ql6N27N7744osm+xsYGDzz709jLSyO/3SBUua90NOT//iQSqXgcDiy98DHxwfr1q1rsl/jkCUAGBkZtXiOv8djaGjYZB9F3qv9+/dj+/btmDJlCnx9ffHaa68hJycHa9euldu+NfEQ1aB7QkSjxo8fj7KyMnz//ffIz89HWFhYk21cXV0hFApx48YNufarV69iwIABsteTJ09GRUUFjhw5gr/++gsvv/zyM8/p6uoKkUiEmpoaODs7y/4cPXoUP/30U6viHzhwIKKjo3Hx4kV89913AICePXuiZ8+eyM/Plzt+UVERNm7ciPr6etl2I0aMwKlTp3DixAlERETIrgq4XC5KSkpgZGQkd4zPP/8cFy5cUDg+AwODJjP2np4coMx78fRNfQC4du0a3NzcZPHfv38fNjY2smP26tULmzZtwp9//qlw/IpQ5L3atWsXFixYgI8++ggzZsyAn5+f7H1oqWAT9aMiRDTKxsYGQ4cORXx8PMaMGSMb0npaSEgIhgwZgqVLlyIpKQn37t3D9u3bceHCBbkrpx49emD06NHYtGkThg4dCkdHx2ees/F40dHRSExMREFBAXbt2oX9+/fDxcWl1Tm88cYb8PHxwebNm1FSUgIOh4MFCxbg8OHD+PLLL5GXl4eEhATExsaCz+fDyspKtm9kZCROnTqF7OxsREREyNonT54MKysrvPPOO+DxeMjNzcXatWtx/PhxucL7PN7e3rhy5Qp+/fVXFBQUYMeOHbh9+7ZK3otvv/0WP/zwA3Jzc7Fnzx789ttvePPNNwEAM2bMgEAgwL///W9kZmbizp07WLJkCZKSkjBw4ECF41eEIu+Vvb09kpOTkZOTg7y8POzfv182C/HvQ5ykfVERIho3ceJE1NbWNpkV10hXVxdffPGF7N7LlClTkJCQgE8//RQTJkyQ2/aVV15BbW0tXnnllWbP13g8Pz8/xMTEIDw8HKdPn8bGjRubTJtWBIfDwbp16yCRSLB69WoAT+5frFq1Cj/88APCw8OxfPlyhIWFYceOHXL7hoaGwtTUFAEBAejdu7es3dzcHN988w3s7e3x1ltvYcqUKcjMzMTu3bsxdOhQhWObM2cOxo8fj9jYWERERKC8vBxz585VyXsxffp0HD16FJMmTcLJkyexY8cO2fBj79698c0330AqlWLWrFmYNm0aqqqqcPDgQfTt21fh+BWhyHu1adMmAMC0adMwbdo0JCUlYePGjQCA9PR0lcZDWofD6FqUENJKrq6uWLNmDV577TVNh0I6OboSIoQQojFUhAghhGgMDccRQgjRGLoSIoQQojFUhAghhGgMFSFCCCEaQ0WIEEKIxlARIoQQojFUhAghhGgMFSFCCCEaQ0WIEEKIxlARIoQQojFUhAghhGgMPVlVQVKpFHV1ddDX11f4ccSEEKLtGGMQi8UwNTV95tN6qQgpqK6uTu5hYIQQQhTH5XJhbm7epJ2KkIL09fUBPHkjG59b3xqZmZmyRx9rC8pZO2hbztqWL6BcziKRCLdv35Z9hv4dFSEFNQ7BGRgYwNDQsE3HaOt+nRnlrB20LWdtyxdQPufmbmPQxARCCCEaQ0WIEEKIxlARIoQQojFUhAghhGgMFSFCCCEaQ0WIEEKIxlARIoQQ0qyE64X4/HSp2o5PRYgQQkizjifcBWPqO75GipBIJEJ4eDguXrz4zP7t27dj9OjRcm1isRhr165FQEAAAgICsHnzZkilUpX1E0IIkVf2uB638h5jiLOx2s7R7ismCAQCLFq0CHfu3Hlmf1ZWFvbu3QtbW1u59q1btyIpKQl79+5FbW0tli1bBgsLCyxYsEAl/YQQQuQlpRcBANycTNR2jna9Erp58yYiIyNRVFT0zH6xWIzY2Fh4e3vLtQuFQnz33XeIjY2Fp6cngoODER0djYMHD0IqlSrdTwghpKmEtEL0790NPczVd73SrkUoJSUFYWFhOHLkyDP7d+3aBUdHR7z44oty7dnZ2eDz+fDz85O1+fn5oaKiAvn5+Ur3E0IIkVfysA5/FVRiuJeDWs/TrsNx8+bNa7YvKysLR44cwbFjx3D27Fm5vtLSUpiYmMgtA25tbQ0AKCkpQVVVlVL9Li4uSudGCCFdSUJaIQAg2NMBD+5Xq+08HWIVbZFIhNjYWMTExMiKw9P4fH6Txyc0vhaJREr3t0ZmZmartn9aampqm/ftrChn7aBtOWtDvucul8KhpwEe3M8GoL6cO0QR2rVrF2xsbBAREfHMfiMjoybFovG1sbGx0v2t4ebm1qYlzVNTU+Hr69vq/Tozylk7aFvO2pBvYXktSh4/wLzJbvD17adUzkKhsMVf3jtEETp+/DjKy8tlExLEYjEkEgm8vb2xb98+2NnZob6+HnV1dTA1NQUAlJeXAwBsbW2hr6+vVD8hhJD/aRyKC/G0V/u5OkQROnToECQSiez18ePHcfToURw6dEhWJIyNjZGamorQ0FAAAI/Hg5WVFZycnGBjY6NUPyGEkP9JSCvE4D49YNVdfd8PatQhipCDg/zsC0tLS+jp6cHZ2VnWFhkZibi4OMTHx0MoFGLLli2YPXs2gCfDdcr0E0IIeSKvpBr5JTV4M8K9Xc7XIYqQImJiYiAUChEVFQVDQ0NERkZi/vz5KusnhBDy5CpIhwMEe6h/KA4AOIypc1WgrqPx5hpNTFAc5awdtC3nrpwvYwz/2nAePbsZY92/gmXtqpiY0NxnJy1gSgghBABwv6gaheV1CFHzF1SfRkWIEEIIACAxvRA6OhwEufdqt3NSESKEEALGGBLSCuHZ3wrdzFp/y6GtqAgRQgjBnQeVKHlYr/a14v6OihAhhBAkpBVBT5eDwHYcigOoCBFCiNZjjCExvRBeXBuYmRg8fwcVoiJECCFaLifvMcof8zHcq32+G/Q0KkKEEKLlEtIKoaerg4Ah7TsUB1ARIoQQrSaVMiSmF8F3oA1MjfXb/fxUhAghRItl3X+IR9WCdp8V14iKECGEaLGEtEIY6Oti6BA7jZyfihAhhGiphgYpkjOK4T/IFsaGmlnPmooQIYRoqcy7D1FZK9TYUBxARYgQQrRWQnohjAx04TvIRmMxKHT9VVRUhIsXLyItLQ0VFRXQ0dGBjY0NfHx8EBYWhh49eqg7TkIIISokaZAiOaMIQ4fYwchAc4+Wa/HMBQUF+OSTT3DmzBl069YNXC4XPXr0QENDAx48eIDffvsNH374ISZOnIiFCxeid+/e7RU3IYQQJWT8VYGaerFGh+KAForQN998g927d2PChAn49ttv4enp2WQbxhgyMjLw/fffY+rUqVi4cCFef/11tQZMCCFEeQlphTAx0oPvQM0NxQEtFKHs7GwcP368xaE2DocDT09PeHp64p133sG2bdvUEiQhhBDVEUukuJxZjGFuvaCvp6vRWJotQnFxca06kI2NDdavX690QIQQQtTr+u0y1PE1PxQHtGJ2nFAohEgkAgDcvXsXX3zxBa5du6a2wAghhKhHQlohzIz14TnAWtOhKFaErl27htDQUFy7dg0PHz7ErFmzsGPHDsycOROnT59Wd4yEEEJURCRuwJXMEgS694K+nua/paNQBFu3bsXw4cMxePBgHDt2DDo6Orh8+TKWLVuGPXv2qDtGQgghKpJ6qxR8oQQhHWAoDlCwCN28eRPvvvsuLCwskJiYiNDQUJiYmGDMmDG4d++eumMkhBCiIglpRbAwNYBnfytNhwJAwSKkr68PiUQCoVCI1NRUBAYGAgAePnwIc3NztQZICCFENQRCCa5mlSDIwx66upofigMUXDHB29sbmzZtgoWFBaRSKYYPH46cnBx8/PHH8Pf3V3eMhBBCVODP7FIIRQ0aeYJqcxQqhStXrkR5eTkuXLiA999/H927d8fRo0chEokQGxvb6pOKRCKEh4fj4sWLsraSkhK8++67CAgIQHBwMJYvX46qqipZv1gsxtq1axEQEICAgABs3rwZUqlUZf2EENLVJaQVwtLcEEP6doyhOEDBKyFHR0d8//33cm2LFi2Cqalpq08oEAiwaNEi3LlzR9YmlUrx1ltvwdLSEgcPHoRIJMKaNWuwbNkyfP755wCeTI5ISkrC3r17UVtbi2XLlsHCwgILFixQST8hhHRl9QIxUrNLMS7AGbo6HE2HI9OqVesqKiogFovBGAMA2ZWKvb1il3Y3b97EsmXLoKsr/w3d7Oxs3Lx5E4mJibC2fjJv/f3338eMGTNQXV0NQ0NDfPfdd9i2bZts+aDo6Ghs3rwZUVFREIvFSvXr6HSMsVFCCFGXqzdLIJJIO8ysuEYKFaH09HQsXboU+fn5cu2MMXA4HGRnZyt0spSUFISFheFf//qX3Fp09vb22Ldvn6wAAU+WBAKefEn23r174PP58PPzk/X7+fmhoqIC+fn5qKysVKrfxcVFofgJIaSzSkwvQs9uRhjk0rGeeqBQEdqwYQNMTEywZcsWpWbDzZs375ntlpaWCA0NlWs7cOAAXFxcYG1tjWvXrsHExETu3I0Fq6SkBFVVVUr1UxEihHRltXwxUm+VITy4D3Q60FAcoGARys7OxsGDB+Hh4aHueAAAe/fuxblz52RfhOXz+TAwMJDbpvG1SCRSur81MjMzW7X901JTU9u8b2dFOWsHbcu5s+Wbdq8OkgYprI2q2xy7unJWqAhZWlo2+RBXl507d2LHjh1YtWoVRowYAQAwMjJqUiwaXxsbGyvd3xpubm4wNDRs1T7Akx+gr69vq/frzChn7aBtOXfGfH+5dhk2lsaYPC5QdqujNZTJWSgUtvjLu0J35GfPno1Nmzbh0aNHbQpCUevWrcOnn36KNWvWyD2XyM7ODvX19airq5O1lZeXAwBsbW2V7ieEkK6quk6EtNvlCPF0aFMBUjeFroTOnj2LGzduIDg4GBYWFtDX15frT0xMVDqQ7du34z//+Q/Wr1+PiIgIub6BAwfC2NgYqampsntHPB4PVlZWcHJygo2NjVL9hBDSVV2+UYwGKesQj214FoWKUFBQEIKCgtQWxK1bt/D5559j7ty5CAkJkV2lAE+GAo2MjBAZGYm4uDjEx8dDKBRiy5YtmD17NgAo3U8IIV1VYlohevU0Rb/e3TQdyjMpVIQWLlyo1iDOnj0LqVSK/fv3Y//+/XJ9v/zyC7hcLmJiYiAUChEVFQVDQ0NERkZi/vz5su2U7SeEkK6mskaIjDvleGX0gA45FAcAHNb4zdPnyMjIwJ49e3Dr1i0YGBhgwIABmDt3Lry8vNQdY4fQeHONJiYojnLWDtqWc2fK91Tyfez+IQM7okeij33br4RUMTGhuc9OhSYm8Hg8zJgxA8XFxQgLC0NwcDAKCgowc+ZM8Hi8NgVGCCFEvRLSCtHbxgwuvSw0HUqzFBqO27ZtG15++WWsXbtWrv2DDz7Ajh078PXXX6slOEIIIW3zsIqPm/ceYvpY1w47FAcoeCWUmZn5zJv4c+bMwY0bN1QeFCGEEOUkZRSBMXTYWXGNFCpCFhYWqK2tbdJeXV3dZLo2IYQQzUtMK4JLLws42nbsB48qVISCgoKwfv16uanTpaWl2LBhg1qnbhNCCGm98sd8ZOc+QkgHenhdcxS6J7Ro0SJMnz4do0ePhqOjIwCgoKAA1tbW2LZtm1oDJIQQ0jpJGYUAOv5QHKBgEbKzs8OJEydw/Phx3L59GwAwa9YsTJo0CWZmZmoNkBBCSOskpBWiX+9usLfq+J/PCj/UzszMDDNmzFBnLIQQQpRU8rAOt/MrMSd8sKZDUUizRWj69OnYu3cvLCwsMG3atBan+B0+fFgtwRFCCGmdxPQiAOhwT1BtTrNFqE+fPrLHXvfp06dDzzMnhBDyREJaIbhO3WHbw0TToSik2SK0fv162d/j4+PbJRhCCCFtV1Rei3uFVZg3eYimQ1FYs0VI0cczcDgcBAcHqywgQgghbZOQ9mRWXLBH5xiKA1ooQlFRUeBwOHje+qYcDgfZ2dkqD4wQQkjrJKQVYpBLD1hbtu6J0ZrUbBE6f/58e8ZBCCFECfkl1cgrqcGCKe6aDqVVmi1CDg6d53KOEEK0XUJaETgcINiz46+S8LQWp2griqZoE0KI5jDGkJBWCLe+VuhhYaTpcFql2SLk4uJC07IJIaQTyC2uRmF5LV4K7avpUFqt2SJE07IJIaRzSEgrhI4OB0EenWsoDnjOFO1hw4ZBT0+vxenaNEWbEEI0hzGGxLQiePS3Qjezpo/P7uhanKKdlJSEnj17IioqqtkD0BRtQgjRnLsPqlD8sA6RYQM0HUqbtDhF29LSUvZ3QgghHU9CWiF0dTgIdO+l6VDaRKEp2jRdmxBCOh7GGBLTC+HtagNzEwNNh9MmzRah6OhohQ+yZcsWlQRDCCFEcTn5j1H2mI8ZLwzUdCht1mwROnnyJHR0dDBkyBAYGXWueeeEEKINEtIKoaerg2FunXMoDmihCL3zzjs4deoU7ty5g7Fjx2LixIkICQmRPd5BGSKRCBEREViyZAlGjRoFABCLxVi/fj1OnjwJAJg6dSoWL14sO5+6+wkhpDORShmS0ovgO9AGpsb6mg6nzZotQm+//TbefvttZGdn48SJE1i9ejVEIhHGjx+PyZMnw8PDo00nFAgEWLRoEe7cuSPXvnXrViQlJWHv3r2ora3FsmXLYGFhgQULFrRLPyGEdCbZuY/wsEqAORM7+T171gpXr15lq1evZsOGDWNjxoxh27dvZ3fv3lV4/8zMTBYeHs4mT57MuFwuu3DhAmOMMYFAwDw9PWWvGWPsxx9/ZEFBQayhoUHt/YoQCASMx+MxgUCgcL5P4/F4bdqvM6OctYO25dxR8t39Qzp7eelxVscXqf1cyuT8vM/OVo1F+fv7Y82aNUhMTMSCBQvw9ddfIzw8XOH9U1JSEBYWhiNHjsi1Z2dng8/nw8/PT9bm5+eHiooK5Ofnq72fEEI6kwYpQ1JGEfwG28LEqPMOxQEtDMc9S0VFBc6cOYNTp07h+vXrcHR0xMyZMxXef968ec9sLy0thYmJCczNzWVt1tbWAICSkhJUVVWptd/FxUXhHAghRNMy71agskaI4V6dfCgOChShx48f49y5czh58iR4PB6srKwwfvx4xMbGtvm+0N/x+XwYGMjPcW98LRKJ1N5PCCGdSUJaIYwMdOE3yFbToSit2SL0ww8/4NSpU7hy5QrMzMwwbtw4vP322xg6dKjKV9c2MjJqUgwaXxsbG6u9vzUyMzNbtf3TUlNT27xvZ0U5awdty1mT+TZIGf64Xoz+vQxx80Z6u51XXTk3W4Tef/996OvrIyQkBMOHD4eenh5yc3ORm5vbZNtp06YpFYSdnR3q6+tRV1cHU1NTAEB5eTkAwNbWFvr6+mrtbw03NzcYGrZ+kcDU1FT4+vq2er/OjHLWDtqWs6bzvZZTBr6wEJNHucO3nZbqUSZnoVDY4i/vLQ7HicViXLp0CZcuXWp2Gw6Ho3QRGjhwIIyNjZGamorQ0FAAkA39OTk5wcbGRq39hBDSWSSmFcLESA++A200HYpKNFuEbt261W5BGBkZITIyEnFxcYiPj4dQKMSWLVswe/bsduknhJDOQCyRIvlGMQKG2MFAX1fT4ahEq2bHqVNMTAyEQiGioqJgaGiIyMhIzJ8/v936CSGko0u7XYY6vrhLzIprxGGMMU0H0Rk0jmvSPSHFUc7aQdty1mS+W79NxdWsUhxa8yL09dpvyTFV3BNq7rOTFk4jhJBOQCRuQEpmCQLderVrAVK3rpMJIYR0Yam3ysAXSrrUUBxARYgQQjqFxLRCmJsYwGOAlaZDUSmFJyYUFhYiPT39mSsMTJkyRaVBEUIIeYIxhp8u3UVCeiHCg/pAT7drXTsoVIR++OEHrF69GhKJpEkfh8OhIkQIIWrQ0CDF5z/dwJnLuQj2tMecSUM0HZLKKVSEDhw4gAkTJmDZsmVyi4ASQghRj3qBGBsO8XDtVhleGdUfb0wYDB0d1S6Z1hEoVITy8/PxySefoGfPnuqOhxBCtF75Yz7WfpGC/NIaLJzqiReGuWg6JLVRaHCxT58+KCsrU3cshBCi9e48qMSSHb+j9FE9VkcN69IFCFDwSig6OhpxcXF455130KdPnyaPRejTp49agiOEEG1yNasEmw7xYGZigE3vBMG5l4WmQ1I7hYpQ4/I2//73v+Ue48AYA4fDQXZ2tnqiI4QQLfFLwj3sP3YDfR264YN5w9DDwkjTIbULhYrQwYMHVf4MIUIIIU+eD/TF8Uz8knAPAUPssOR1XxgZdphlPdVOoUwDAgLUHQchhGgdgcbn4/gAACAASURBVFCCzd+k4srNEkwO7Yu5k9yg2wVnwLWk2SIUHR2NDz/8EGZmZoiOjm7xIFu2bFF5YIQQ0pU9rOLjoy+v4H5hFd6McMfEkL6aDkkjmi1CZWVlkEqlsr8TQghRjdziany4PwW19SK8PzcAQwfbaTokjWm2CB06dOiZfyeEENJ2126VIf7rP2FsqIf4t0PQr3d3TYekUc1+T+iHH35o9cGOHj2qVDCEENKVnbmciw+/SIFtDxNseS9U6wsQ0EIRSklJwcsvv4xTp05BIBA0ewCRSISffvoJL730ElJSUtQSJCGEdGZSKcNXv9zEzu/T4c21xoaFIbDqbqzpsDqEZofjNm3ahN9++w2bN2/GypUrMWzYMHC5XPTs2RNSqRSPHj1CZmYmrl+/DhsbG7z33nsYP358e8ZOCCEdnlDcgK3fpiI5oxjjg1zw5hR36HaxlbCV0eIU7TFjxiAsLAy//vorfvvtN5w6dQrl5eXgcDiwsbGBp6cnNm7ciNGjR0NHh95UQgh5WmWNEHFfXsHtgseYN3kIXgrtR9+5/Jvnfk+Iw+Fg3LhxGDduXHvEQwghXUJBaQ3W7E9BZY0Qy2f7I9DdXtMhdUja87VcQghpJxl3yvHxgT+hr6uD9W8Fg+tkqemQOiwqQoQQokLn/8zHp/9Ng721GVZHDYNtDxNNh9ShUREihBAVYIzhm7O3cOTX2/AcYIXY2UNhZqyv6bA6PCpChBCiJLGkAdsPp+H36w8wdqgT3or0hB7NgFMIFSFCCFFCdZ0I6766gqz7j/DGhEGIHD2AZsC1gsKlOiEhAbNnz0ZISAgKCwvx2Wef4eTJkyoNprq6GrGxsQgICEBQUBBWrVqFuro6AIBYLMbatWsREBCAgIAAbN68Wba2nSr6CSGktYrKaxGz4w/8VVCJpTP9MDWMSwWolRQqQpcvX8a//vUv9OjRA1VVVZBKpRAIBIiJiVFpIfrwww9x7949HDx4ELt27cLVq1exfv16AMDWrVuRlJSEvXv3YuvWrfj555+xf/9+2b7K9hNCSGvcvPcQS3b8gZp6MeL+GYTh3g6aDqlzYgqYPn0627dvH2OMMS8vL5afn88YY2znzp1s8uTJihxCIT4+PuzEiROy119//TUbNWoUEwgEzNPTk124cEHW9+OPP7KgoCDW0NCgdL8iBAIB4/F4TCAQtCk3Ho/Xpv06M8pZO2hbzjwej11KLWBTYo6zN9f/ygrLazQdktop8zN+3menQldCOTk5GDt2bJP2SZMmIS8vT2UF0dLSEidOnEBtbS2qqqpw7tw5uLu7Izs7G3w+H35+frJt/fz8UFFRgfz8fKX7CSFEEVIpwx+Z1dj8TSpcnS2x8Z1Q2FuZaTqsTk2hiQnGxsZ4/PgxnJ2d5drz8/NhamqqsmDWrl2LmJgY+Pv7gzEGLpeLXbt2ITk5GSYmJjA3N5dta21tDQAoKSlBVVWVUv0uLi4qy4EQ0rU0SBmy7z9EUnoRkm8U4VG1ECN9e+PdV72gr6er6fA6PYWKUFhYGDZt2oStW7fKbrplZWUhLi4Oo0ePVlkw9+/fR9++ffHJJ59AIpHg448/RmxsLMaOHQsDAwO5bRtfi0Qi8Pl8pfpbIzMzs1XbPy01NbXN+3ZWlLN26Go5N0gZ8sqEyCrgI7uAjzqBFHq6QP9eRhjt3gNDnBgy0tM0HWa7UtfPWKEitHTpUkRFRWHkyJFgjGHixIkQiUQYNGgQlixZopJA8vPzERcXhzNnzsiuuLZt24bw8HD4+Pg0KRaNr42NjWFkZKRUf2u4ubnB0NCwVfsAT36Avr6+rd6vM6OctUNXyVnSIMWNOxVIyijC5RvFqK4TwdBAF36D7BDsYQ+/QbYwNtTrMvm2hjI5C4XCFn95V6gImZmZ4fDhw7h8+TKysrIglUrB5XIxfPhwla2enZmZCX19fbkhv/79+8PIyAh8Ph/19fWoq6uTDf+Vl5cDAGxtbaGvr69UPyFEO4klUqT/VY7kjCKkZBajpl4MIwNdDB1shyBPe/i62sDIkL5OqU6tencDAwMRGBiolkBsbW0hFAqRm5sru0fz4MEDCAQCBAYGYv/+/UhNTUVoaCgAgMfjwcrKCk5OTrCxsYGxsXGb+wkh2kMsacD12+VISi/ClZslqOOLYWyoh4Ahdgj2tIe3qw0M9eleT3tRqAhNnz69xf7Dhw8rHYinpyeGDBmC999/HytWrABjDHFxcRg6dCh8fX0RGRmJuLg4xMfHQygUYsuWLZg9ezYAwMjISKl+QkjXJhQ34HpOGZLSi3A1qwT1AglMjfX/V3i41jTJQEMUKkJ9+vSRey0Wi5Gfn4/bt29j3rx5qglETw979uxBfHw8oqKiwOFwMGLECMTGxgIAYmJiIBQKERUVBUNDQ0RGRmL+/Pmy/ZXtJ4R0LQKRBKm3ypCcXoQ/s0vAFzbA3EQfwR72CPKwh+cAa+jr0fpumsZhjLG27rxjxw5UVFRg7dq1qoypQ2q8uUYTExRHOWuHjpQzXygBL7sUSRlF4GWXQihqgIWpAQLdeyHYwx7u/a2UXli0I+XbXlQxMaG5z06l7rhFRETglVde0YoiRAjpmOoFYvyZ9aTwpGaXQiSRoru5IUb7OSLYwx5ufXtCl1a07rCUKkI5OTlQ4kKKEELapI4vxpWbJUjOKMK1nDKIJVL0sDDEuABnBHvaY1CfntDVoYVEOwOFilB0dHSTttraWly5cgXjx49XeVCEEPJ3jDHczn+MM5fz8EdaIUTiBlh1M8L4IBcEe9hjoHMP6FDh6XQUKkJlZWVyrzkcDvT19REVFYV//OMfagmMEEKAJ8Ntl649wJnLubhfVA0jA12M8u2NMf5O4DpZUuHp5BQqQocOHVJ3HIQQIudOQSXOpOTi92sPIBA1oK99N7z1igdG+PSGiRE9NruraNU9oYqKCojF4ib3gezt7VUaFCFEO/GFEvxx/clVz50HVTDQ18UIbwe8GOiCAY7d6YFxXZBCRSg9PR1Lly5t8tgDxhg4HA6ys7PVEhwhRDvcK6zCmcu5uHTtAfhCCZztzPFmhDtG+jrCzJiueroyhYrQhg0bYGJigi1btsg9DoEQQtpKIJQgIa0QZ1JycTu/EgZ6OgjxcsCLw1ww0MWSrnq0hEJFKDs7GwcPHoSHh4e64yGEdHF5xdU4czkXF1MLUCeQwNHWDPNfcsMoP0eYmxg8d3/StShUhCwtLZs8j4cQQhQlFDcgKb0QZy7nITv3EfT1dBDsYY8XA10wuE8PuurRYgoVodmzZ2PTpk3YtGkTevTooe6YCCFdREFpDc5czsUFXgFq+WI4WJti3uQhGO3nBAtT+sWWKFiEzp49ixs3biA4OBgWFhbQ15e/UZiYmKiW4AghnY9I3IDkjCKcScnDzXsPoafLQaC7PcYHusCtX0+66iFyFCpCQUFBCAoKUncshJBO7EFZDc6m5OH8nwWoqRehV09TzAkfjDB/J3Q3b/2iv0Q7KFSEFi5cqO44CCGdkFgiRWZePX68moSMOxXQ1eFgmFsvvBjoDI/+1rSaAXkuhb+smpOTg4MHD+LevXvYvn07zp8/Dy6XCz8/P3XGRwjpoNJvl2Pzt6morBHCpocJ3pgwCGP8nWBpYaTp0EgnotD65llZWZg6dSru3LmDzMxMiEQi3LhxA3PmzEFSUpK6YySEdDC/Xc3H6n2XYWFqgJkjrbBv+RhMDeNSASKtplAR2rx5M15//XX897//lU1KWL9+PV599VV8+umnag2QENJxMMbwnzPZ2H7kOtz7WWHjwuHob29Ew26kzRQqQpmZmZg6dWqT9tmzZyMnJ0flQRFCOh6xpAFbv7uGI7/extihTlg9fxhMaUkdoiSF7glxOByIRKIm7RUVFfQlVkK0QE29COu+uoqb9x5i1vhBmBo2gKZaE5VQ6EooJCQEO3fuhFgslrWVl5dj06ZNCA4OVltwhBDNK3lYh5gdCcjJe4wlr/vi1TFcKkBEZRS6Elq2bBlmzZqFgIAACAQCzJs3DyUlJbCyssK2bdvUHSMhRENy8h7hoy+vQCpliPtnEIb07anpkEgXo1ARsrGxwc8//4wTJ04gOzsbUqkUXC4XkydPhpmZmbpjJIRoQFJGEbZ+k4qe3Yyxev4wOFjT/3WiegoVoe+++w6TJk165uQEQkjXwhjDz7/fxVcnbsLVyRIr5wagmxmteEDUQ6F7Qlu2bEFISAiWLFmClJQUdcdECNGQhgYpPv8xA1/+chNB7vaI+1cwFSCiVgpdCSUlJeHcuXM4duwY5s2bBzs7O0RERODll1+mR3sT0kXwhRJsPMQDL7sUr4zqjzcmDKbv/xC1U+hKyNDQEJMmTcL+/ftx6dIlvP7667h48SLGjh2LefPmqSwYiUSCTZs2ISgoCH5+foiOjkZNTQ0AQCwWY+3atQgICEBAQAA2b94MqVQq21fZfkK02cMqPmJ3JuJaThneivTEnIlDqACRdqHw2nGNrK2tMWjQINy/fx+5ubm4c+eOyoLZvHkzTp48iW3btsHMzAyxsbFYt24d4uPjsXXrViQlJWHv3r2ora3FsmXLYGFhgQULFgCA0v2EaKvc4mp8uO8y6gRifDA3AH6DbDUdEtEmTEE5OTls48aNbMSIEczNzY0tXLiQXbx4kTU0NCh6iBZVV1ezIUOGsIsXL8raLl26xCZOnMj4fD7z9PRkFy5ckPX9+OOPLCgoiDU0NDCBQKBUvyIEAgHj8XhMIBC0KT8ej9em/TozbcpZImlgWfcesoTkq5oOpVVSb5WyqctPsDfWnGF3H1S26Rja9HNmTPvyZUy5nJ/32anQldBLL72E27dvo1+/fnjjjTcwZcoUlT9hlcfjQU9PDyEhIbK2ESNGYMSIEUhLSwOfz5dbsdvPzw8VFRXIz89HZWWlUv0uLi4qzYVoj8fVApy7moczl/NQUcmHni4HaQ/SEB7cB33su2k6vBadTcnDrh/S4WRrjtVRw2DV3VjTIREtpFAR8vDwwIcffggvLy+1BZKXlwc7OzucP38eO3fuRGVlJUaOHImlS5eitLQUJiYmMDc3l21vbW0NACgpKUFVVZVS/VSESGswxnDz3kOcSs5FckYRGqQMXgOsMWv8QPx+9TYupj7A2ZQ8DHLpgYkhfRDobg99PYVuv7YLqfTJIqRHz/8Fn4E2WDbLDyZGtAYc0QyFitBHH30EACgqKsLdu3fh7++P+vp6lV4N1dfXo6ysDHv27MGKFStk512+fDnCwsKarFHX+FokEoHP5yvV3xqZmZmt2v5pqampbd63s+pKOQvEUmTcr8eff9WivEoCI30O/AeYwm+AKaws9AGUY3KAJcZ6S3H9bh3+/KsKm/6TClOj6/Dtbwq//mawMNHVaA7iBoZjKY+QmceHb39TTPDSR/bNDKWP25V+zorQtnwB9eWsUBESi8WIjY3FyZMnoaOjg7Nnz2LDhg0QCATYvn07TE1NlQ9ETw91dXVYv349XF1dAQBr1qzBzJkzERYW1qRYNL42NjaGkZGRUv2t4ebmBkPD1n9vIjU1Fb6+vq3erzPrKjnfL6rCqeRcXEotgEDUgP69u+G1F/pguLcDjAzk/wulpqYiJNAfIYFPrjiu5ZThZNJ9JNwsRWJWLQLdeiE8uA/c+vVs9/XXqutEWPfVFWTl8TEnfDBeHtVfJTF0lZ+zorQtX0C5nIVCYYu/vCtUhPbs2YMbN25g7969eO+99wAAr7/+OpYvX45t27Zh5cqVbQruaTY2NgCAfv36ydoa/25vb4/6+nrU1dXJCl55eTkAwNbWFvr6+kr1E/J3YkkDktKLcCo5F9m5j2Cgp4Ph3g6YENQHXCdLhY6ho8OB3yBb+A2yRcnDOpxKzsWvV/KQlFEEJztzhAf3wShfRxgbtnqSaqsVVdTiw30pKK/kY+ksPwz3clD7OQlRhEID1b/88gtWrlyJ0NBQWVtgYCA++ugjnDt3TiWBeHt7A3jyFNdGd+/ehY6ODhwcHGBsbCx3Ocjj8WBlZQUnJycMHDhQqX5CGpU+qsfBk1n4x0fnsOXba6isFWLe5CE4sPoF/Hu6j8IF6O/seppi7qQh+GrVOLz7qhf09XSw+4cMzFl7Fnt+ykBBaY2KM/mf7PuPsGR7AmrqxVj3z2AqQKRDUehXsOLiYvTt27dJu7OzMx4/fqySQJydnTFu3DisXLkScXFxAIC1a9fihRdegIODAyIjIxEXF4f4+HgIhUJs2bIFs2fPBgAYGRkp1U+0W4OU4fr/D5ul3ioFB8DQIXaYENQHngOsVfqlTSMDPYwNcMaYoU7IyX+Mk4n3ceZyHk4k3ofXAGtMCO6DoYNtoaurmokMCWmF2PbdNVh3f7IIqb0VLUJKOhaFipCTkxOuXbuG3r17y7WfP39epTPLNmzYgPj4eMybNw+MMbzwwguySQoxMTEQCoWIioqCoaEhIiMjMX/+fNm+yvYT7VNVK8SvV/Nx5nIuSh/Vw9LcEK+O4eKFABdYW6p3ujKHw8FA5x4Y6NwD8ya74dyVPJxOvo+PD1yFVXdjTAhywbgA5zav28YYw48X7+DAySwM7tMD7/8jABam9ABK0vFwGGPseRv99NNPWLduHaKiorB7927ExMQgNzcXhw8fxurVq7Vide3Gm2s0MUFxHTFnxhhu5T7GqeT7SEwvgqRBCvd+VpgQ7IJhbr2gp+QViDI5NzRIcTWrBCeT7iP9rwro6epguJc9woOf3IdSdBJBQ4MUu3/MwNmUPIR6OeC96d4w0FffrLyO+HNWJ23LF1DNxITmPjsVuhKKiIiASCTC7t27IRQKERcXh549e2LJkiVaUYBI58cXSnDp2gOcTr6P+0XVMDHSw4uBzhgf6AInOwtNhwcA0NXVQaC7PQLd7VFQWoNTSfdxnleAi6kP0L93N4QH98VwbwcYtlBQ6gVibPiah2s5ZZgaNgAzXxxEa8CRDk3haTnTpk3DtGnT8OjRIzDG0LMnPWGRdHz5JdU4nZyL87wC8IUS9LG3wNuRnhjh07tdZqW1laOtOd582QOzJgzCxdQHOJl0H9uPXMeXv2Ri7FBnjA9ygV1P+a9GVFTy8eH+FOSX1mDhVC+8MMxZQ9ETorjn/i+sq6uDrq4ujIyMAEDuC6qlpaVYvXo1Pv/8c/VFSEgriSVSpGQW41TyfWTefQg9XR2EeNkjPKgPXJ0VH9bqCEyM9BEe3AcTglxw424FTibdx89/3MVPv9+B3yBbTAzuCy+u9ZNFSPengC+UYHXUMPi42mg6dEIU0mwRqqysxPLly3Hp0iVwOByMGTMGGzZskH258/Dhw9i8eTMkEkm7BUtIS8oe1ePslTz8eiUPj2uEsO1hgjnhgzFmqFOnfzAbh8OBR39rePS3RkUlH2cu5+JsSh5WZ11GLytTVNYIYGpsgI3vDIdLr44xvEiIIpotQhs2bACPx8PChQthYGCAr7/+Gp988gkWL16MRYsW4cKFC/Dx8cG6devaM15C5DQ0SMHLLsWZlDzZ9GrfQbaYENQHPq42XfJ+iFV3Y8wcPwjTxnKRlFGMU0n30d3MEMve8EPPbrQIKelcmi1CiYmJWLVqFSZNmgTgyZdJFy9ejJKSEiQlJWHFihV444032i1QQp72sIqPcyl5OHclDxVVAvSweDK9elyAM2wsTTQdXrvQ19PFSJ/eGOnT+/kbE9JBNVuEHj9+LFvFAAB8fX3x8OFDXL9+HUeOHMHAgQPbJUBCGkmlDNdvl+F0ci7+zC6FVMrg42qDBRHu8B9sp/T0akJI+2u2CEkkErnFPTkcDgwMDLBy5UoqQKRdPa4R4Ler+TiTkoeyR/XobmaIl0f2xwvDnJvMECOEdC6tnqNKBYi0B6mU4cadCpxOyUXKjWI0SBk8+lthTvhgDHPr1aGez0MIabsWi9CzprJ2pumtpPOpqhXi/J8FOJOSi+KKOpib6GPS8L54MdAFDta07hkhXU2LRWjVqlVyyyyIxWKsW7euyfODtmzZop7oiFZofFLpmctPHnMgaZBicJ8emDHOFUEe9mpdcoYQolnNFiF/f39UVVXJtXl7e6Ourg51dXVqD4x0fbX1IlzgPbnqKSithen/L6XzYqALnDvIUjqEEPVqtggdOnSoPeMgWoIxhpy8xzh9OReJaYUQSaRwdbLEe9O8EOLV9EmlhJCujf7Hk3ZRLxD//wKiucgtroaxoS7C/J3wYqAL+jp003R4hBANoSJE1OpOQSVOX87FH9cfQCBqQF+Hbng70hOh3g4wMdLXdHiEEA2jIkRUrqpWiOQbxfjpQimKHz2AoYEuQr0c8GKgCwY4dqcZloQQGSpCRCUeVvFx+UYxkjOKcfNeBaQMsOmmh39GuGOkryNMjemqhxDSFBUh0mYlD+v+v/AU4VbeYwBPnoMzdQwXwR72eFj0F/z8+mo4SkJIR0ZFiLRKQWnNk8Jzowh3HzyZwt/XoRtmjh+IIHd7ONqay7Z9VEzDboSQllERIi1ijCG3uBpJGUVIzihGQWkNAMDV2RL/mDgEQR69aP02QkibUREiTTDG8FdBJZIzipB8oxjFFXXQ4QCD+/bE+EB3BLr3glV3em4NIUR5VIQIAKBBynAr95Gs8FRU8qGrw4FHfyu8PLI/hrn1Qnfzzv10UkJIx0NFSItJGqTIvFuB5IxiXM4sRmWNEPp6OvDm2mDmiwMRMMQOZiYGmg6TENKFURHSMmJJA9JulyM5oxhXbhajpl4MQwNd+A2yRbC7PXwH2dCXSAkh7aZDFqHt27fj2LFjuHDhAoAnq3evX78eJ0+eBABMnToVixcvho6Ojkr6uzqBSIJrt8qQnFGMP7NLUC+QwMRID0OH2CHI3R4+A21gSCtVE0I0oMMVoaysLOzduxe2traytq1btyIpKQl79+5FbW0tli1bBgsLCyxYsEAl/V2RWNKAP7NK8fv1B0i9VQahqAHmJgYI9rBHkIc9PAdYQV+PCg8hRLM6VBESi8WIjY2Ft7c3ioqKAABCoRDfffcdtm3bBk9PTwBAdHQ0Nm/ejKioKIjFYqX6u9LVUOOstvN/5iMhrRA19WJ0NzdEmJ8jgjzs4da3J3R1u06+hJDOr0MVoV27dsHR0RGBgYH48ssvAQDZ2dng8/nw8/OTbefn54eKigrk5+ejsrJSqX4XF5d2y09dyh/zcelaAS7wCvCgrBYGejoY5t4Lo/0c4TXAmgoPIaTD6jBFKCsrC0eOHMGxY8dw9uxZWXtpaSlMTExgbv6/b+JbW1sDAEpKSlBVVaVUf2ctQnyhBJdvFOECrwAZdyrAGDCkb09MGdEfIZ72tFYbIaRT6BBFSCQSITY2FjExMbIC0YjP58PAQH6acONrkUikdH9nIpUy3LhbgQu8AiRnFEEgaoBtDxNMH+uKUb6O6GVFKxcQQjqXDlGEdu3aBRsbG0RERDTpMzIyalIsGl8bGxsr3d9amZmZrd6nUWpqapv2q6gWI/1+PdLv16O6vgEGehwMcTaGVx9TOFkbgMOpQ1HeLRTltTk0tWlrzp0Z5dz1aVu+gPpy7hBF6Pjx4ygvL4e3tzeAJxMUJBIJvL29sW/fPtTX16Ourg6mpk9+0y8vLwcA2NraQl9fX6n+1nJzc4OhYetXDkhNTYWvr6/C29fUi5CQVogLvALk5D2GDgfwcrXBaF9HBLjZdYrHYLc2566Acu76tC1fQLmchUJhi7+8d4hPskOHDkEikcheHz9+HEePHsWhQ4dga2sLY2NjpKamIjQ0FADA4/FgZWUFJycn2NjYKNXfkUgapLh2qwwXeAW4crMEkgYpnOzM8Y+JgzHCpzd6dqP12gghXUuHKEIODg5yry0tLaGnpwdnZ2cAQGRkJOLi4hAfHw+hUIgtW7Zg9uzZAJ4M1ynTr2mMMdwrrMIFXgF+v/4AVbUiWJgaYHyQC0b7OaKfQzd6EikhpMvqEEXoeWJiYiAUChEVFQVDQ0NERkZi/vz5KuvXhEfVAlxKfYALvHzkldRAT5cD/8F2CPNzhO8gW+jRtGpCiBbgMMaYpoPoDBrHNZW5J+Tm4YUrmcU4zytAWk4ZpAxwdbLEKD9HDPdygIVp11oslMbOtYO25axt+QKquSfU3Gdnp7gS6uwKSmtw/MpjbPzxDOoFElh1M8IrowdglK+j3JNICSFE21ARagcHTmThRm49QrwcEObnBLf+VtDVofs8hBBCRagdxM72By81FYEB2nUJTwghz0N3v9uBvp4ODPTorSaEkL+jT0ZCCCEaQ0WIEEKIxlARIoQQojFUhAghhGgMFSFCCCEaQ0WIEEKIxtD3hBTUuLqRMg/CEwqFqgqn06CctYO25axt+QJtz7nxM7O5FeJo7TgF1dTU4Pbt25oOgxBCOiUulwtz86bLlFERUpBUKkVdXR309fXp0QqEEKIgxhjEYjFMTU2ho9P0DhAVIUIIIRpDExMIIYRoDBUhQgghGkNFiBBCiMZQESKEEKIxVIQIIYRoDBUhQgghGkNFiBBCiMZQEWqFkpISvPvuuwgICEBwcDCWL1+OqqoqAIBYLMbatWsREBCAgIAAbN68GVKpVLbv8/olEgk2bdqEoKAg+Pn5ITo6GjU1Ne2e49+pM+fq6mrExsYiICAAQUFBWLVqFerq6to9x79TJudGIpEI4eHhuHjxoly7ovu3N3Xm3NKxNUmdOT9t+/btGD16tNryaA115tzmzzBGFNLQ0MAiIiLY3LlzWXZ2NktPT2cRERHszTffZIwxFh8fz8aNG8fS0tJYYmIiCw4OZnv27JHt/7z+9evXs5CQEJaSksIyMzPZxIkT2bJly9o9z6epO+fFixezqVOnsuzsbHb9+nX2wgsvsPfff7/d83yasjkzxhifz2f//Oc/GZfLZRcuXJDrU2T/9qbOnJ93bE1R98+50c2bN9ngwYPZqFGj1J7T86g757Z+hlERUlBmZibjcrmsMd6U5gAACHRJREFUrKxM1sbj8WRtnp6ecj+UH3/8kQUFBbGGhgYmEAha7K+urmZDhgxhFy9elPVfunSJTZw4kUml0nbJ71nUmTNjjPn4+LATJ07I+r/++muN/2dVJufG/cPDw9nkyZOb/EdV5D3RBHXm3NKxq6qq2iG7Z1Nnzo1EIhGbNGkSe/311zX+75ox9easzGcYDccpyN7eHvv27YO1tbWsrXENucLCQvD5fPj5+cn6/Pz8UFFRgfz8fGRnZ7fYz+PxoKenh5CQEFn/iBEj8Msvv2h0nTp15gwAlpaWOHHiBGpra1FVVYVz587B3d29nbJ7NmVyBoCUlBSEhYXhyJEjTY6tyHuiCerMuaVja3IlanXm3GjXrl1wdHTEiy++qKYsWkedOSvzGUaPclCQpaUlQkND5doOHDgAFxcXlJaWwsTERG6F2MYfdElJCaqqqlrsz8vLg52dHc6fP4+dO3eisrISI0eOxNKlS2FmZtYO2T2bOnN2cXHB2rVrERMTA39/fzDGwOVysWvXrnbIrHnK5Ozi4oJ58+Y1e2xF9tcEdebc0rGf/jBsb+rMGQCysrJw5MgRHDt2DGfPnlV9Am2gzpyV+QyjK6E22rt3L86dO4cVK1aAz+fDwMBArr/xtUgkem5/fX09ysrKsGfPHqxYsQIbN25Eamoqli9f3j7JKEiVOQPA/fv30bdvX3z99df46quvwBhDbGxsO2SiuNbk/DzK7t9eVJlzS8fuSFSZs0gkQmxsLGJiYjRaaJ9HlTkr8xlGRagNdu7ciS1btuCDDz7AiBEjYGRk1OQH1fja2Nj4uf16enqoq6vD+vXrMWzYMAwbNgxr1qzBuXPnUFZW1j5JPYeqc87Pz0dcXBzi4uLg7++PwMBAbNu2Db/99htu3LjRPkk9R2tzfh5l928Pqs65pWN3FKrOedeuXbCxsUFERIRa4lUFVeeszGcYDce10rp163Do0CGsWbMGr732GgDAzs4O9fX1qKurg6mpKQCgvLwcAGBrawt9ff0W+21sbAAA/fr1k52n8e/FxcWyfk1RR86ZmZnQ19eHs7Oz7Dz9+/eHkZERCgoKNH5vqC05P4+y+6ubOnJu6dgdgTpyPn78OMrLy+Ht7Q3gydRniUQCb29v7Nu3T+6+iyaoI2dlPsPoSqgVtm/fjv/85z9Yv3693H+kgQMHwtjYGKmpqbI2Ho8HKysrODk5Pbe/8R9rVlaWrP/u3bvQ0dGBg4NDO2TWPHXlbPt/7d1fSFN9HMfx9yqadbeb/omjoEIipZsuuhIiSaKwQphZUNA0zFEEBlYX/bFyEySyBA1FYUl2Y2tJ4IV1F6QILgOJnBgzqKDALmK2rfNchHsS67Gy0289fV7gjb/zOzsfBufLOee3812+nKmpKcbHx9PjExMTxONx3G73b8n2LT+beS7znW8nuzL/175NsytzMBikp6eHUChEKBTiyJEjLFu2jFAoxMaNG23J8r3syjyvc9gvWfv3FxgZGbFyc3Ot+vp6682bNzP+EomEVVtbaxUWFlqDg4PWo0ePZq2xn2vc5/NZu3btsiKRiBWJRKydO3dax48fNxE1zc7MiUTC2rNnj1VWVmY9ffrUGh4etjwej3XgwAFTcS3Lmn/mL31t6e6PzP9d7Mw8175Nsft7/lIwGMyIJdp2Z/7Zc5hux32n3t5ePn36RGtrK62trTPG7t27x8mTJ5mamsLr9eJ0OikpKaG8vDy9zVzjgUAAv9/P4cOHsSyL7du3G394a2fmRYsW0dLSgt/vx+v14nA4KCgoML4wYb6Z5zLf+XawM/Nc+16/fv0vy/Ej7P6eM5HdmX/2HKb23iIiYoyeCYmIiDEqQiIiYoyKkIiIGKMiJCIixqgIiYiIMSpCIiJijIqQSAY4d+4cGzZs4MmTJ7PGkskke/fupaioiHg8buDoROyj3wmJZIAPHz5QXFyM0+mku7t7xhuNm5ubuX79Ol1dXcZf+yLyq+lKSCQDLF26lLq6OqLR6IyeSqOjozQ1NeHz+VSA5H9JV0IiGcTv9xMMBunu7mbdunXs27ePhQsXcvPmTZLJJNeuXSMcDjM5OcmaNWsoLy9nx44d6fkPHz6kpaWFZ8+ekUgkcLvdVFRUsHv3bgBqamp4//49qVSK/v5+PB6P8Vclyd9NV0IiGeTEiRO43W4uXLjArVu3eP78OYFAgAULFnDq1CkePHjA5cuXCYfDeDweTp8+TVdXF/C5ffjRo0cpKCggHA5z584d8vLyOHPmDK9evUp/Rl9fH3l5edy9e5f9+/ebiioCqJ+QSEZxOp0EAgFKS0sZGhri4sWL5OTk8OLFC3p6eujs7Ez3o3G73cRiMW7cuEFpaSkOh4OamhoOHjyY3l9lZSWhUIhoNMqKFSuAz7f+qqqqcDgcRjKKfElFSCTD5OfnU1hYyNjYWLo753Sfluk3jk9LJpN8/PiReDxObm4uLpeLtrY2otEosViMkZERAFKpVHpOTk6OCpBkDBUhkQy0ZMmSGW2Vpx/ddnR04HK5Zm2/ePFiBgYG8Hq9bNmyhc2bN1NUVITL5aKkpGTGtllZWfYevMgPUBES+QNM9915/fo1mzZtSv+/vb2d8fFxzp8/T1tbG/n5+TQ3N6fH+/r6gH+LmEim0cIEkT/A2rVr2bp1K7W1tfT29hKLxbh9+zYNDQ2sXLkSgFWrVjE6Osrjx495+fIl9+/f5+zZswAkEgmThy/yTboSEvlDXLlyhatXr3Lp0iXevXtHdnY21dXVHDp0CIBjx47x9u1bfD4fqVSK1atXU11dTWNjI5FIhG3btpkNIPIV+p2QiIgYo9txIiJijIqQiIgYoyIkIiLGqAiJiIgxKkIiImKMipCIiBijIiQiIsaoCImIiDEqQiIiYsw/PWibKzoqUCc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024" y="2005013"/>
            <a:ext cx="5673614" cy="426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267762"/>
      </p:ext>
    </p:extLst>
  </p:cSld>
  <p:clrMapOvr>
    <a:masterClrMapping/>
  </p:clrMapOvr>
  <mc:AlternateContent xmlns:mc="http://schemas.openxmlformats.org/markup-compatibility/2006" xmlns:p14="http://schemas.microsoft.com/office/powerpoint/2010/main">
    <mc:Choice Requires="p14">
      <p:transition spd="slow" p14:dur="1200" advTm="1000">
        <p:dissolve/>
      </p:transition>
    </mc:Choice>
    <mc:Fallback xmlns="">
      <p:transition spd="slow" advTm="1000">
        <p:dissolv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10605</TotalTime>
  <Words>879</Words>
  <Application>Microsoft Office PowerPoint</Application>
  <PresentationFormat>Custom</PresentationFormat>
  <Paragraphs>121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Movie Industry Trend</vt:lpstr>
      <vt:lpstr>Problem Statement</vt:lpstr>
      <vt:lpstr>DATA IN DEPTH</vt:lpstr>
      <vt:lpstr>DATA IN DEPT (…)</vt:lpstr>
      <vt:lpstr>WHAT DID I DO ?</vt:lpstr>
      <vt:lpstr>WHAT DID I DO ? (Explore data)</vt:lpstr>
      <vt:lpstr>EXPLORATION AND CONCLUSION</vt:lpstr>
      <vt:lpstr>INDUSTRY GROWTH Y-ON-Y V/s MOVIE COUNT</vt:lpstr>
      <vt:lpstr>INDUSTRY GROWTH Y-ON-Y V/s TOTAL REVENUE</vt:lpstr>
      <vt:lpstr>INDUSTRY GROWTH Y-ON-Y V/S AVERAGE REVENUE</vt:lpstr>
      <vt:lpstr>GENRE COMBINATION vs REVENUE</vt:lpstr>
      <vt:lpstr>GENRE COMBINATION VS RATING</vt:lpstr>
      <vt:lpstr>GENRE COMBINATION VS METASCORE</vt:lpstr>
      <vt:lpstr>Director vs REVENUE</vt:lpstr>
      <vt:lpstr>Director VS RATING</vt:lpstr>
      <vt:lpstr>Director VS METASCORE</vt:lpstr>
      <vt:lpstr>CORRELATION: REVENUE, RATING AND METASCORE</vt:lpstr>
      <vt:lpstr>ACTIONABLE INSIGHTS</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George Cherian</dc:creator>
  <cp:lastModifiedBy>lenovo</cp:lastModifiedBy>
  <cp:revision>89</cp:revision>
  <dcterms:created xsi:type="dcterms:W3CDTF">2019-02-02T12:54:52Z</dcterms:created>
  <dcterms:modified xsi:type="dcterms:W3CDTF">2020-09-28T02:42:37Z</dcterms:modified>
</cp:coreProperties>
</file>