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46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823793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Understanding Sales Performance and Customer Behavior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989909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This presentation will dive into a comprehensive analysis of sales performance and customer behavior using the SampleSuperstore dataset. We'll leverage Python, Pandas, Matplotlib, and Jupyter Notebook to uncover valuable insights that can inform business strategy.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703349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382149" y="6914971"/>
            <a:ext cx="377487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Sonali Subhasmita Das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71248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3740110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In this presentation, we'll explore the Superstore dataset to gain a deeper understanding of sales trends and customer preferences. Using a variety of analytical techniques, we'll uncover valuable insights that can help optimize business operations and drive growth.</a:t>
            </a:r>
            <a:endParaRPr lang="en-US" sz="17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6F4B81-5165-9531-CB23-D44EB400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586" y="3505451"/>
            <a:ext cx="5188814" cy="421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D7316D-052C-9BF5-DA82-611159DE4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042" y="156412"/>
            <a:ext cx="4860758" cy="33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6365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Overview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28377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38732" y="2879408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760107" y="2914055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Source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760107" y="3394472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Superstore dataset includes comprehensive information on sales, orders, and customer demographics.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630228" y="28377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793224" y="2879408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352342" y="2914055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Key Variables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352342" y="3394472"/>
            <a:ext cx="264795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dataset contains details such as ship mode,  segment, country, city, region, category, sub-category, and sales, quantity, and discount information.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222462" y="28377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378791" y="2879408"/>
            <a:ext cx="1871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944576" y="291405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Cleaning and Preprocessing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944576" y="3741658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We'll ensure the data is clean, consistent, and ready for analysis by addressing any missing values, outliers, or formatting issues.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39064"/>
            <a:ext cx="55711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Descriptive Statistics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Sales Overview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858220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examined the overall sales trends, including 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4768929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Total Sales: 2296195.59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5324237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Average Order Value: 230.14 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574393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Customer Insights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74393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analyzing customer demographics, we'll identify the most profitable customer segments and uncover patterns in their purchasing behavior.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449872" y="3288863"/>
            <a:ext cx="27855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Product Performance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944987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We'll evaluate the best-selling products, identify top-performing categories and subcategories, and assess the impact of discounts on sales.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19507" y="601623"/>
            <a:ext cx="6207919" cy="682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8"/>
              </a:lnSpc>
              <a:buNone/>
            </a:pPr>
            <a:r>
              <a:rPr lang="en-US" sz="4302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Customer Segmentation</a:t>
            </a:r>
            <a:endParaRPr lang="en-US" sz="4302" dirty="0"/>
          </a:p>
        </p:txBody>
      </p:sp>
      <p:sp>
        <p:nvSpPr>
          <p:cNvPr id="6" name="Shape 2"/>
          <p:cNvSpPr/>
          <p:nvPr/>
        </p:nvSpPr>
        <p:spPr>
          <a:xfrm>
            <a:off x="1125498" y="1612344"/>
            <a:ext cx="43696" cy="6015514"/>
          </a:xfrm>
          <a:prstGeom prst="roundRect">
            <a:avLst>
              <a:gd name="adj" fmla="val 225078"/>
            </a:avLst>
          </a:prstGeom>
          <a:solidFill>
            <a:srgbClr val="B8BFDF"/>
          </a:solidFill>
          <a:ln/>
        </p:spPr>
      </p:sp>
      <p:sp>
        <p:nvSpPr>
          <p:cNvPr id="7" name="Shape 3"/>
          <p:cNvSpPr/>
          <p:nvPr/>
        </p:nvSpPr>
        <p:spPr>
          <a:xfrm>
            <a:off x="1393150" y="2007096"/>
            <a:ext cx="764858" cy="43696"/>
          </a:xfrm>
          <a:prstGeom prst="roundRect">
            <a:avLst>
              <a:gd name="adj" fmla="val 225078"/>
            </a:avLst>
          </a:prstGeom>
          <a:solidFill>
            <a:srgbClr val="B8BFDF"/>
          </a:solidFill>
          <a:ln/>
        </p:spPr>
      </p:sp>
      <p:sp>
        <p:nvSpPr>
          <p:cNvPr id="8" name="Shape 4"/>
          <p:cNvSpPr/>
          <p:nvPr/>
        </p:nvSpPr>
        <p:spPr>
          <a:xfrm>
            <a:off x="901422" y="1783080"/>
            <a:ext cx="491728" cy="491728"/>
          </a:xfrm>
          <a:prstGeom prst="roundRect">
            <a:avLst>
              <a:gd name="adj" fmla="val 2000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98828" y="1824038"/>
            <a:ext cx="96917" cy="4096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27"/>
              </a:lnSpc>
              <a:buNone/>
            </a:pPr>
            <a:r>
              <a:rPr lang="en-US" sz="2581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581" dirty="0"/>
          </a:p>
        </p:txBody>
      </p:sp>
      <p:sp>
        <p:nvSpPr>
          <p:cNvPr id="10" name="Text 6"/>
          <p:cNvSpPr/>
          <p:nvPr/>
        </p:nvSpPr>
        <p:spPr>
          <a:xfrm>
            <a:off x="2349341" y="1830824"/>
            <a:ext cx="2918817" cy="341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9"/>
              </a:lnSpc>
              <a:buNone/>
            </a:pPr>
            <a:r>
              <a:rPr lang="en-US" sz="2151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Segment Identification</a:t>
            </a:r>
            <a:endParaRPr lang="en-US" sz="2151" dirty="0"/>
          </a:p>
        </p:txBody>
      </p:sp>
      <p:sp>
        <p:nvSpPr>
          <p:cNvPr id="11" name="Text 7"/>
          <p:cNvSpPr/>
          <p:nvPr/>
        </p:nvSpPr>
        <p:spPr>
          <a:xfrm>
            <a:off x="2349341" y="2303383"/>
            <a:ext cx="7803952" cy="699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3"/>
              </a:lnSpc>
              <a:buNone/>
            </a:pPr>
            <a:r>
              <a:rPr lang="en-US" sz="172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Using clustering algorithms, we'll identify distinct customer segments based on sales.</a:t>
            </a:r>
            <a:endParaRPr lang="en-US" sz="1721" dirty="0"/>
          </a:p>
        </p:txBody>
      </p:sp>
      <p:sp>
        <p:nvSpPr>
          <p:cNvPr id="12" name="Shape 8"/>
          <p:cNvSpPr/>
          <p:nvPr/>
        </p:nvSpPr>
        <p:spPr>
          <a:xfrm>
            <a:off x="1393150" y="3834467"/>
            <a:ext cx="764858" cy="43696"/>
          </a:xfrm>
          <a:prstGeom prst="roundRect">
            <a:avLst>
              <a:gd name="adj" fmla="val 225078"/>
            </a:avLst>
          </a:prstGeom>
          <a:solidFill>
            <a:srgbClr val="B8BFDF"/>
          </a:solidFill>
          <a:ln/>
        </p:spPr>
      </p:sp>
      <p:sp>
        <p:nvSpPr>
          <p:cNvPr id="13" name="Shape 9"/>
          <p:cNvSpPr/>
          <p:nvPr/>
        </p:nvSpPr>
        <p:spPr>
          <a:xfrm>
            <a:off x="901422" y="3610451"/>
            <a:ext cx="491728" cy="491728"/>
          </a:xfrm>
          <a:prstGeom prst="roundRect">
            <a:avLst>
              <a:gd name="adj" fmla="val 2000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61799" y="3651409"/>
            <a:ext cx="170974" cy="4096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27"/>
              </a:lnSpc>
              <a:buNone/>
            </a:pPr>
            <a:r>
              <a:rPr lang="en-US" sz="2581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581" dirty="0"/>
          </a:p>
        </p:txBody>
      </p:sp>
      <p:sp>
        <p:nvSpPr>
          <p:cNvPr id="15" name="Text 11"/>
          <p:cNvSpPr/>
          <p:nvPr/>
        </p:nvSpPr>
        <p:spPr>
          <a:xfrm>
            <a:off x="2349341" y="3658195"/>
            <a:ext cx="6836688" cy="341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9"/>
              </a:lnSpc>
              <a:buNone/>
            </a:pPr>
            <a:r>
              <a:rPr lang="en-US" sz="2151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Customer Segments based on Total Purchase Amount:</a:t>
            </a:r>
            <a:endParaRPr lang="en-US" sz="2151" dirty="0"/>
          </a:p>
        </p:txBody>
      </p:sp>
      <p:sp>
        <p:nvSpPr>
          <p:cNvPr id="16" name="Text 12"/>
          <p:cNvSpPr/>
          <p:nvPr/>
        </p:nvSpPr>
        <p:spPr>
          <a:xfrm>
            <a:off x="2349341" y="4130754"/>
            <a:ext cx="7803952" cy="2797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3"/>
              </a:lnSpc>
              <a:buNone/>
            </a:pPr>
            <a:r>
              <a:rPr lang="en-US" sz="137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Consumer          High-value </a:t>
            </a:r>
            <a:endParaRPr lang="en-US" sz="1377" dirty="0"/>
          </a:p>
        </p:txBody>
      </p:sp>
      <p:sp>
        <p:nvSpPr>
          <p:cNvPr id="17" name="Text 13"/>
          <p:cNvSpPr/>
          <p:nvPr/>
        </p:nvSpPr>
        <p:spPr>
          <a:xfrm>
            <a:off x="2349341" y="4541639"/>
            <a:ext cx="7803952" cy="2797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3"/>
              </a:lnSpc>
              <a:buNone/>
            </a:pPr>
            <a:r>
              <a:rPr lang="en-US" sz="137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Corporate          Medium-value</a:t>
            </a:r>
            <a:endParaRPr lang="en-US" sz="1377" dirty="0"/>
          </a:p>
        </p:txBody>
      </p:sp>
      <p:sp>
        <p:nvSpPr>
          <p:cNvPr id="18" name="Text 14"/>
          <p:cNvSpPr/>
          <p:nvPr/>
        </p:nvSpPr>
        <p:spPr>
          <a:xfrm>
            <a:off x="2349341" y="4952524"/>
            <a:ext cx="7803952" cy="2797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3"/>
              </a:lnSpc>
              <a:buNone/>
            </a:pPr>
            <a:r>
              <a:rPr lang="en-US" sz="137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Home Office     Low-value</a:t>
            </a:r>
            <a:endParaRPr lang="en-US" sz="1377" dirty="0"/>
          </a:p>
        </p:txBody>
      </p:sp>
      <p:sp>
        <p:nvSpPr>
          <p:cNvPr id="19" name="Shape 15"/>
          <p:cNvSpPr/>
          <p:nvPr/>
        </p:nvSpPr>
        <p:spPr>
          <a:xfrm>
            <a:off x="1393150" y="6064032"/>
            <a:ext cx="764858" cy="43696"/>
          </a:xfrm>
          <a:prstGeom prst="roundRect">
            <a:avLst>
              <a:gd name="adj" fmla="val 225078"/>
            </a:avLst>
          </a:prstGeom>
          <a:solidFill>
            <a:srgbClr val="B8BFDF"/>
          </a:solidFill>
          <a:ln/>
        </p:spPr>
      </p:sp>
      <p:sp>
        <p:nvSpPr>
          <p:cNvPr id="20" name="Shape 16"/>
          <p:cNvSpPr/>
          <p:nvPr/>
        </p:nvSpPr>
        <p:spPr>
          <a:xfrm>
            <a:off x="901422" y="5840016"/>
            <a:ext cx="491728" cy="491728"/>
          </a:xfrm>
          <a:prstGeom prst="roundRect">
            <a:avLst>
              <a:gd name="adj" fmla="val 2000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21" name="Text 17"/>
          <p:cNvSpPr/>
          <p:nvPr/>
        </p:nvSpPr>
        <p:spPr>
          <a:xfrm>
            <a:off x="1055251" y="5880973"/>
            <a:ext cx="184071" cy="4096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27"/>
              </a:lnSpc>
              <a:buNone/>
            </a:pPr>
            <a:r>
              <a:rPr lang="en-US" sz="2581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581" dirty="0"/>
          </a:p>
        </p:txBody>
      </p:sp>
      <p:sp>
        <p:nvSpPr>
          <p:cNvPr id="22" name="Text 18"/>
          <p:cNvSpPr/>
          <p:nvPr/>
        </p:nvSpPr>
        <p:spPr>
          <a:xfrm>
            <a:off x="2349341" y="5887760"/>
            <a:ext cx="2731889" cy="341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9"/>
              </a:lnSpc>
              <a:buNone/>
            </a:pPr>
            <a:r>
              <a:rPr lang="en-US" sz="2151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Targeted Strategies</a:t>
            </a:r>
            <a:endParaRPr lang="en-US" sz="2151" dirty="0"/>
          </a:p>
        </p:txBody>
      </p:sp>
      <p:sp>
        <p:nvSpPr>
          <p:cNvPr id="23" name="Text 19"/>
          <p:cNvSpPr/>
          <p:nvPr/>
        </p:nvSpPr>
        <p:spPr>
          <a:xfrm>
            <a:off x="2349341" y="6360319"/>
            <a:ext cx="7089993" cy="1049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3"/>
              </a:lnSpc>
              <a:buNone/>
            </a:pPr>
            <a:r>
              <a:rPr lang="en-US" sz="172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With a deep understanding of each segment, we can develop tailored marketing and sales strategies to better serve their Consumer requirements.</a:t>
            </a:r>
            <a:endParaRPr lang="en-US" sz="172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1C0135-622E-E324-00DA-D6CE27846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014" y="3276600"/>
            <a:ext cx="52101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89499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Product Analysis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03370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263497"/>
            <a:ext cx="28053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Best-Selling Products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2743914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We'll identify the top-selling products across different categories , and analyze the factors contributing to their success.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03370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2634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Product Profitability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2743914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examining profit margins, and sales volumes, we can determine the most profitable products and comes under the category "Technology".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617482"/>
            <a:ext cx="5166122" cy="2717006"/>
          </a:xfrm>
          <a:prstGeom prst="roundRect">
            <a:avLst>
              <a:gd name="adj" fmla="val 368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Product Trends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32769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Analyzing sales patterns over time will allow us to detect emerging trends and anticipate changes in customer preferences.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617482"/>
            <a:ext cx="5166122" cy="2717006"/>
          </a:xfrm>
          <a:prstGeom prst="roundRect">
            <a:avLst>
              <a:gd name="adj" fmla="val 368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4847273"/>
            <a:ext cx="35517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Product Recommendations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327690"/>
            <a:ext cx="470654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Based on our findings, we can provide recommendations for product development, inventory management, and cross-selling opportunities. The product can be Phones as it's our top selling product.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767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Recommendations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515433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18194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Data-Driven Strategies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009549"/>
            <a:ext cx="2388632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Leverage the insights from our analysis to develop data-driven strategies for improving sales performance and customer engagement.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2515433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18194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Targeted Campaigns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009549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 tailored marketing campaigns and promotional offers to reach and retain the most valuable customer segments.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515433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18194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Inventory Optimization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009549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Optimize product mix and inventory levels based on demand forecasts and profitability analysis to improve operational efficiency.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2515433"/>
            <a:ext cx="444341" cy="44434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181945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Customer-Centric Approach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009549"/>
            <a:ext cx="2388751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Enhance the customer experience by addressing their specific needs and preferences identified through our segmentation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5240" y="-49423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1986201" y="96994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45613" y="2234266"/>
            <a:ext cx="10554414" cy="2711053"/>
          </a:xfrm>
          <a:prstGeom prst="roundRect">
            <a:avLst>
              <a:gd name="adj" fmla="val 368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67783" y="235143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Key Insights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7433905" y="235016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Actionable Recommendations</a:t>
            </a:r>
            <a:endParaRPr lang="en-US" sz="2000" dirty="0"/>
          </a:p>
        </p:txBody>
      </p:sp>
      <p:sp>
        <p:nvSpPr>
          <p:cNvPr id="9" name="Shape 6"/>
          <p:cNvSpPr/>
          <p:nvPr/>
        </p:nvSpPr>
        <p:spPr>
          <a:xfrm>
            <a:off x="2060853" y="2821474"/>
            <a:ext cx="10539174" cy="381865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3560099"/>
            <a:ext cx="4821436" cy="31605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Tx/>
              <a:buChar char="-"/>
            </a:pPr>
            <a:r>
              <a:rPr lang="en-US" sz="19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Identified the most profitable customer segments </a:t>
            </a:r>
          </a:p>
          <a:p>
            <a:pPr marL="285750" indent="-285750">
              <a:lnSpc>
                <a:spcPts val="2799"/>
              </a:lnSpc>
              <a:buFontTx/>
              <a:buChar char="-"/>
            </a:pPr>
            <a:r>
              <a:rPr lang="en-US" sz="19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Discovered top</a:t>
            </a:r>
          </a:p>
          <a:p>
            <a:pPr marL="285750" indent="-285750">
              <a:lnSpc>
                <a:spcPts val="2799"/>
              </a:lnSpc>
              <a:buFontTx/>
              <a:buChar char="-"/>
            </a:pPr>
            <a:r>
              <a:rPr lang="en-US" sz="19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Selling products and drivers of profitability </a:t>
            </a:r>
          </a:p>
          <a:p>
            <a:pPr marL="285750" indent="-285750">
              <a:lnSpc>
                <a:spcPts val="2799"/>
              </a:lnSpc>
              <a:buFontTx/>
              <a:buChar char="-"/>
            </a:pPr>
            <a:r>
              <a:rPr lang="en-US" sz="19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Detected seasonal and long-term sales trends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7541181" y="3431133"/>
            <a:ext cx="4821436" cy="29351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Tx/>
              <a:buChar char="-"/>
            </a:pPr>
            <a:r>
              <a:rPr lang="en-US" sz="19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 targeted marketing campaigns to reach key segments</a:t>
            </a:r>
          </a:p>
          <a:p>
            <a:pPr marL="285750" indent="-285750">
              <a:lnSpc>
                <a:spcPts val="2799"/>
              </a:lnSpc>
              <a:buFontTx/>
              <a:buChar char="-"/>
            </a:pPr>
            <a:r>
              <a:rPr lang="en-US" sz="19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Optimize product mix and inventory based on demand forecasts</a:t>
            </a:r>
          </a:p>
          <a:p>
            <a:pPr marL="285750" indent="-285750">
              <a:lnSpc>
                <a:spcPts val="2799"/>
              </a:lnSpc>
              <a:buFontTx/>
              <a:buChar char="-"/>
            </a:pPr>
            <a:r>
              <a:rPr lang="en-US" sz="19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Enhance the customer experience to drive loyalty and repeat business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545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Corben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Sonali Das</cp:lastModifiedBy>
  <cp:revision>2</cp:revision>
  <dcterms:created xsi:type="dcterms:W3CDTF">2024-04-14T16:44:02Z</dcterms:created>
  <dcterms:modified xsi:type="dcterms:W3CDTF">2024-04-14T17:23:09Z</dcterms:modified>
</cp:coreProperties>
</file>