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66"/>
  </p:notesMasterIdLst>
  <p:handoutMasterIdLst>
    <p:handoutMasterId r:id="rId67"/>
  </p:handoutMasterIdLst>
  <p:sldIdLst>
    <p:sldId id="307" r:id="rId5"/>
    <p:sldId id="308"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284" r:id="rId6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85" d="100"/>
          <a:sy n="85" d="100"/>
        </p:scale>
        <p:origin x="590" y="-53"/>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3/27/2022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3/27/2022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010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t>3/27/2022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t>3/27/2022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962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396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20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0276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5312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98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3/27/2022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902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3/27/2022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1811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3/27/2022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013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432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3/27/2022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6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FLIGHT PRICE PREDICTION PRESENTATION</a:t>
            </a:r>
          </a:p>
        </p:txBody>
      </p:sp>
      <p:sp>
        <p:nvSpPr>
          <p:cNvPr id="3" name="Subtitle 2"/>
          <p:cNvSpPr>
            <a:spLocks noGrp="1"/>
          </p:cNvSpPr>
          <p:nvPr>
            <p:ph type="subTitle" idx="1"/>
          </p:nvPr>
        </p:nvSpPr>
        <p:spPr>
          <a:xfrm>
            <a:off x="116541"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by Sonali Daga</a:t>
            </a:r>
          </a:p>
        </p:txBody>
      </p:sp>
      <p:pic>
        <p:nvPicPr>
          <p:cNvPr id="12" name="Picture 11">
            <a:extLst>
              <a:ext uri="{FF2B5EF4-FFF2-40B4-BE49-F238E27FC236}">
                <a16:creationId xmlns:a16="http://schemas.microsoft.com/office/drawing/2014/main" id="{E422EE09-FEDC-40A7-93A5-00D48C43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937" y="-1832338"/>
            <a:ext cx="10284321" cy="6856214"/>
          </a:xfrm>
          <a:prstGeom prst="rect">
            <a:avLst/>
          </a:prstGeom>
        </p:spPr>
      </p:pic>
      <p:sp>
        <p:nvSpPr>
          <p:cNvPr id="4" name="Slide Number Placeholder 3">
            <a:extLst>
              <a:ext uri="{FF2B5EF4-FFF2-40B4-BE49-F238E27FC236}">
                <a16:creationId xmlns:a16="http://schemas.microsoft.com/office/drawing/2014/main"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8" name="Picture 7">
            <a:extLst>
              <a:ext uri="{FF2B5EF4-FFF2-40B4-BE49-F238E27FC236}">
                <a16:creationId xmlns:a16="http://schemas.microsoft.com/office/drawing/2014/main" id="{6C4118F5-8129-4E73-B1FA-2CE43E9271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241" y="3331270"/>
            <a:ext cx="6183043" cy="3499836"/>
          </a:xfrm>
          <a:prstGeom prst="rect">
            <a:avLst/>
          </a:prstGeom>
        </p:spPr>
      </p:pic>
      <p:pic>
        <p:nvPicPr>
          <p:cNvPr id="6" name="Picture 5">
            <a:extLst>
              <a:ext uri="{FF2B5EF4-FFF2-40B4-BE49-F238E27FC236}">
                <a16:creationId xmlns:a16="http://schemas.microsoft.com/office/drawing/2014/main" id="{BD227BA6-2CF7-4B1D-9A92-03DA04554B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536" y="-381000"/>
            <a:ext cx="4572000" cy="3533775"/>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423" y="2077419"/>
            <a:ext cx="6639978" cy="3240539"/>
          </a:xfrm>
          <a:prstGeom prst="rect">
            <a:avLst/>
          </a:prstGeom>
        </p:spPr>
      </p:pic>
      <p:pic>
        <p:nvPicPr>
          <p:cNvPr id="3" name="Picture 2">
            <a:extLst>
              <a:ext uri="{FF2B5EF4-FFF2-40B4-BE49-F238E27FC236}">
                <a16:creationId xmlns:a16="http://schemas.microsoft.com/office/drawing/2014/main" id="{26BFAE0F-0211-4DB8-9128-22D3F131E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22950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a:bodyPr>
          <a:lstStyle/>
          <a:p>
            <a:r>
              <a:rPr lang="en-IN" sz="2099" b="1" dirty="0">
                <a:latin typeface="Arial" panose="020B0604020202020204" pitchFamily="34" charset="0"/>
                <a:ea typeface="Calibri" panose="020F0502020204030204" pitchFamily="34" charset="0"/>
                <a:cs typeface="Arial" panose="020B0604020202020204" pitchFamily="34" charset="0"/>
              </a:rPr>
              <a:t>Dataset Description </a:t>
            </a:r>
            <a:endParaRPr lang="en-IN" sz="2099" dirty="0">
              <a:latin typeface="Arial" panose="020B0604020202020204" pitchFamily="34" charset="0"/>
              <a:ea typeface="Calibri" panose="020F0502020204030204" pitchFamily="34" charset="0"/>
              <a:cs typeface="Arial" panose="020B0604020202020204" pitchFamily="34" charset="0"/>
            </a:endParaRPr>
          </a:p>
          <a:p>
            <a:pPr marL="457063">
              <a:lnSpc>
                <a:spcPct val="107000"/>
              </a:lnSpc>
              <a:spcAft>
                <a:spcPts val="800"/>
              </a:spcAft>
            </a:pPr>
            <a:r>
              <a:rPr lang="en-IN" sz="1799" b="1" dirty="0">
                <a:latin typeface="Arial" panose="020B0604020202020204" pitchFamily="34" charset="0"/>
                <a:ea typeface="Calibri" panose="020F0502020204030204" pitchFamily="34" charset="0"/>
                <a:cs typeface="Arial" panose="020B0604020202020204" pitchFamily="34" charset="0"/>
              </a:rPr>
              <a:t>The Independent Feature columns are</a:t>
            </a:r>
            <a:r>
              <a:rPr lang="en-IN" sz="1799" dirty="0">
                <a:latin typeface="Arial" panose="020B0604020202020204" pitchFamily="34" charset="0"/>
                <a:ea typeface="Calibri" panose="020F0502020204030204" pitchFamily="34" charset="0"/>
                <a:cs typeface="Arial" panose="020B0604020202020204" pitchFamily="34" charset="0"/>
              </a:rPr>
              <a:t>:</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Airline: The name of the airline. </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Flight Number: Number of Flight</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a:spcBef>
                <a:spcPts val="1200"/>
              </a:spcBef>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Duration: Total duration of the flight</a:t>
            </a:r>
          </a:p>
          <a:p>
            <a:pPr>
              <a:lnSpc>
                <a:spcPct val="107000"/>
              </a:lnSpc>
              <a:spcBef>
                <a:spcPts val="1200"/>
              </a:spcBef>
              <a:spcAft>
                <a:spcPts val="800"/>
              </a:spcAft>
              <a:buFont typeface="Symbol" panose="05050102010706020507" pitchFamily="18" charset="2"/>
              <a:buChar char=""/>
            </a:pPr>
            <a:r>
              <a:rPr lang="en-IN" sz="1799" dirty="0">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799"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23B0747-7532-4D50-BEFD-DC4481C3C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25890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650" indent="0">
              <a:lnSpc>
                <a:spcPct val="107000"/>
              </a:lnSpc>
              <a:spcAft>
                <a:spcPts val="800"/>
              </a:spcAft>
              <a:buNone/>
            </a:pPr>
            <a:r>
              <a:rPr lang="en-IN" sz="1500" b="1" dirty="0">
                <a:latin typeface="Arial" panose="020B0604020202020204" pitchFamily="34" charset="0"/>
                <a:ea typeface="Calibri" panose="020F0502020204030204" pitchFamily="34" charset="0"/>
                <a:cs typeface="Arial" panose="020B0604020202020204" pitchFamily="34" charset="0"/>
              </a:rPr>
              <a:t>Target / Label Column:</a:t>
            </a:r>
            <a:endParaRPr lang="en-IN" sz="1500"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spcAft>
                <a:spcPts val="800"/>
              </a:spcAft>
              <a:buFont typeface="Symbol" panose="05050102010706020507" pitchFamily="18" charset="2"/>
              <a:buChar char=""/>
            </a:pPr>
            <a:r>
              <a:rPr lang="en-IN" sz="1500" dirty="0">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pic>
        <p:nvPicPr>
          <p:cNvPr id="4" name="Picture 3">
            <a:extLst>
              <a:ext uri="{FF2B5EF4-FFF2-40B4-BE49-F238E27FC236}">
                <a16:creationId xmlns:a16="http://schemas.microsoft.com/office/drawing/2014/main" id="{BFACB598-B728-4AD4-A95A-70440058F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09136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Data Pre-processing Done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Duplicate data elements in various columns: ‘Airline’, ’From’,’ To’, which had their starting letters in upper case and lower case were converted to data elements starting with uppercase letters.</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pic>
        <p:nvPicPr>
          <p:cNvPr id="4" name="Picture 3">
            <a:extLst>
              <a:ext uri="{FF2B5EF4-FFF2-40B4-BE49-F238E27FC236}">
                <a16:creationId xmlns:a16="http://schemas.microsoft.com/office/drawing/2014/main" id="{6345B841-A253-4BE9-B0FA-B430D3DF7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pic>
        <p:nvPicPr>
          <p:cNvPr id="5" name="Picture 4">
            <a:extLst>
              <a:ext uri="{FF2B5EF4-FFF2-40B4-BE49-F238E27FC236}">
                <a16:creationId xmlns:a16="http://schemas.microsoft.com/office/drawing/2014/main" id="{FE2379C0-EDA4-4032-A5D9-6795F4718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636" y="2667000"/>
            <a:ext cx="4572000" cy="4572000"/>
          </a:xfrm>
          <a:prstGeom prst="rect">
            <a:avLst/>
          </a:prstGeom>
        </p:spPr>
      </p:pic>
    </p:spTree>
    <p:extLst>
      <p:ext uri="{BB962C8B-B14F-4D97-AF65-F5344CB8AC3E}">
        <p14:creationId xmlns:p14="http://schemas.microsoft.com/office/powerpoint/2010/main" val="319781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650" indent="0">
              <a:lnSpc>
                <a:spcPct val="107000"/>
              </a:lnSpc>
              <a:spcAft>
                <a:spcPts val="800"/>
              </a:spcAft>
              <a:buNone/>
            </a:pPr>
            <a:r>
              <a:rPr lang="en-IN" b="1" dirty="0">
                <a:latin typeface="Arial" panose="020B0604020202020204" pitchFamily="34" charset="0"/>
                <a:ea typeface="Calibri" panose="020F0502020204030204" pitchFamily="34" charset="0"/>
                <a:cs typeface="Arial" panose="020B0604020202020204" pitchFamily="34" charset="0"/>
              </a:rPr>
              <a:t>Feature Engineering:</a:t>
            </a:r>
            <a:endParaRPr lang="en-IN"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buFont typeface="Symbol" panose="05050102010706020507" pitchFamily="18" charset="2"/>
              <a:buChar char=""/>
            </a:pPr>
            <a:r>
              <a:rPr lang="en-IN" dirty="0">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‘Day’, ’Date’ and ‘Month’ columns were created based on data of existing column: ‘Date of Departure’.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635317" lvl="1" indent="-342797">
              <a:lnSpc>
                <a:spcPct val="107000"/>
              </a:lnSpc>
              <a:spcAft>
                <a:spcPts val="800"/>
              </a:spcAft>
              <a:buFont typeface="Symbol" panose="05050102010706020507" pitchFamily="18" charset="2"/>
              <a:buChar char=""/>
            </a:pPr>
            <a:r>
              <a:rPr lang="en-IN" dirty="0">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EE8F01D-A18A-461B-9792-E304F2E65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11284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dirty="0">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799" dirty="0">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799" dirty="0">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D72A4DB-F6AA-4D81-850D-B3A4ADD1C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76744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b="1" dirty="0">
                <a:latin typeface="Arial" panose="020B0604020202020204" pitchFamily="34" charset="0"/>
                <a:ea typeface="Calibri" panose="020F0502020204030204" pitchFamily="34" charset="0"/>
                <a:cs typeface="Arial" panose="020B0604020202020204" pitchFamily="34" charset="0"/>
              </a:rPr>
              <a:t>Hardware Used:</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Times New Roman" panose="02020603050405020304" pitchFamily="18" charset="0"/>
              </a:rPr>
              <a:t>Processor: Intel® Core™ i7-3520M CPU @ 2.90GHz</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Times New Roman" panose="02020603050405020304" pitchFamily="18" charset="0"/>
              </a:rPr>
              <a:t>Physical Memory: 12.0GB</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99" dirty="0">
                <a:latin typeface="Arial" panose="020B0604020202020204" pitchFamily="34" charset="0"/>
                <a:ea typeface="Calibri" panose="020F0502020204030204" pitchFamily="34" charset="0"/>
                <a:cs typeface="Times New Roman" panose="02020603050405020304" pitchFamily="18" charset="0"/>
              </a:rPr>
              <a:t>.</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32097FF-5419-445D-BE31-ADDEF0D78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414619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10000"/>
          </a:bodyPr>
          <a:lstStyle/>
          <a:p>
            <a:pPr>
              <a:lnSpc>
                <a:spcPct val="107000"/>
              </a:lnSpc>
              <a:spcAft>
                <a:spcPts val="800"/>
              </a:spcAft>
            </a:pPr>
            <a:r>
              <a:rPr lang="en-IN" sz="2199" b="1" dirty="0">
                <a:latin typeface="Arial" panose="020B0604020202020204" pitchFamily="34" charset="0"/>
                <a:ea typeface="Calibri" panose="020F0502020204030204" pitchFamily="34" charset="0"/>
                <a:cs typeface="Arial" panose="020B0604020202020204" pitchFamily="34" charset="0"/>
              </a:rPr>
              <a:t>Software Used:</a:t>
            </a:r>
            <a:endParaRPr lang="en-IN" sz="2199"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buFont typeface="Symbol" panose="05050102010706020507" pitchFamily="18" charset="2"/>
              <a:buChar char=""/>
            </a:pPr>
            <a:endParaRPr lang="en-IN" sz="1799" dirty="0">
              <a:latin typeface="Calibri" panose="020F0502020204030204" pitchFamily="34" charset="0"/>
              <a:ea typeface="Calibri" panose="020F0502020204030204" pitchFamily="34" charset="0"/>
              <a:cs typeface="Times New Roman" panose="02020603050405020304" pitchFamily="18" charset="0"/>
            </a:endParaRPr>
          </a:p>
          <a:p>
            <a:r>
              <a:rPr lang="en-IN" sz="1799" dirty="0">
                <a:latin typeface="Arial" panose="020B0604020202020204" pitchFamily="34" charset="0"/>
                <a:ea typeface="Calibri" panose="020F0502020204030204" pitchFamily="34" charset="0"/>
              </a:rPr>
              <a:t> </a:t>
            </a:r>
            <a:endParaRPr lang="en-IN" dirty="0">
              <a:solidFill>
                <a:schemeClr val="tx1"/>
              </a:solidFill>
            </a:endParaRPr>
          </a:p>
        </p:txBody>
      </p:sp>
      <p:pic>
        <p:nvPicPr>
          <p:cNvPr id="4" name="Picture 3">
            <a:extLst>
              <a:ext uri="{FF2B5EF4-FFF2-40B4-BE49-F238E27FC236}">
                <a16:creationId xmlns:a16="http://schemas.microsoft.com/office/drawing/2014/main" id="{6666CED3-E2C6-49B1-9720-061FD2CA7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9179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ED4F42-4CCE-4213-BD63-08039C76F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9458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Python Libraries used:</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NumPy: For performing a variety of operations on the datasets.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matplotlib.pyplot, Seaborn: For visualizing Data and various relationships between Feature and Label Columns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SciPy: For performing operations on the datasets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Stats models: For performing statistical analysis</a:t>
            </a:r>
          </a:p>
          <a:p>
            <a:pPr>
              <a:lnSpc>
                <a:spcPct val="107000"/>
              </a:lnSpc>
              <a:spcAft>
                <a:spcPts val="800"/>
              </a:spcAft>
              <a:buFont typeface="Symbol" panose="05050102010706020507" pitchFamily="18" charset="2"/>
              <a:buChar char=""/>
            </a:pPr>
            <a:r>
              <a:rPr lang="en-IN" sz="1799" dirty="0" err="1">
                <a:latin typeface="Arial" panose="020B0604020202020204" pitchFamily="34" charset="0"/>
                <a:ea typeface="Calibri" panose="020F0502020204030204" pitchFamily="34" charset="0"/>
                <a:cs typeface="Arial" panose="020B0604020202020204" pitchFamily="34" charset="0"/>
              </a:rPr>
              <a:t>sklearn</a:t>
            </a:r>
            <a:r>
              <a:rPr lang="en-IN" sz="1799" dirty="0">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Transformation, Data Scaling, Component analysis, Feature selection etc.</a:t>
            </a:r>
          </a:p>
          <a:p>
            <a:endParaRPr lang="en-IN" sz="1799"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3A34745-F26C-4420-8961-A066A054A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320375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a16="http://schemas.microsoft.com/office/drawing/2014/main"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
        <p:nvSpPr>
          <p:cNvPr id="2"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b="1" dirty="0">
                <a:latin typeface="Arial" panose="020B0604020202020204" pitchFamily="34" charset="0"/>
                <a:ea typeface="Calibri" panose="020F0502020204030204" pitchFamily="34" charset="0"/>
                <a:cs typeface="Arial" panose="020B0604020202020204" pitchFamily="34" charset="0"/>
              </a:rPr>
              <a:t>Visualizations</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Barplots, Distplots, Boxplots, Countplots, line plots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799" dirty="0">
                <a:latin typeface="Arial" panose="020B0604020202020204" pitchFamily="34" charset="0"/>
                <a:ea typeface="Calibri" panose="020F0502020204030204" pitchFamily="34" charset="0"/>
                <a:cs typeface="Arial" panose="020B0604020202020204" pitchFamily="34" charset="0"/>
              </a:rPr>
              <a:t> </a:t>
            </a:r>
          </a:p>
          <a:p>
            <a:endParaRPr lang="en-IN" dirty="0"/>
          </a:p>
        </p:txBody>
      </p:sp>
      <p:pic>
        <p:nvPicPr>
          <p:cNvPr id="4" name="Picture 3">
            <a:extLst>
              <a:ext uri="{FF2B5EF4-FFF2-40B4-BE49-F238E27FC236}">
                <a16:creationId xmlns:a16="http://schemas.microsoft.com/office/drawing/2014/main" id="{A3B2F7AF-1EB6-4C2D-9479-FAA236D89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14808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6993" y="2108546"/>
            <a:ext cx="10124810" cy="4132902"/>
          </a:xfrm>
        </p:spPr>
        <p:txBody>
          <a:bodyPr/>
          <a:lstStyle/>
          <a:p>
            <a:pPr>
              <a:lnSpc>
                <a:spcPct val="107000"/>
              </a:lnSpc>
              <a:spcAft>
                <a:spcPts val="800"/>
              </a:spcAft>
            </a:pPr>
            <a:r>
              <a:rPr lang="en-IN" sz="1799" b="1" dirty="0">
                <a:latin typeface="Arial" panose="020B0604020202020204" pitchFamily="34" charset="0"/>
                <a:ea typeface="Calibri" panose="020F0502020204030204" pitchFamily="34" charset="0"/>
                <a:cs typeface="Times New Roman" panose="02020603050405020304" pitchFamily="18" charset="0"/>
              </a:rPr>
              <a:t>Univariate Analysis</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99" b="1" dirty="0">
                <a:latin typeface="Arial" panose="020B0604020202020204" pitchFamily="34" charset="0"/>
                <a:ea typeface="Calibri" panose="020F0502020204030204" pitchFamily="34" charset="0"/>
                <a:cs typeface="Times New Roman" panose="02020603050405020304" pitchFamily="18" charset="0"/>
              </a:rPr>
              <a:t>Analyzing the Target Variable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396" y="3040014"/>
            <a:ext cx="4906002" cy="3016734"/>
          </a:xfrm>
          <a:prstGeom prst="rect">
            <a:avLst/>
          </a:prstGeom>
        </p:spPr>
      </p:pic>
      <p:pic>
        <p:nvPicPr>
          <p:cNvPr id="5" name="Picture 4">
            <a:extLst>
              <a:ext uri="{FF2B5EF4-FFF2-40B4-BE49-F238E27FC236}">
                <a16:creationId xmlns:a16="http://schemas.microsoft.com/office/drawing/2014/main" id="{EDDB794B-AD53-4EA4-B274-B8C01472D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60200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75A600A-29E8-4BD7-AF8E-14E094E1C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04457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799" b="1" dirty="0">
                <a:latin typeface="Arial" panose="020B0604020202020204" pitchFamily="34" charset="0"/>
                <a:ea typeface="Calibri" panose="020F0502020204030204" pitchFamily="34" charset="0"/>
                <a:cs typeface="Arial" panose="020B0604020202020204" pitchFamily="34" charset="0"/>
              </a:rPr>
              <a:t>Analyzing the Feature Columns</a:t>
            </a:r>
            <a:endParaRPr lang="en-IN" sz="1799" dirty="0">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94" y="3220515"/>
            <a:ext cx="10720270" cy="1966848"/>
          </a:xfrm>
          <a:prstGeom prst="rect">
            <a:avLst/>
          </a:prstGeom>
        </p:spPr>
      </p:pic>
      <p:pic>
        <p:nvPicPr>
          <p:cNvPr id="5" name="Picture 4">
            <a:extLst>
              <a:ext uri="{FF2B5EF4-FFF2-40B4-BE49-F238E27FC236}">
                <a16:creationId xmlns:a16="http://schemas.microsoft.com/office/drawing/2014/main" id="{8E513DD1-F7B0-4A3B-8D84-DFFF3E010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55728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031" y="2083855"/>
            <a:ext cx="4752584" cy="4241545"/>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295" y="2750556"/>
            <a:ext cx="4615992" cy="3061794"/>
          </a:xfrm>
          <a:prstGeom prst="rect">
            <a:avLst/>
          </a:prstGeom>
        </p:spPr>
      </p:pic>
      <p:pic>
        <p:nvPicPr>
          <p:cNvPr id="6" name="Picture 5">
            <a:extLst>
              <a:ext uri="{FF2B5EF4-FFF2-40B4-BE49-F238E27FC236}">
                <a16:creationId xmlns:a16="http://schemas.microsoft.com/office/drawing/2014/main" id="{24A30E14-3CE5-413C-A05B-D052AF5FB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67274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830" y="2004930"/>
            <a:ext cx="4674187" cy="4171220"/>
          </a:xfrm>
          <a:prstGeom prst="rect">
            <a:avLst/>
          </a:prstGeom>
        </p:spPr>
      </p:pic>
      <p:pic>
        <p:nvPicPr>
          <p:cNvPr id="3" name="Picture 2">
            <a:extLst>
              <a:ext uri="{FF2B5EF4-FFF2-40B4-BE49-F238E27FC236}">
                <a16:creationId xmlns:a16="http://schemas.microsoft.com/office/drawing/2014/main" id="{8C9D2FA1-4A7B-4B1C-97AA-72E393997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426835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Highest number of flights are from Delhi followed by Mumbai, Kolkata, Bangalore and Hyderabad</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pic>
        <p:nvPicPr>
          <p:cNvPr id="4" name="Picture 3">
            <a:extLst>
              <a:ext uri="{FF2B5EF4-FFF2-40B4-BE49-F238E27FC236}">
                <a16:creationId xmlns:a16="http://schemas.microsoft.com/office/drawing/2014/main" id="{6E723F05-B779-4AB9-A666-067010E5A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397010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6994" y="2108545"/>
            <a:ext cx="10180778" cy="4272825"/>
          </a:xfrm>
        </p:spPr>
        <p:txBody>
          <a:bodyPr/>
          <a:lstStyle/>
          <a:p>
            <a:pPr>
              <a:lnSpc>
                <a:spcPct val="107000"/>
              </a:lnSpc>
              <a:spcAft>
                <a:spcPts val="800"/>
              </a:spcAft>
            </a:pPr>
            <a:r>
              <a:rPr lang="en-IN" sz="2399" b="1" dirty="0">
                <a:latin typeface="Arial" panose="020B0604020202020204" pitchFamily="34" charset="0"/>
                <a:ea typeface="Calibri" panose="020F0502020204030204" pitchFamily="34" charset="0"/>
                <a:cs typeface="Times New Roman" panose="02020603050405020304" pitchFamily="18" charset="0"/>
              </a:rPr>
              <a:t>Bivariate Analysis</a:t>
            </a:r>
            <a:endParaRPr lang="en-IN" sz="23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a:latin typeface="Arial" panose="020B0604020202020204" pitchFamily="34" charset="0"/>
                <a:ea typeface="Calibri" panose="020F0502020204030204" pitchFamily="34" charset="0"/>
                <a:cs typeface="Times New Roman" panose="02020603050405020304" pitchFamily="18" charset="0"/>
              </a:rPr>
              <a:t>Analyzing Relationship between Day, Month columns and Price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037" y="3586194"/>
            <a:ext cx="3901059" cy="2795177"/>
          </a:xfrm>
          <a:prstGeom prst="rect">
            <a:avLst/>
          </a:prstGeom>
        </p:spPr>
      </p:pic>
      <p:pic>
        <p:nvPicPr>
          <p:cNvPr id="5" name="Picture 4">
            <a:extLst>
              <a:ext uri="{FF2B5EF4-FFF2-40B4-BE49-F238E27FC236}">
                <a16:creationId xmlns:a16="http://schemas.microsoft.com/office/drawing/2014/main" id="{D5379C3A-700F-43B1-A890-0BBA49882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5833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365" y="2354217"/>
            <a:ext cx="5019230" cy="3271231"/>
          </a:xfrm>
          <a:prstGeom prst="rect">
            <a:avLst/>
          </a:prstGeom>
        </p:spPr>
      </p:pic>
      <p:pic>
        <p:nvPicPr>
          <p:cNvPr id="5" name="Picture 4">
            <a:extLst>
              <a:ext uri="{FF2B5EF4-FFF2-40B4-BE49-F238E27FC236}">
                <a16:creationId xmlns:a16="http://schemas.microsoft.com/office/drawing/2014/main" id="{A5FD7299-88C8-44DB-B6E3-8218ADD62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06190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Flight Ticket prices are the highest on Thursdays, Mondays and during the weekend on an average.</a:t>
            </a:r>
          </a:p>
          <a:p>
            <a:endParaRPr lang="en-IN" dirty="0"/>
          </a:p>
        </p:txBody>
      </p:sp>
      <p:pic>
        <p:nvPicPr>
          <p:cNvPr id="4" name="Picture 3">
            <a:extLst>
              <a:ext uri="{FF2B5EF4-FFF2-40B4-BE49-F238E27FC236}">
                <a16:creationId xmlns:a16="http://schemas.microsoft.com/office/drawing/2014/main" id="{49ABF2C3-C8D3-4A89-B325-A0780F6AE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81288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6994" y="287422"/>
            <a:ext cx="10055781" cy="1450379"/>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pic>
        <p:nvPicPr>
          <p:cNvPr id="7" name="Picture 6">
            <a:extLst>
              <a:ext uri="{FF2B5EF4-FFF2-40B4-BE49-F238E27FC236}">
                <a16:creationId xmlns:a16="http://schemas.microsoft.com/office/drawing/2014/main" id="{91314D6C-337B-46C0-AE1E-0C6CBE692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799" b="1" dirty="0">
                <a:latin typeface="Arial" panose="020B0604020202020204" pitchFamily="34" charset="0"/>
                <a:ea typeface="Calibri" panose="020F0502020204030204" pitchFamily="34" charset="0"/>
                <a:cs typeface="Times New Roman" panose="02020603050405020304" pitchFamily="18" charset="0"/>
              </a:rPr>
              <a:t>Analyzing Relationship between Airlines, Flight Duration and Price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418" y="2792524"/>
            <a:ext cx="5850493" cy="2898561"/>
          </a:xfrm>
          <a:prstGeom prst="rect">
            <a:avLst/>
          </a:prstGeom>
        </p:spPr>
      </p:pic>
      <p:pic>
        <p:nvPicPr>
          <p:cNvPr id="5" name="Picture 4">
            <a:extLst>
              <a:ext uri="{FF2B5EF4-FFF2-40B4-BE49-F238E27FC236}">
                <a16:creationId xmlns:a16="http://schemas.microsoft.com/office/drawing/2014/main" id="{FF4D0F57-920E-4B21-8C0A-EE2250A26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02430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13" y="2112903"/>
            <a:ext cx="5546981" cy="2747973"/>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550" y="2112903"/>
            <a:ext cx="5253114" cy="2862608"/>
          </a:xfrm>
          <a:prstGeom prst="rect">
            <a:avLst/>
          </a:prstGeom>
        </p:spPr>
      </p:pic>
      <p:pic>
        <p:nvPicPr>
          <p:cNvPr id="6" name="Picture 5">
            <a:extLst>
              <a:ext uri="{FF2B5EF4-FFF2-40B4-BE49-F238E27FC236}">
                <a16:creationId xmlns:a16="http://schemas.microsoft.com/office/drawing/2014/main" id="{E0C53C39-F249-45F3-AE3E-FE901DD53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50406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1" y="902654"/>
            <a:ext cx="12188825" cy="5052693"/>
          </a:xfrm>
          <a:prstGeom prst="rect">
            <a:avLst/>
          </a:prstGeom>
        </p:spPr>
      </p:pic>
    </p:spTree>
    <p:extLst>
      <p:ext uri="{BB962C8B-B14F-4D97-AF65-F5344CB8AC3E}">
        <p14:creationId xmlns:p14="http://schemas.microsoft.com/office/powerpoint/2010/main" val="135402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549" y="2186311"/>
            <a:ext cx="8739727" cy="3607383"/>
          </a:xfrm>
          <a:prstGeom prst="rect">
            <a:avLst/>
          </a:prstGeom>
        </p:spPr>
      </p:pic>
    </p:spTree>
    <p:extLst>
      <p:ext uri="{BB962C8B-B14F-4D97-AF65-F5344CB8AC3E}">
        <p14:creationId xmlns:p14="http://schemas.microsoft.com/office/powerpoint/2010/main" val="97138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430" y="2168944"/>
            <a:ext cx="3812869" cy="3812869"/>
          </a:xfrm>
          <a:prstGeom prst="rect">
            <a:avLst/>
          </a:prstGeom>
        </p:spPr>
      </p:pic>
      <p:pic>
        <p:nvPicPr>
          <p:cNvPr id="3" name="Picture 2">
            <a:extLst>
              <a:ext uri="{FF2B5EF4-FFF2-40B4-BE49-F238E27FC236}">
                <a16:creationId xmlns:a16="http://schemas.microsoft.com/office/drawing/2014/main" id="{9F8F7E5C-0FC6-40FF-AB53-6A4883B29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42442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063">
              <a:lnSpc>
                <a:spcPct val="107000"/>
              </a:lnSpc>
            </a:pPr>
            <a:r>
              <a:rPr lang="en-IN" sz="1799" dirty="0">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063">
              <a:lnSpc>
                <a:spcPct val="107000"/>
              </a:lnSpc>
            </a:pPr>
            <a:r>
              <a:rPr lang="en-IN" sz="1400" dirty="0">
                <a:latin typeface="Arial" panose="020B0604020202020204" pitchFamily="34" charset="0"/>
                <a:ea typeface="Calibri" panose="020F0502020204030204" pitchFamily="34" charset="0"/>
                <a:cs typeface="Times New Roman" panose="02020603050405020304" pitchFamily="18"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buFont typeface="Courier New" panose="02070309020205020404" pitchFamily="49" charset="0"/>
              <a:buChar char="o"/>
            </a:pPr>
            <a:r>
              <a:rPr lang="en-IN" dirty="0" err="1">
                <a:latin typeface="Arial" panose="020B0604020202020204" pitchFamily="34" charset="0"/>
                <a:ea typeface="Calibri" panose="020F0502020204030204" pitchFamily="34" charset="0"/>
                <a:cs typeface="Arial" panose="020B0604020202020204" pitchFamily="34" charset="0"/>
              </a:rPr>
              <a:t>Trujet</a:t>
            </a:r>
            <a:r>
              <a:rPr lang="en-IN" dirty="0">
                <a:latin typeface="Arial" panose="020B0604020202020204" pitchFamily="34" charset="0"/>
                <a:ea typeface="Calibri" panose="020F0502020204030204" pitchFamily="34" charset="0"/>
                <a:cs typeface="Arial" panose="020B0604020202020204" pitchFamily="34" charset="0"/>
              </a:rPr>
              <a:t>, IndiGo, SpiceJet and Air Asia offer air tickets at the most affordable prices on average, whereas Vistara, Air India are the most expensive on average.</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lvl="1">
              <a:lnSpc>
                <a:spcPct val="107000"/>
              </a:lnSpc>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lvl="1">
              <a:lnSpc>
                <a:spcPct val="107000"/>
              </a:lnSpc>
              <a:spcAft>
                <a:spcPts val="800"/>
              </a:spcAft>
              <a:buFont typeface="Courier New" panose="02070309020205020404" pitchFamily="49" charset="0"/>
              <a:buChar char="o"/>
            </a:pPr>
            <a:r>
              <a:rPr lang="en-IN" dirty="0">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pic>
        <p:nvPicPr>
          <p:cNvPr id="4" name="Picture 3">
            <a:extLst>
              <a:ext uri="{FF2B5EF4-FFF2-40B4-BE49-F238E27FC236}">
                <a16:creationId xmlns:a16="http://schemas.microsoft.com/office/drawing/2014/main" id="{2176A569-89B9-4C22-BC27-F37ED483F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338735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799" b="1" dirty="0">
                <a:latin typeface="Arial" panose="020B0604020202020204" pitchFamily="34" charset="0"/>
                <a:ea typeface="Calibri" panose="020F0502020204030204" pitchFamily="34" charset="0"/>
                <a:cs typeface="Times New Roman" panose="02020603050405020304" pitchFamily="18" charset="0"/>
              </a:rPr>
              <a:t>Multivariate Analysis</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994" y="2604928"/>
            <a:ext cx="9838606" cy="3634273"/>
          </a:xfrm>
          <a:prstGeom prst="rect">
            <a:avLst/>
          </a:prstGeom>
        </p:spPr>
      </p:pic>
    </p:spTree>
    <p:extLst>
      <p:ext uri="{BB962C8B-B14F-4D97-AF65-F5344CB8AC3E}">
        <p14:creationId xmlns:p14="http://schemas.microsoft.com/office/powerpoint/2010/main" val="72951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a:lnSpc>
                <a:spcPct val="107000"/>
              </a:lnSpc>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a:lnSpc>
                <a:spcPct val="107000"/>
              </a:lnSpc>
              <a:spcAft>
                <a:spcPts val="800"/>
              </a:spcAft>
              <a:buFont typeface="Symbol" panose="05050102010706020507" pitchFamily="18" charset="2"/>
              <a:buChar char=""/>
            </a:pPr>
            <a:r>
              <a:rPr lang="en-IN" sz="1799" dirty="0">
                <a:latin typeface="Arial" panose="020B0604020202020204" pitchFamily="34" charset="0"/>
                <a:ea typeface="Calibri" panose="020F0502020204030204" pitchFamily="34" charset="0"/>
                <a:cs typeface="Arial" panose="020B0604020202020204" pitchFamily="34" charset="0"/>
              </a:rPr>
              <a:t>Indigo , Air Asia and SpiceJet provide most affordable Air tickets to the destinations.</a:t>
            </a: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3D97C64-5233-4C8C-B52A-5C82C7C25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78204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a:bodyPr>
          <a:lstStyle/>
          <a:p>
            <a:r>
              <a:rPr lang="en-IN" sz="1799" b="1" dirty="0">
                <a:latin typeface="Arial" panose="020B0604020202020204" pitchFamily="34" charset="0"/>
                <a:ea typeface="Calibri" panose="020F0502020204030204" pitchFamily="34" charset="0"/>
                <a:cs typeface="Arial" panose="020B0604020202020204" pitchFamily="34" charset="0"/>
              </a:rPr>
              <a:t>Checking for Outliers</a:t>
            </a:r>
            <a:endParaRPr lang="en-IN" sz="1799" dirty="0">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6609" lvl="8" indent="0">
              <a:lnSpc>
                <a:spcPct val="107000"/>
              </a:lnSpc>
              <a:spcAft>
                <a:spcPts val="800"/>
              </a:spcAft>
              <a:buNone/>
            </a:pPr>
            <a:endParaRPr lang="en-IN" sz="1300" dirty="0">
              <a:latin typeface="Arial" panose="020B0604020202020204" pitchFamily="34" charset="0"/>
              <a:ea typeface="Calibri" panose="020F0502020204030204" pitchFamily="34" charset="0"/>
              <a:cs typeface="Times New Roman" panose="02020603050405020304" pitchFamily="18" charset="0"/>
            </a:endParaRPr>
          </a:p>
          <a:p>
            <a:pPr marL="1836609" lvl="8" indent="0">
              <a:lnSpc>
                <a:spcPct val="107000"/>
              </a:lnSpc>
              <a:spcAft>
                <a:spcPts val="800"/>
              </a:spcAft>
              <a:buNone/>
            </a:pPr>
            <a:r>
              <a:rPr lang="en-IN" sz="1999" dirty="0">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19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909" y="2487429"/>
            <a:ext cx="5597972" cy="2107016"/>
          </a:xfrm>
          <a:prstGeom prst="rect">
            <a:avLst/>
          </a:prstGeom>
        </p:spPr>
      </p:pic>
      <p:pic>
        <p:nvPicPr>
          <p:cNvPr id="5" name="Picture 4">
            <a:extLst>
              <a:ext uri="{FF2B5EF4-FFF2-40B4-BE49-F238E27FC236}">
                <a16:creationId xmlns:a16="http://schemas.microsoft.com/office/drawing/2014/main" id="{D8BED5E9-7ED3-4D44-9E34-70DE0D943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24591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799" b="1" dirty="0">
                <a:latin typeface="Arial" panose="020B0604020202020204" pitchFamily="34" charset="0"/>
                <a:ea typeface="Calibri" panose="020F0502020204030204" pitchFamily="34" charset="0"/>
                <a:cs typeface="Arial" panose="020B0604020202020204" pitchFamily="34" charset="0"/>
              </a:rPr>
              <a:t>Data Normalization</a:t>
            </a:r>
            <a:endParaRPr lang="en-IN" sz="1799"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B8984DD-71CC-4C3A-9B09-8EB70A301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7429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dirty="0">
                <a:latin typeface="Arial" panose="020B0604020202020204" pitchFamily="34" charset="0"/>
                <a:ea typeface="Calibri" panose="020F0502020204030204" pitchFamily="34" charset="0"/>
                <a:cs typeface="Arial" panose="020B0604020202020204" pitchFamily="34" charset="0"/>
              </a:rPr>
              <a:t>Business Problem Framing</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marL="635317" lvl="1" indent="-342797">
              <a:lnSpc>
                <a:spcPct val="107000"/>
              </a:lnSpc>
              <a:buFont typeface="Symbol" panose="05050102010706020507" pitchFamily="18" charset="2"/>
              <a:buChar char=""/>
            </a:pPr>
            <a:r>
              <a:rPr lang="en-IN" sz="1600" dirty="0">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635317" lvl="1" indent="-342797">
              <a:lnSpc>
                <a:spcPct val="107000"/>
              </a:lnSpc>
              <a:spcAft>
                <a:spcPts val="800"/>
              </a:spcAft>
              <a:buFont typeface="Symbol" panose="05050102010706020507" pitchFamily="18" charset="2"/>
              <a:buChar char=""/>
            </a:pPr>
            <a:r>
              <a:rPr lang="en-IN" sz="1600" dirty="0">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063">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8FD7F1D-39A0-4837-9C7D-686FF68A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33358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a:xfrm>
            <a:off x="1084729" y="1295400"/>
            <a:ext cx="8962507" cy="4186518"/>
          </a:xfrm>
        </p:spPr>
        <p:txBody>
          <a:bodyPr/>
          <a:lstStyle/>
          <a:p>
            <a:pPr marL="0" indent="0">
              <a:buNone/>
            </a:pPr>
            <a:r>
              <a:rPr lang="en-IN" sz="2399" b="1" dirty="0">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399" dirty="0">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F93944A-5535-48CA-AA9A-4C98EDDE4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194" y="1871149"/>
            <a:ext cx="4586355" cy="4991333"/>
          </a:xfrm>
          <a:prstGeom prst="rect">
            <a:avLst/>
          </a:prstGeom>
        </p:spPr>
      </p:pic>
      <p:pic>
        <p:nvPicPr>
          <p:cNvPr id="5" name="Picture 4">
            <a:extLst>
              <a:ext uri="{FF2B5EF4-FFF2-40B4-BE49-F238E27FC236}">
                <a16:creationId xmlns:a16="http://schemas.microsoft.com/office/drawing/2014/main" id="{C135E5CC-1441-41E0-B87E-F51C67DAA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55672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128" y="2119535"/>
            <a:ext cx="7770548" cy="3944676"/>
          </a:xfrm>
          <a:prstGeom prst="rect">
            <a:avLst/>
          </a:prstGeom>
        </p:spPr>
      </p:pic>
    </p:spTree>
    <p:extLst>
      <p:ext uri="{BB962C8B-B14F-4D97-AF65-F5344CB8AC3E}">
        <p14:creationId xmlns:p14="http://schemas.microsoft.com/office/powerpoint/2010/main" val="14527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It is observed that Month Dec, Duration(mins), Airline _ Vistara , Total Stops_1-stop and From have the highest positive correlation with Price, while Date , Total  Stops_ non-stop, Month Jan , Airline_ IndiGo have the highest negative correlation with Price.</a:t>
            </a:r>
          </a:p>
          <a:p>
            <a:endParaRPr lang="en-IN" dirty="0">
              <a:solidFill>
                <a:schemeClr val="tx1"/>
              </a:solidFill>
            </a:endParaRPr>
          </a:p>
        </p:txBody>
      </p:sp>
      <p:pic>
        <p:nvPicPr>
          <p:cNvPr id="4" name="Picture 3">
            <a:extLst>
              <a:ext uri="{FF2B5EF4-FFF2-40B4-BE49-F238E27FC236}">
                <a16:creationId xmlns:a16="http://schemas.microsoft.com/office/drawing/2014/main" id="{32092AB5-AE88-4AD6-A5A9-1E05EAF09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8798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a:bodyPr>
          <a:lstStyle/>
          <a:p>
            <a:pPr marL="457063">
              <a:lnSpc>
                <a:spcPct val="107000"/>
              </a:lnSpc>
            </a:pPr>
            <a:r>
              <a:rPr lang="en-IN" sz="1799" b="1" dirty="0">
                <a:latin typeface="Arial" panose="020B0604020202020204" pitchFamily="34" charset="0"/>
                <a:ea typeface="Calibri" panose="020F0502020204030204" pitchFamily="34" charset="0"/>
                <a:cs typeface="Arial" panose="020B0604020202020204" pitchFamily="34" charset="0"/>
              </a:rPr>
              <a:t>Feature Selection</a:t>
            </a:r>
            <a:endParaRPr lang="en-IN" sz="1799" dirty="0">
              <a:latin typeface="Arial" panose="020B0604020202020204" pitchFamily="34" charset="0"/>
              <a:ea typeface="Calibri" panose="020F0502020204030204" pitchFamily="34" charset="0"/>
              <a:cs typeface="Arial" panose="020B0604020202020204" pitchFamily="34" charset="0"/>
            </a:endParaRPr>
          </a:p>
          <a:p>
            <a:pPr marL="457063">
              <a:lnSpc>
                <a:spcPct val="107000"/>
              </a:lnSpc>
            </a:pPr>
            <a:r>
              <a:rPr lang="en-IN" sz="1699" dirty="0">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063">
              <a:lnSpc>
                <a:spcPct val="107000"/>
              </a:lnSpc>
            </a:pPr>
            <a:r>
              <a:rPr lang="en-IN" sz="1699" dirty="0">
                <a:latin typeface="Arial" panose="020B0604020202020204" pitchFamily="34" charset="0"/>
                <a:ea typeface="Calibri" panose="020F0502020204030204" pitchFamily="34" charset="0"/>
                <a:cs typeface="Arial" panose="020B0604020202020204" pitchFamily="34" charset="0"/>
              </a:rPr>
              <a:t>Using </a:t>
            </a:r>
            <a:r>
              <a:rPr lang="en-IN" sz="1699" dirty="0" err="1">
                <a:latin typeface="Arial" panose="020B0604020202020204" pitchFamily="34" charset="0"/>
                <a:ea typeface="Calibri" panose="020F0502020204030204" pitchFamily="34" charset="0"/>
                <a:cs typeface="Arial" panose="020B0604020202020204" pitchFamily="34" charset="0"/>
              </a:rPr>
              <a:t>SelectKBest</a:t>
            </a:r>
            <a:r>
              <a:rPr lang="en-IN" sz="1699" dirty="0">
                <a:latin typeface="Arial" panose="020B0604020202020204" pitchFamily="34" charset="0"/>
                <a:ea typeface="Calibri" panose="020F0502020204030204" pitchFamily="34" charset="0"/>
                <a:cs typeface="Arial" panose="020B0604020202020204" pitchFamily="34" charset="0"/>
              </a:rPr>
              <a:t> and </a:t>
            </a:r>
            <a:r>
              <a:rPr lang="en-IN" sz="1699" dirty="0" err="1">
                <a:latin typeface="Arial" panose="020B0604020202020204" pitchFamily="34" charset="0"/>
                <a:ea typeface="Calibri" panose="020F0502020204030204" pitchFamily="34" charset="0"/>
                <a:cs typeface="Arial" panose="020B0604020202020204" pitchFamily="34" charset="0"/>
              </a:rPr>
              <a:t>f_classif</a:t>
            </a:r>
            <a:r>
              <a:rPr lang="en-IN" sz="1699" dirty="0">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699" dirty="0" err="1">
                <a:latin typeface="Arial" panose="020B0604020202020204" pitchFamily="34" charset="0"/>
                <a:ea typeface="Calibri" panose="020F0502020204030204" pitchFamily="34" charset="0"/>
                <a:cs typeface="Arial" panose="020B0604020202020204" pitchFamily="34" charset="0"/>
              </a:rPr>
              <a:t>StandardScaler</a:t>
            </a:r>
            <a:r>
              <a:rPr lang="en-IN" sz="1699" dirty="0">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063">
              <a:lnSpc>
                <a:spcPct val="107000"/>
              </a:lnSpc>
              <a:spcAft>
                <a:spcPts val="800"/>
              </a:spcAft>
            </a:pPr>
            <a:r>
              <a:rPr lang="en-IN" sz="1699" dirty="0">
                <a:latin typeface="Arial" panose="020B0604020202020204" pitchFamily="34" charset="0"/>
                <a:ea typeface="Calibri" panose="020F0502020204030204" pitchFamily="34" charset="0"/>
                <a:cs typeface="Arial" panose="020B0604020202020204" pitchFamily="34" charset="0"/>
              </a:rPr>
              <a:t>From </a:t>
            </a:r>
            <a:r>
              <a:rPr lang="en-IN" sz="1699" dirty="0" err="1">
                <a:latin typeface="Arial" panose="020B0604020202020204" pitchFamily="34" charset="0"/>
                <a:ea typeface="Calibri" panose="020F0502020204030204" pitchFamily="34" charset="0"/>
                <a:cs typeface="Arial" panose="020B0604020202020204" pitchFamily="34" charset="0"/>
              </a:rPr>
              <a:t>sklearn.model_selection’s</a:t>
            </a:r>
            <a:r>
              <a:rPr lang="en-IN" sz="1699" dirty="0">
                <a:latin typeface="Arial" panose="020B0604020202020204" pitchFamily="34" charset="0"/>
                <a:ea typeface="Calibri" panose="020F0502020204030204" pitchFamily="34" charset="0"/>
                <a:cs typeface="Arial" panose="020B0604020202020204" pitchFamily="34" charset="0"/>
              </a:rPr>
              <a:t> </a:t>
            </a:r>
            <a:r>
              <a:rPr lang="en-IN" sz="1699" dirty="0" err="1">
                <a:latin typeface="Arial" panose="020B0604020202020204" pitchFamily="34" charset="0"/>
                <a:ea typeface="Calibri" panose="020F0502020204030204" pitchFamily="34" charset="0"/>
                <a:cs typeface="Arial" panose="020B0604020202020204" pitchFamily="34" charset="0"/>
              </a:rPr>
              <a:t>train_test_split</a:t>
            </a:r>
            <a:r>
              <a:rPr lang="en-IN" sz="1699" dirty="0">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9EE808F-CBA9-4358-8CC9-9C8A5FC46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60341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650" indent="0">
              <a:lnSpc>
                <a:spcPct val="107000"/>
              </a:lnSpc>
              <a:buNone/>
            </a:pPr>
            <a:r>
              <a:rPr lang="en-IN" dirty="0">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317" lvl="1" indent="-342797">
              <a:lnSpc>
                <a:spcPct val="107000"/>
              </a:lnSpc>
              <a:buFont typeface="Symbol" panose="05050102010706020507" pitchFamily="18" charset="2"/>
              <a:buChar char=""/>
            </a:pPr>
            <a:r>
              <a:rPr lang="en-IN" sz="1600" dirty="0">
                <a:latin typeface="Arial" panose="020B0604020202020204" pitchFamily="34" charset="0"/>
                <a:ea typeface="Calibri" panose="020F0502020204030204" pitchFamily="34" charset="0"/>
                <a:cs typeface="Arial" panose="020B0604020202020204" pitchFamily="34" charset="0"/>
              </a:rPr>
              <a:t>Ridge</a:t>
            </a:r>
          </a:p>
          <a:p>
            <a:pPr marL="635317" lvl="1" indent="-342797">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XGBRegressor</a:t>
            </a:r>
            <a:endParaRPr lang="en-IN" sz="1600" dirty="0">
              <a:latin typeface="Arial" panose="020B0604020202020204" pitchFamily="34" charset="0"/>
              <a:ea typeface="Calibri" panose="020F0502020204030204" pitchFamily="34" charset="0"/>
              <a:cs typeface="Arial" panose="020B0604020202020204" pitchFamily="34" charset="0"/>
            </a:endParaRPr>
          </a:p>
          <a:p>
            <a:pPr marL="635317" lvl="1" indent="-342797">
              <a:lnSpc>
                <a:spcPct val="107000"/>
              </a:lnSpc>
              <a:buFont typeface="Symbol" panose="05050102010706020507" pitchFamily="18" charset="2"/>
              <a:buChar char=""/>
            </a:pPr>
            <a:r>
              <a:rPr lang="en-IN" sz="1600" dirty="0" err="1">
                <a:latin typeface="Arial" panose="020B0604020202020204" pitchFamily="34" charset="0"/>
                <a:ea typeface="Calibri" panose="020F0502020204030204" pitchFamily="34" charset="0"/>
                <a:cs typeface="Arial" panose="020B0604020202020204" pitchFamily="34" charset="0"/>
              </a:rPr>
              <a:t>RandomForestRegressor</a:t>
            </a:r>
            <a:r>
              <a:rPr lang="en-IN" sz="1600" dirty="0">
                <a:latin typeface="Arial" panose="020B0604020202020204" pitchFamily="34" charset="0"/>
                <a:ea typeface="Calibri" panose="020F0502020204030204" pitchFamily="34" charset="0"/>
                <a:cs typeface="Arial" panose="020B0604020202020204" pitchFamily="34" charset="0"/>
              </a:rPr>
              <a:t>: </a:t>
            </a:r>
          </a:p>
          <a:p>
            <a:pPr marL="635317" lvl="1" indent="-342797">
              <a:lnSpc>
                <a:spcPct val="107000"/>
              </a:lnSpc>
              <a:spcAft>
                <a:spcPts val="800"/>
              </a:spcAft>
              <a:buFont typeface="Symbol" panose="05050102010706020507" pitchFamily="18" charset="2"/>
              <a:buChar char=""/>
            </a:pPr>
            <a:r>
              <a:rPr lang="en-IN" sz="1600" dirty="0">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01B240D-26CF-4E03-81A3-9561EA021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306713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6994" y="2136530"/>
            <a:ext cx="10055781" cy="3759912"/>
          </a:xfrm>
        </p:spPr>
        <p:txBody>
          <a:bodyPr>
            <a:normAutofit/>
          </a:bodyPr>
          <a:lstStyle/>
          <a:p>
            <a:r>
              <a:rPr lang="en-IN" sz="1799"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799"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r>
              <a:rPr lang="en-IN" sz="1799" dirty="0">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056" y="2719079"/>
            <a:ext cx="6283485" cy="2477612"/>
          </a:xfrm>
          <a:prstGeom prst="rect">
            <a:avLst/>
          </a:prstGeom>
        </p:spPr>
      </p:pic>
      <p:pic>
        <p:nvPicPr>
          <p:cNvPr id="5" name="Picture 4">
            <a:extLst>
              <a:ext uri="{FF2B5EF4-FFF2-40B4-BE49-F238E27FC236}">
                <a16:creationId xmlns:a16="http://schemas.microsoft.com/office/drawing/2014/main" id="{690596A6-18A7-404E-A5B2-5A61BEB9D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345393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314" y="2162881"/>
            <a:ext cx="6966197" cy="3024482"/>
          </a:xfrm>
          <a:prstGeom prst="rect">
            <a:avLst/>
          </a:prstGeom>
        </p:spPr>
      </p:pic>
      <p:pic>
        <p:nvPicPr>
          <p:cNvPr id="3" name="Picture 2">
            <a:extLst>
              <a:ext uri="{FF2B5EF4-FFF2-40B4-BE49-F238E27FC236}">
                <a16:creationId xmlns:a16="http://schemas.microsoft.com/office/drawing/2014/main" id="{21C3072C-BDC8-42D7-ACA2-B661A11AF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88941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564" y="2876059"/>
            <a:ext cx="5579697" cy="1854222"/>
          </a:xfrm>
          <a:prstGeom prst="rect">
            <a:avLst/>
          </a:prstGeom>
        </p:spPr>
      </p:pic>
      <p:pic>
        <p:nvPicPr>
          <p:cNvPr id="5" name="Picture 4">
            <a:extLst>
              <a:ext uri="{FF2B5EF4-FFF2-40B4-BE49-F238E27FC236}">
                <a16:creationId xmlns:a16="http://schemas.microsoft.com/office/drawing/2014/main" id="{999431A3-E055-415C-8B03-870052B88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09535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b="1" dirty="0">
                <a:latin typeface="Arial" panose="020B0604020202020204" pitchFamily="34" charset="0"/>
                <a:ea typeface="Calibri" panose="020F0502020204030204" pitchFamily="34" charset="0"/>
                <a:cs typeface="Times New Roman" panose="02020603050405020304" pitchFamily="18" charset="0"/>
              </a:rPr>
              <a:t>Analyzing Accuracy of The Models</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799" dirty="0">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pic>
        <p:nvPicPr>
          <p:cNvPr id="4" name="Picture 3">
            <a:extLst>
              <a:ext uri="{FF2B5EF4-FFF2-40B4-BE49-F238E27FC236}">
                <a16:creationId xmlns:a16="http://schemas.microsoft.com/office/drawing/2014/main" id="{2C164A58-F070-430E-B541-F9BDE4869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654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597" y="144090"/>
            <a:ext cx="3068571" cy="6172979"/>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168" y="144090"/>
            <a:ext cx="2789126" cy="6214143"/>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3294" y="144090"/>
            <a:ext cx="3272007" cy="3611002"/>
          </a:xfrm>
          <a:prstGeom prst="rect">
            <a:avLst/>
          </a:prstGeom>
        </p:spPr>
      </p:pic>
      <p:pic>
        <p:nvPicPr>
          <p:cNvPr id="7" name="Picture 6">
            <a:extLst>
              <a:ext uri="{FF2B5EF4-FFF2-40B4-BE49-F238E27FC236}">
                <a16:creationId xmlns:a16="http://schemas.microsoft.com/office/drawing/2014/main" id="{C6C13D8E-3F07-4706-9390-6525FD6906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376607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pic>
        <p:nvPicPr>
          <p:cNvPr id="4" name="Picture 3">
            <a:extLst>
              <a:ext uri="{FF2B5EF4-FFF2-40B4-BE49-F238E27FC236}">
                <a16:creationId xmlns:a16="http://schemas.microsoft.com/office/drawing/2014/main" id="{A6E14A3E-21DE-4914-830B-1D516CD45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74203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799" dirty="0">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pic>
        <p:nvPicPr>
          <p:cNvPr id="4" name="Picture 3">
            <a:extLst>
              <a:ext uri="{FF2B5EF4-FFF2-40B4-BE49-F238E27FC236}">
                <a16:creationId xmlns:a16="http://schemas.microsoft.com/office/drawing/2014/main" id="{E1AF5D1E-61C6-4BB7-8D97-7D65D2EB7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27576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163" y="991313"/>
            <a:ext cx="4136499" cy="5397752"/>
          </a:xfrm>
          <a:prstGeom prst="rect">
            <a:avLst/>
          </a:prstGeom>
        </p:spPr>
      </p:pic>
      <p:pic>
        <p:nvPicPr>
          <p:cNvPr id="3" name="Picture 2">
            <a:extLst>
              <a:ext uri="{FF2B5EF4-FFF2-40B4-BE49-F238E27FC236}">
                <a16:creationId xmlns:a16="http://schemas.microsoft.com/office/drawing/2014/main" id="{B67F93B1-2660-47C0-920D-2E2FC0733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51569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u="sng" dirty="0">
                <a:latin typeface="Arial" panose="020B0604020202020204" pitchFamily="34" charset="0"/>
                <a:ea typeface="Calibri" panose="020F0502020204030204" pitchFamily="34" charset="0"/>
                <a:cs typeface="Arial" panose="020B0604020202020204" pitchFamily="34" charset="0"/>
              </a:rPr>
              <a:t>Interpretation of the Results</a:t>
            </a:r>
            <a:endParaRPr lang="en-IN" dirty="0">
              <a:latin typeface="Arial" panose="020B0604020202020204" pitchFamily="34" charset="0"/>
              <a:ea typeface="Calibri" panose="020F0502020204030204" pitchFamily="34" charset="0"/>
              <a:cs typeface="Arial" panose="020B0604020202020204" pitchFamily="34" charset="0"/>
            </a:endParaRP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pic>
        <p:nvPicPr>
          <p:cNvPr id="4" name="Picture 3">
            <a:extLst>
              <a:ext uri="{FF2B5EF4-FFF2-40B4-BE49-F238E27FC236}">
                <a16:creationId xmlns:a16="http://schemas.microsoft.com/office/drawing/2014/main" id="{54F1EF30-89C7-483F-88F8-C9B4CEE9F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376366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b="1" dirty="0">
                <a:latin typeface="Arial" panose="020B0604020202020204" pitchFamily="34" charset="0"/>
                <a:ea typeface="Calibri" panose="020F0502020204030204" pitchFamily="34" charset="0"/>
                <a:cs typeface="Arial" panose="020B0604020202020204" pitchFamily="34" charset="0"/>
              </a:rPr>
              <a:t>Hyper Parameter Tuning</a:t>
            </a:r>
            <a:endParaRPr lang="en-IN" dirty="0">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799" dirty="0">
                <a:latin typeface="Arial" panose="020B0604020202020204" pitchFamily="34" charset="0"/>
                <a:ea typeface="Calibri" panose="020F0502020204030204" pitchFamily="34" charset="0"/>
                <a:cs typeface="Times New Roman" panose="02020603050405020304" pitchFamily="18" charset="0"/>
              </a:rPr>
              <a:t>GridSearchCV was used for Hyper Parameter Tuning of the Random Forest Regressor model.</a:t>
            </a:r>
            <a:r>
              <a:rPr lang="en-IN" sz="1799" dirty="0">
                <a:latin typeface="Calibri" panose="020F0502020204030204" pitchFamily="34" charset="0"/>
                <a:ea typeface="Calibri" panose="020F0502020204030204" pitchFamily="34" charset="0"/>
                <a:cs typeface="Times New Roman" panose="02020603050405020304" pitchFamily="18" charset="0"/>
              </a:rPr>
              <a:t> </a:t>
            </a:r>
            <a:r>
              <a:rPr lang="en-IN" sz="1799" dirty="0">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GridsearchCV.</a:t>
            </a:r>
          </a:p>
          <a:p>
            <a:pPr>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 The Random Forest Regressor model displayed an accuracy of 83.15%. This model was then tested using a scaled Test Dataset. </a:t>
            </a:r>
          </a:p>
          <a:p>
            <a:pPr>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pic>
        <p:nvPicPr>
          <p:cNvPr id="4" name="Picture 3">
            <a:extLst>
              <a:ext uri="{FF2B5EF4-FFF2-40B4-BE49-F238E27FC236}">
                <a16:creationId xmlns:a16="http://schemas.microsoft.com/office/drawing/2014/main" id="{B5D4586C-52B6-4688-8602-56B90C20C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45207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922" y="495221"/>
            <a:ext cx="6929759" cy="5447724"/>
          </a:xfrm>
          <a:prstGeom prst="rect">
            <a:avLst/>
          </a:prstGeom>
        </p:spPr>
      </p:pic>
      <p:pic>
        <p:nvPicPr>
          <p:cNvPr id="3" name="Picture 2">
            <a:extLst>
              <a:ext uri="{FF2B5EF4-FFF2-40B4-BE49-F238E27FC236}">
                <a16:creationId xmlns:a16="http://schemas.microsoft.com/office/drawing/2014/main" id="{8D63B185-2677-430E-BD09-0EA9D78D3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39219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223" y="1998250"/>
            <a:ext cx="5770432" cy="3487614"/>
          </a:xfrm>
          <a:prstGeom prst="rect">
            <a:avLst/>
          </a:prstGeom>
        </p:spPr>
      </p:pic>
      <p:pic>
        <p:nvPicPr>
          <p:cNvPr id="3" name="Picture 2">
            <a:extLst>
              <a:ext uri="{FF2B5EF4-FFF2-40B4-BE49-F238E27FC236}">
                <a16:creationId xmlns:a16="http://schemas.microsoft.com/office/drawing/2014/main" id="{3D6F5C42-CB1E-4A6A-9268-8E9DC68DF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09377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799" dirty="0">
                <a:latin typeface="Arial" panose="020B0604020202020204" pitchFamily="34" charset="0"/>
                <a:cs typeface="Arial" panose="020B0604020202020204" pitchFamily="34" charset="0"/>
              </a:rPr>
              <a:t>In summary, Based on the visualizations of the feature-column relationships, it is determined that, Features like Source , month , Duration, Total Stops , Airline , Date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pic>
        <p:nvPicPr>
          <p:cNvPr id="4" name="Picture 3">
            <a:extLst>
              <a:ext uri="{FF2B5EF4-FFF2-40B4-BE49-F238E27FC236}">
                <a16:creationId xmlns:a16="http://schemas.microsoft.com/office/drawing/2014/main" id="{7DE75FDE-072C-40FD-8109-AC03DD96D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pic>
        <p:nvPicPr>
          <p:cNvPr id="5" name="Picture 4">
            <a:extLst>
              <a:ext uri="{FF2B5EF4-FFF2-40B4-BE49-F238E27FC236}">
                <a16:creationId xmlns:a16="http://schemas.microsoft.com/office/drawing/2014/main" id="{45388A1A-C116-4C5E-BEC7-6D6D0DCAD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636" y="2667000"/>
            <a:ext cx="4572000" cy="4572000"/>
          </a:xfrm>
          <a:prstGeom prst="rect">
            <a:avLst/>
          </a:prstGeom>
        </p:spPr>
      </p:pic>
    </p:spTree>
    <p:extLst>
      <p:ext uri="{BB962C8B-B14F-4D97-AF65-F5344CB8AC3E}">
        <p14:creationId xmlns:p14="http://schemas.microsoft.com/office/powerpoint/2010/main" val="195163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u="sng" dirty="0">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Times New Roman" panose="02020603050405020304" pitchFamily="18" charset="0"/>
              </a:rPr>
              <a:t>Air Fare attributes like Date , Month , Duration, Total Stops etc play a big role in influencing the used Flight price.</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5402D0C-788E-44E0-868B-691A74567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362996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Various plots like Barplots , Countplots and Lineplots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pic>
        <p:nvPicPr>
          <p:cNvPr id="4" name="Picture 3">
            <a:extLst>
              <a:ext uri="{FF2B5EF4-FFF2-40B4-BE49-F238E27FC236}">
                <a16:creationId xmlns:a16="http://schemas.microsoft.com/office/drawing/2014/main" id="{5E17CADA-A9D7-435C-848D-0E1191993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5718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u="sng" dirty="0">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pic>
        <p:nvPicPr>
          <p:cNvPr id="4" name="Picture 3">
            <a:extLst>
              <a:ext uri="{FF2B5EF4-FFF2-40B4-BE49-F238E27FC236}">
                <a16:creationId xmlns:a16="http://schemas.microsoft.com/office/drawing/2014/main" id="{E54DA5AC-A9A7-4440-8C67-08F9DAB22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425578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85000" lnSpcReduction="20000"/>
          </a:bodyPr>
          <a:lstStyle/>
          <a:p>
            <a:pPr>
              <a:lnSpc>
                <a:spcPct val="107000"/>
              </a:lnSpc>
              <a:spcAft>
                <a:spcPts val="800"/>
              </a:spcAft>
            </a:pPr>
            <a:r>
              <a:rPr lang="en-IN" sz="2599" dirty="0">
                <a:latin typeface="Arial" panose="020B0604020202020204" pitchFamily="34" charset="0"/>
                <a:ea typeface="Calibri" panose="020F0502020204030204" pitchFamily="34" charset="0"/>
                <a:cs typeface="Arial" panose="020B0604020202020204" pitchFamily="34" charset="0"/>
              </a:rPr>
              <a:t>Review of Literature </a:t>
            </a:r>
          </a:p>
          <a:p>
            <a:pPr marL="457063">
              <a:lnSpc>
                <a:spcPct val="107000"/>
              </a:lnSpc>
              <a:spcAft>
                <a:spcPts val="800"/>
              </a:spcAft>
            </a:pPr>
            <a:r>
              <a:rPr lang="en-IN" sz="2099" dirty="0">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099" dirty="0" err="1">
                <a:latin typeface="Arial" panose="020B0604020202020204" pitchFamily="34" charset="0"/>
                <a:ea typeface="Calibri" panose="020F0502020204030204" pitchFamily="34" charset="0"/>
                <a:cs typeface="Arial" panose="020B0604020202020204" pitchFamily="34" charset="0"/>
              </a:rPr>
              <a:t>Juhar</a:t>
            </a:r>
            <a:r>
              <a:rPr lang="en-IN" sz="2099" dirty="0">
                <a:latin typeface="Arial" panose="020B0604020202020204" pitchFamily="34" charset="0"/>
                <a:ea typeface="Calibri" panose="020F0502020204030204" pitchFamily="34" charset="0"/>
                <a:cs typeface="Arial" panose="020B0604020202020204" pitchFamily="34" charset="0"/>
              </a:rPr>
              <a:t> Ahmed </a:t>
            </a:r>
            <a:r>
              <a:rPr lang="en-IN" sz="2099" dirty="0" err="1">
                <a:latin typeface="Arial" panose="020B0604020202020204" pitchFamily="34" charset="0"/>
                <a:ea typeface="Calibri" panose="020F0502020204030204" pitchFamily="34" charset="0"/>
                <a:cs typeface="Arial" panose="020B0604020202020204" pitchFamily="34" charset="0"/>
              </a:rPr>
              <a:t>Abdella</a:t>
            </a:r>
            <a:r>
              <a:rPr lang="en-IN" sz="2099" dirty="0">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063">
              <a:lnSpc>
                <a:spcPct val="107000"/>
              </a:lnSpc>
              <a:spcAft>
                <a:spcPts val="800"/>
              </a:spcAft>
            </a:pPr>
            <a:r>
              <a:rPr lang="en-IN" sz="2099" dirty="0">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a:lnSpc>
                <a:spcPct val="107000"/>
              </a:lnSpc>
              <a:buFont typeface="Symbol" panose="05050102010706020507" pitchFamily="18" charset="2"/>
              <a:buChar char=""/>
            </a:pPr>
            <a:r>
              <a:rPr lang="en-IN" sz="2099" u="sng" dirty="0">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099"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Symbol" panose="05050102010706020507" pitchFamily="18" charset="2"/>
              <a:buChar char=""/>
            </a:pPr>
            <a:r>
              <a:rPr lang="en-IN" sz="2099" u="sng" dirty="0">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099" dirty="0">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pic>
        <p:nvPicPr>
          <p:cNvPr id="4" name="Picture 3">
            <a:extLst>
              <a:ext uri="{FF2B5EF4-FFF2-40B4-BE49-F238E27FC236}">
                <a16:creationId xmlns:a16="http://schemas.microsoft.com/office/drawing/2014/main" id="{4E979957-BB66-41EE-B4C8-8C22C4DF54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1236" y="2590800"/>
            <a:ext cx="4572000" cy="4572000"/>
          </a:xfrm>
          <a:prstGeom prst="rect">
            <a:avLst/>
          </a:prstGeom>
        </p:spPr>
      </p:pic>
    </p:spTree>
    <p:extLst>
      <p:ext uri="{BB962C8B-B14F-4D97-AF65-F5344CB8AC3E}">
        <p14:creationId xmlns:p14="http://schemas.microsoft.com/office/powerpoint/2010/main" val="185502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799" dirty="0">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pic>
        <p:nvPicPr>
          <p:cNvPr id="4" name="Picture 3">
            <a:extLst>
              <a:ext uri="{FF2B5EF4-FFF2-40B4-BE49-F238E27FC236}">
                <a16:creationId xmlns:a16="http://schemas.microsoft.com/office/drawing/2014/main" id="{1B9355FE-40B6-43A7-B414-62746AE39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281808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79562" y="1181100"/>
            <a:ext cx="9029700" cy="4495800"/>
          </a:xfrm>
          <a:prstGeom prst="rect">
            <a:avLst/>
          </a:prstGeom>
        </p:spPr>
      </p:pic>
      <p:pic>
        <p:nvPicPr>
          <p:cNvPr id="3" name="Picture 2">
            <a:extLst>
              <a:ext uri="{FF2B5EF4-FFF2-40B4-BE49-F238E27FC236}">
                <a16:creationId xmlns:a16="http://schemas.microsoft.com/office/drawing/2014/main" id="{E95A797E-1817-40D9-B017-5C3131ABE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1788" y="-1833709"/>
            <a:ext cx="10287000" cy="6858000"/>
          </a:xfrm>
          <a:prstGeom prst="rect">
            <a:avLst/>
          </a:prstGeom>
        </p:spPr>
      </p:pic>
      <p:sp>
        <p:nvSpPr>
          <p:cNvPr id="2" name="Slide Number Placeholder 1">
            <a:extLst>
              <a:ext uri="{FF2B5EF4-FFF2-40B4-BE49-F238E27FC236}">
                <a16:creationId xmlns:a16="http://schemas.microsoft.com/office/drawing/2014/main" id="{2C5C58F9-45A7-4714-A47D-FD3C0D354AC9}"/>
              </a:ext>
            </a:extLst>
          </p:cNvPr>
          <p:cNvSpPr>
            <a:spLocks noGrp="1"/>
          </p:cNvSpPr>
          <p:nvPr>
            <p:ph type="sldNum" sz="quarter" idx="12"/>
          </p:nvPr>
        </p:nvSpPr>
        <p:spPr/>
        <p:txBody>
          <a:bodyPr/>
          <a:lstStyle/>
          <a:p>
            <a:fld id="{DF28FB93-0A08-4E7D-8E63-9EFA29F1E093}" type="slidenum">
              <a:rPr lang="en-US" smtClean="0"/>
              <a:pPr/>
              <a:t>61</a:t>
            </a:fld>
            <a:endParaRPr lang="en-US"/>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Motivation for the Problem Undertaken</a:t>
            </a:r>
          </a:p>
          <a:p>
            <a:pPr marL="457063">
              <a:lnSpc>
                <a:spcPct val="107000"/>
              </a:lnSpc>
            </a:pPr>
            <a:r>
              <a:rPr lang="en-IN" sz="1799" dirty="0">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Times New Roman" panose="02020603050405020304" pitchFamily="18" charset="0"/>
              </a:rPr>
              <a:t> </a:t>
            </a:r>
            <a:endParaRPr lang="en-IN" sz="1799"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9F1C0E3-5887-4C2E-9E31-A90B1B4C6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29005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lnSpcReduction="10000"/>
          </a:bodyPr>
          <a:lstStyle/>
          <a:p>
            <a:pPr>
              <a:lnSpc>
                <a:spcPct val="107000"/>
              </a:lnSpc>
              <a:spcAft>
                <a:spcPts val="800"/>
              </a:spcAft>
            </a:pPr>
            <a:r>
              <a:rPr lang="en-IN" sz="2199" dirty="0">
                <a:latin typeface="Arial" panose="020B0604020202020204" pitchFamily="34" charset="0"/>
                <a:ea typeface="Calibri" panose="020F0502020204030204" pitchFamily="34" charset="0"/>
                <a:cs typeface="Arial" panose="020B0604020202020204" pitchFamily="34" charset="0"/>
              </a:rPr>
              <a:t>Mathematical/ Analytical Modelling of the Problem</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pic>
        <p:nvPicPr>
          <p:cNvPr id="4" name="Picture 3">
            <a:extLst>
              <a:ext uri="{FF2B5EF4-FFF2-40B4-BE49-F238E27FC236}">
                <a16:creationId xmlns:a16="http://schemas.microsoft.com/office/drawing/2014/main" id="{B15119AD-B81C-4048-93E7-12684AF46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141089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dirty="0">
                <a:latin typeface="Arial" panose="020B0604020202020204" pitchFamily="34" charset="0"/>
                <a:ea typeface="Calibri" panose="020F0502020204030204" pitchFamily="34" charset="0"/>
                <a:cs typeface="Arial" panose="020B0604020202020204" pitchFamily="34" charset="0"/>
              </a:rPr>
              <a:t>Data Sources and their formats</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799" u="sng" dirty="0">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https://www.yatra.com/</a:t>
            </a:r>
            <a:r>
              <a:rPr lang="en-IN" sz="1799" dirty="0">
                <a:latin typeface="Arial" panose="020B0604020202020204" pitchFamily="34" charset="0"/>
                <a:ea typeface="Calibri" panose="020F0502020204030204" pitchFamily="34" charset="0"/>
                <a:cs typeface="Arial" panose="020B0604020202020204" pitchFamily="34" charset="0"/>
              </a:rPr>
              <a:t> and https://www.easemytrip.com/</a:t>
            </a:r>
          </a:p>
          <a:p>
            <a:pPr marL="457063">
              <a:lnSpc>
                <a:spcPct val="107000"/>
              </a:lnSpc>
              <a:spcAft>
                <a:spcPts val="800"/>
              </a:spcAft>
            </a:pPr>
            <a:r>
              <a:rPr lang="en-IN" sz="1799" dirty="0">
                <a:latin typeface="Arial" panose="020B0604020202020204" pitchFamily="34" charset="0"/>
                <a:ea typeface="Calibri" panose="020F0502020204030204" pitchFamily="34" charset="0"/>
                <a:cs typeface="Arial" panose="020B0604020202020204" pitchFamily="34" charset="0"/>
              </a:rPr>
              <a:t>The data was converted into a Pandas Data frame under various Feature and Label columns and saved as a .csv file.</a:t>
            </a:r>
          </a:p>
          <a:p>
            <a:endParaRPr lang="en-IN" dirty="0"/>
          </a:p>
        </p:txBody>
      </p:sp>
      <p:pic>
        <p:nvPicPr>
          <p:cNvPr id="4" name="Picture 3">
            <a:extLst>
              <a:ext uri="{FF2B5EF4-FFF2-40B4-BE49-F238E27FC236}">
                <a16:creationId xmlns:a16="http://schemas.microsoft.com/office/drawing/2014/main" id="{EBEAC1B5-043E-43EF-B3B8-210A90BB0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236" y="2514600"/>
            <a:ext cx="4572000" cy="4572000"/>
          </a:xfrm>
          <a:prstGeom prst="rect">
            <a:avLst/>
          </a:prstGeom>
        </p:spPr>
      </p:pic>
    </p:spTree>
    <p:extLst>
      <p:ext uri="{BB962C8B-B14F-4D97-AF65-F5344CB8AC3E}">
        <p14:creationId xmlns:p14="http://schemas.microsoft.com/office/powerpoint/2010/main" val="419558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1010</TotalTime>
  <Words>2778</Words>
  <Application>Microsoft Office PowerPoint</Application>
  <PresentationFormat>Custom</PresentationFormat>
  <Paragraphs>205</Paragraphs>
  <Slides>61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Century Gothic</vt:lpstr>
      <vt:lpstr>Constantia</vt:lpstr>
      <vt:lpstr>Courier New</vt:lpstr>
      <vt:lpstr>Symbol</vt:lpstr>
      <vt:lpstr>Wingdings 3</vt:lpstr>
      <vt:lpstr>Ion</vt:lpstr>
      <vt:lpstr>FLIGHT PRICE PREDICTION PRESENTATION</vt:lpstr>
      <vt:lpstr>Agenda:</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Paras Daga</cp:lastModifiedBy>
  <cp:revision>4</cp:revision>
  <dcterms:created xsi:type="dcterms:W3CDTF">2021-09-16T06:05:54Z</dcterms:created>
  <dcterms:modified xsi:type="dcterms:W3CDTF">2022-03-27T04:43:38Z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