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4"/>
  </p:sldMasterIdLst>
  <p:notesMasterIdLst>
    <p:notesMasterId r:id="rId29"/>
  </p:notesMasterIdLst>
  <p:handoutMasterIdLst>
    <p:handoutMasterId r:id="rId30"/>
  </p:handoutMasterIdLst>
  <p:sldIdLst>
    <p:sldId id="307" r:id="rId5"/>
    <p:sldId id="308" r:id="rId6"/>
    <p:sldId id="337" r:id="rId7"/>
    <p:sldId id="275" r:id="rId8"/>
    <p:sldId id="276" r:id="rId9"/>
    <p:sldId id="277" r:id="rId10"/>
    <p:sldId id="278" r:id="rId11"/>
    <p:sldId id="269" r:id="rId12"/>
    <p:sldId id="283" r:id="rId13"/>
    <p:sldId id="279" r:id="rId14"/>
    <p:sldId id="274" r:id="rId15"/>
    <p:sldId id="285" r:id="rId16"/>
    <p:sldId id="286" r:id="rId17"/>
    <p:sldId id="287" r:id="rId18"/>
    <p:sldId id="289" r:id="rId19"/>
    <p:sldId id="290" r:id="rId20"/>
    <p:sldId id="288" r:id="rId21"/>
    <p:sldId id="280" r:id="rId22"/>
    <p:sldId id="281" r:id="rId23"/>
    <p:sldId id="291" r:id="rId24"/>
    <p:sldId id="292" r:id="rId25"/>
    <p:sldId id="282" r:id="rId26"/>
    <p:sldId id="338" r:id="rId27"/>
    <p:sldId id="284" r:id="rId2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9" autoAdjust="0"/>
  </p:normalViewPr>
  <p:slideViewPr>
    <p:cSldViewPr>
      <p:cViewPr varScale="1">
        <p:scale>
          <a:sx n="85" d="100"/>
          <a:sy n="85" d="100"/>
        </p:scale>
        <p:origin x="1133" y="77"/>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pt>
    <dgm:pt modelId="{1B1F80F4-E9A5-4A99-A630-6548067B7CB5}" type="pres">
      <dgm:prSet presAssocID="{995C4470-49EF-4BD9-B00A-AD612181AB58}" presName="parTrans" presStyleLbl="sibTrans2D1" presStyleIdx="0" presStyleCnt="10"/>
      <dgm:spPr/>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pt>
    <dgm:pt modelId="{7CAEA63C-96B5-40D4-900F-409598FDB0C1}" type="pres">
      <dgm:prSet presAssocID="{2B847D36-6E88-4DD3-AABD-579C99426233}" presName="sibTrans" presStyleLbl="sibTrans2D1" presStyleIdx="1" presStyleCnt="10"/>
      <dgm:spPr/>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pt>
    <dgm:pt modelId="{A65C4264-24F4-4122-844B-F5E582EC0111}" type="pres">
      <dgm:prSet presAssocID="{B551F8FA-E415-4EE1-BA68-D13E7D2E980B}" presName="sibTrans" presStyleLbl="sibTrans2D1" presStyleIdx="2" presStyleCnt="10"/>
      <dgm:spPr/>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pt>
    <dgm:pt modelId="{3FBD4BD3-B74D-4AAB-9295-AE19DCC50691}" type="pres">
      <dgm:prSet presAssocID="{1009FF03-5F93-449C-AF20-55447EEE50AB}" presName="sibTrans" presStyleLbl="sibTrans2D1" presStyleIdx="3" presStyleCnt="10"/>
      <dgm:spPr/>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pt>
    <dgm:pt modelId="{C8CE6287-76AA-46C4-B478-0F9183DE6118}" type="pres">
      <dgm:prSet presAssocID="{F342D04F-4D11-41CC-AB66-36041A902B44}" presName="parTrans" presStyleLbl="sibTrans2D1" presStyleIdx="4" presStyleCnt="10"/>
      <dgm:spPr/>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pt>
    <dgm:pt modelId="{DDA5CBC7-AA05-481A-A03A-3964C1BBBB5A}" type="pres">
      <dgm:prSet presAssocID="{BD0F67B1-39E4-45ED-9534-FB8F89E8EEF6}" presName="sibTrans" presStyleLbl="sibTrans2D1" presStyleIdx="5" presStyleCnt="10"/>
      <dgm:spPr/>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pt>
    <dgm:pt modelId="{E7F7C4A8-2F3A-49BA-B2E4-CF48FCA5D8D8}" type="pres">
      <dgm:prSet presAssocID="{E373698D-1356-47A7-A591-B72BFE77C3D1}" presName="sibTrans" presStyleLbl="sibTrans2D1" presStyleIdx="6" presStyleCnt="10"/>
      <dgm:spPr/>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pt>
    <dgm:pt modelId="{BF9CEF10-4726-4D20-AC2F-85DE706D0D00}" type="pres">
      <dgm:prSet presAssocID="{403B4542-B2F8-496D-BBEA-3A684B1106F9}" presName="parTrans" presStyleLbl="sibTrans2D1" presStyleIdx="7" presStyleCnt="10"/>
      <dgm:spPr/>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pt>
    <dgm:pt modelId="{0C1CAC8B-CC80-49DA-9707-021AB163C55F}" type="pres">
      <dgm:prSet presAssocID="{ABE7D012-6867-48DA-AF76-FDB8ECBB944D}" presName="sibTrans" presStyleLbl="sibTrans2D1" presStyleIdx="8" presStyleCnt="10"/>
      <dgm:spPr/>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pt>
    <dgm:pt modelId="{E31C91BC-3A8F-4AC7-8DBF-330AFF31351C}" type="pres">
      <dgm:prSet presAssocID="{525F31A2-90BB-4E18-B1F5-10D38B8099D9}" presName="parTrans" presStyleLbl="sibTrans2D1" presStyleIdx="9" presStyleCnt="10"/>
      <dgm:spPr/>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pt>
  </dgm:ptLst>
  <dgm:cxnLst>
    <dgm:cxn modelId="{F0586601-9ACD-4FBD-BD5A-48D73FF14301}" type="presOf" srcId="{516A4DDC-76BD-494E-B503-625555CCBC4A}" destId="{9BBCF6CE-E750-48B6-B333-305BBB100737}"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25B66A08-E57F-429F-A076-5691EC284D95}" type="presOf" srcId="{33BF0E2A-2B00-40A5-832E-FC800DCA5982}" destId="{73DBFA1A-3823-4209-9CD6-DBDD456F39FB}"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D22C632F-8F8B-48FF-A898-48FD446A5F78}" srcId="{41E3B52E-71B8-4BD0-B1ED-D051FFB12506}" destId="{CAE20587-4D50-4B6B-A17D-199722D630E2}" srcOrd="2" destOrd="0" parTransId="{6CEBC692-6F9A-47B4-948E-5AEB8FCFD251}" sibTransId="{7656320D-CC13-4DD7-8A30-F9FDC84AC6F2}"/>
    <dgm:cxn modelId="{3EF97A2F-4200-46E4-86EB-19980AD436FE}" type="presOf" srcId="{CD410504-9F7F-47AE-B46E-CE985680360F}" destId="{85447532-8740-4202-B6A5-AE63748B929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177AFE5D-5A5F-401C-8390-858F33CAC97C}" type="presOf" srcId="{87D09C77-9C5B-45C2-ACC9-ACEA66F18198}" destId="{8C46515F-5745-4BFE-8634-C34D77574BE3}"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6B045370-B4FF-427A-9929-461476AAE193}" srcId="{516A4DDC-76BD-494E-B503-625555CCBC4A}" destId="{CD410504-9F7F-47AE-B46E-CE985680360F}" srcOrd="0" destOrd="0" parTransId="{995C4470-49EF-4BD9-B00A-AD612181AB58}" sibTransId="{2B847D36-6E88-4DD3-AABD-579C99426233}"/>
    <dgm:cxn modelId="{0F0D3551-AF94-422C-87FE-80E4E27CB025}" srcId="{C53CC6D8-DEFC-45FD-8207-E1ECCC27EA85}" destId="{41E3B52E-71B8-4BD0-B1ED-D051FFB12506}" srcOrd="1" destOrd="0" parTransId="{DA206B73-34B1-48E4-A513-9978853BF217}" sibTransId="{2436D701-8B79-4C2B-92A4-52BC1BA24775}"/>
    <dgm:cxn modelId="{73058351-9FAC-4F4F-A5FB-FC365EDF9D02}" type="presOf" srcId="{C53CC6D8-DEFC-45FD-8207-E1ECCC27EA85}" destId="{22D8E0AF-322E-4A8E-BC3C-6E9E9A51F58F}"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D2430375-0F29-4591-AAE4-CB3B30C4B793}" type="presOf" srcId="{EA587102-578B-46F3-8D9E-CEC48527A898}" destId="{67971461-EE07-4B5E-A0C3-A166C6559682}"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542EFA5A-B279-4120-B9BA-FE4ABDE4AFDD}" srcId="{516A4DDC-76BD-494E-B503-625555CCBC4A}" destId="{87D09C77-9C5B-45C2-ACC9-ACEA66F18198}" srcOrd="3" destOrd="0" parTransId="{A7A65ADC-DB8A-4F76-8458-BC8354307C90}" sibTransId="{8234610D-6FEE-4546-99B0-60EDB0B3BAEC}"/>
    <dgm:cxn modelId="{A7B8947C-EA6E-47DE-814B-A0994EFA8C28}" srcId="{C53CC6D8-DEFC-45FD-8207-E1ECCC27EA85}" destId="{EA587102-578B-46F3-8D9E-CEC48527A898}" srcOrd="2" destOrd="0" parTransId="{5B4D99EA-4A7D-4EFB-95FC-BCCF98693CA7}" sibTransId="{8D504E2C-8A70-4591-8ECD-4A886FADED33}"/>
    <dgm:cxn modelId="{E26EF37D-CA6A-40E6-84D5-4EA9B936B567}" type="presOf" srcId="{5CA89521-836B-470D-B51C-F8A4714D4EFF}" destId="{DA50ACFD-2722-4D29-B376-5CF3C8F3EB41}"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0DC50B81-769A-4AC7-8C73-8EF8D8334AA1}" srcId="{EA587102-578B-46F3-8D9E-CEC48527A898}" destId="{038F6A6A-232A-44A4-9628-ADFA8F068F81}" srcOrd="0" destOrd="0" parTransId="{403B4542-B2F8-496D-BBEA-3A684B1106F9}" sibTransId="{ABE7D012-6867-48DA-AF76-FDB8ECBB944D}"/>
    <dgm:cxn modelId="{0687A885-2354-4E9E-B313-4269283F0057}" srcId="{41E3B52E-71B8-4BD0-B1ED-D051FFB12506}" destId="{5CBEC7DD-A25D-4956-9A65-6EA385F6FCB5}" srcOrd="0" destOrd="0" parTransId="{F342D04F-4D11-41CC-AB66-36041A902B44}" sibTransId="{BD0F67B1-39E4-45ED-9534-FB8F89E8EEF6}"/>
    <dgm:cxn modelId="{20E91086-4757-4CF3-9C35-102C5A4D0079}" type="presOf" srcId="{403B4542-B2F8-496D-BBEA-3A684B1106F9}" destId="{BF9CEF10-4726-4D20-AC2F-85DE706D0D00}"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5F55A28B-96EB-4565-9919-9E4BDE07F610}" type="presOf" srcId="{F342D04F-4D11-41CC-AB66-36041A902B44}" destId="{C8CE6287-76AA-46C4-B478-0F9183DE6118}"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AC32EC95-E874-4C4E-AF61-58E99EE59A51}" type="presOf" srcId="{C4FF5CFA-9CEF-4C34-984A-CC28F232798F}" destId="{459BBFF8-CE50-41AE-9B5E-F6026BBE4F45}" srcOrd="0" destOrd="0" presId="urn:microsoft.com/office/officeart/2005/8/layout/lProcess1"/>
    <dgm:cxn modelId="{B522739A-4DEE-43CF-9357-A84EF1EEE7ED}" srcId="{41E3B52E-71B8-4BD0-B1ED-D051FFB12506}" destId="{33BF0E2A-2B00-40A5-832E-FC800DCA5982}" srcOrd="1" destOrd="0" parTransId="{F8C31ED9-A2C0-4A09-A419-0AE9A44BB8DF}" sibTransId="{E373698D-1356-47A7-A591-B72BFE77C3D1}"/>
    <dgm:cxn modelId="{AEAE8CB6-1B26-4996-A549-ADEFF4BF9B7B}" type="presOf" srcId="{41E3B52E-71B8-4BD0-B1ED-D051FFB12506}" destId="{09ADE9CE-20B7-4A4E-BED6-D56E4ED1D855}" srcOrd="0" destOrd="0" presId="urn:microsoft.com/office/officeart/2005/8/layout/lProcess1"/>
    <dgm:cxn modelId="{541426C5-B997-49AC-A1CD-ABBC86A85301}" type="presOf" srcId="{BD0F67B1-39E4-45ED-9534-FB8F89E8EEF6}" destId="{DDA5CBC7-AA05-481A-A03A-3964C1BBBB5A}" srcOrd="0" destOrd="0" presId="urn:microsoft.com/office/officeart/2005/8/layout/lProcess1"/>
    <dgm:cxn modelId="{0E9367DA-F3C7-4672-A3E1-FDDD869E15C8}" type="presOf" srcId="{ABE7D012-6867-48DA-AF76-FDB8ECBB944D}" destId="{0C1CAC8B-CC80-49DA-9707-021AB163C55F}"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9AFC20F2-D5DD-455E-8266-96B58ABE2D49}" type="presOf" srcId="{CAE20587-4D50-4B6B-A17D-199722D630E2}" destId="{68423B8C-DD55-4C1A-86D3-87118415FFA7}" srcOrd="0" destOrd="0" presId="urn:microsoft.com/office/officeart/2005/8/layout/lProcess1"/>
    <dgm:cxn modelId="{0FF6D2F7-E787-4B57-911C-090AA0CBD9AA}" type="presOf" srcId="{63746B76-9534-4F4F-B65B-B8A9AACC03F9}" destId="{AC28A259-E8AB-491C-9FF1-41516FA5BC71}"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253" y="478579"/>
          <a:ext cx="2024127" cy="506031"/>
        </a:xfrm>
        <a:prstGeom prst="roundRect">
          <a:avLst>
            <a:gd name="adj" fmla="val 10000"/>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Web Scraping</a:t>
          </a:r>
        </a:p>
      </dsp:txBody>
      <dsp:txXfrm>
        <a:off x="15074" y="493400"/>
        <a:ext cx="1994485" cy="476389"/>
      </dsp:txXfrm>
    </dsp:sp>
    <dsp:sp modelId="{1B1F80F4-E9A5-4A99-A630-6548067B7CB5}">
      <dsp:nvSpPr>
        <dsp:cNvPr id="0" name=""/>
        <dsp:cNvSpPr/>
      </dsp:nvSpPr>
      <dsp:spPr>
        <a:xfrm rot="5400000">
          <a:off x="968039" y="1028888"/>
          <a:ext cx="88555" cy="88555"/>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253" y="1161722"/>
          <a:ext cx="2024127" cy="5060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Ensure that the webpages allow legal scraping of data</a:t>
          </a:r>
        </a:p>
      </dsp:txBody>
      <dsp:txXfrm>
        <a:off x="15074" y="1176543"/>
        <a:ext cx="1994485" cy="476389"/>
      </dsp:txXfrm>
    </dsp:sp>
    <dsp:sp modelId="{7CAEA63C-96B5-40D4-900F-409598FDB0C1}">
      <dsp:nvSpPr>
        <dsp:cNvPr id="0" name=""/>
        <dsp:cNvSpPr/>
      </dsp:nvSpPr>
      <dsp:spPr>
        <a:xfrm rot="5400000">
          <a:off x="968039" y="1712031"/>
          <a:ext cx="88555" cy="88555"/>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253" y="1844865"/>
          <a:ext cx="2024127" cy="5060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Extract the product URL’s from Amazon and Flipkart</a:t>
          </a:r>
        </a:p>
      </dsp:txBody>
      <dsp:txXfrm>
        <a:off x="15074" y="1859686"/>
        <a:ext cx="1994485" cy="476389"/>
      </dsp:txXfrm>
    </dsp:sp>
    <dsp:sp modelId="{A65C4264-24F4-4122-844B-F5E582EC0111}">
      <dsp:nvSpPr>
        <dsp:cNvPr id="0" name=""/>
        <dsp:cNvSpPr/>
      </dsp:nvSpPr>
      <dsp:spPr>
        <a:xfrm rot="5400000">
          <a:off x="968039" y="2395174"/>
          <a:ext cx="88555" cy="88555"/>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253" y="2528008"/>
          <a:ext cx="2024127" cy="5060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Create a dataframe with Reviews and Ratings columns</a:t>
          </a:r>
        </a:p>
      </dsp:txBody>
      <dsp:txXfrm>
        <a:off x="15074" y="2542829"/>
        <a:ext cx="1994485" cy="476389"/>
      </dsp:txXfrm>
    </dsp:sp>
    <dsp:sp modelId="{3FBD4BD3-B74D-4AAB-9295-AE19DCC50691}">
      <dsp:nvSpPr>
        <dsp:cNvPr id="0" name=""/>
        <dsp:cNvSpPr/>
      </dsp:nvSpPr>
      <dsp:spPr>
        <a:xfrm rot="5400000">
          <a:off x="968039" y="3078317"/>
          <a:ext cx="88555" cy="88555"/>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253" y="3211151"/>
          <a:ext cx="2024127" cy="5060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Save the dataframe in CSV format</a:t>
          </a:r>
        </a:p>
      </dsp:txBody>
      <dsp:txXfrm>
        <a:off x="15074" y="3225972"/>
        <a:ext cx="1994485" cy="476389"/>
      </dsp:txXfrm>
    </dsp:sp>
    <dsp:sp modelId="{09ADE9CE-20B7-4A4E-BED6-D56E4ED1D855}">
      <dsp:nvSpPr>
        <dsp:cNvPr id="0" name=""/>
        <dsp:cNvSpPr/>
      </dsp:nvSpPr>
      <dsp:spPr>
        <a:xfrm>
          <a:off x="2307758" y="478579"/>
          <a:ext cx="2024127" cy="506031"/>
        </a:xfrm>
        <a:prstGeom prst="roundRect">
          <a:avLst>
            <a:gd name="adj" fmla="val 10000"/>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EDA</a:t>
          </a:r>
        </a:p>
      </dsp:txBody>
      <dsp:txXfrm>
        <a:off x="2322579" y="493400"/>
        <a:ext cx="1994485" cy="476389"/>
      </dsp:txXfrm>
    </dsp:sp>
    <dsp:sp modelId="{C8CE6287-76AA-46C4-B478-0F9183DE6118}">
      <dsp:nvSpPr>
        <dsp:cNvPr id="0" name=""/>
        <dsp:cNvSpPr/>
      </dsp:nvSpPr>
      <dsp:spPr>
        <a:xfrm rot="5400000">
          <a:off x="3275544" y="1028888"/>
          <a:ext cx="88555" cy="88555"/>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307758" y="1161722"/>
          <a:ext cx="2024127" cy="5060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Check for missing values</a:t>
          </a:r>
        </a:p>
      </dsp:txBody>
      <dsp:txXfrm>
        <a:off x="2322579" y="1176543"/>
        <a:ext cx="1994485" cy="476389"/>
      </dsp:txXfrm>
    </dsp:sp>
    <dsp:sp modelId="{DDA5CBC7-AA05-481A-A03A-3964C1BBBB5A}">
      <dsp:nvSpPr>
        <dsp:cNvPr id="0" name=""/>
        <dsp:cNvSpPr/>
      </dsp:nvSpPr>
      <dsp:spPr>
        <a:xfrm rot="5400000">
          <a:off x="3275544" y="1712031"/>
          <a:ext cx="88555" cy="88555"/>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307758" y="1844865"/>
          <a:ext cx="2024127" cy="5060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Data Preprocessing steps</a:t>
          </a:r>
        </a:p>
      </dsp:txBody>
      <dsp:txXfrm>
        <a:off x="2322579" y="1859686"/>
        <a:ext cx="1994485" cy="476389"/>
      </dsp:txXfrm>
    </dsp:sp>
    <dsp:sp modelId="{E7F7C4A8-2F3A-49BA-B2E4-CF48FCA5D8D8}">
      <dsp:nvSpPr>
        <dsp:cNvPr id="0" name=""/>
        <dsp:cNvSpPr/>
      </dsp:nvSpPr>
      <dsp:spPr>
        <a:xfrm rot="5400000">
          <a:off x="3275544" y="2395174"/>
          <a:ext cx="88555" cy="88555"/>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307758" y="2528008"/>
          <a:ext cx="2024127" cy="5060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Handle outliers and class imbalance to avoid model biasness</a:t>
          </a:r>
        </a:p>
      </dsp:txBody>
      <dsp:txXfrm>
        <a:off x="2322579" y="2542829"/>
        <a:ext cx="1994485" cy="476389"/>
      </dsp:txXfrm>
    </dsp:sp>
    <dsp:sp modelId="{67971461-EE07-4B5E-A0C3-A166C6559682}">
      <dsp:nvSpPr>
        <dsp:cNvPr id="0" name=""/>
        <dsp:cNvSpPr/>
      </dsp:nvSpPr>
      <dsp:spPr>
        <a:xfrm>
          <a:off x="4615263" y="478579"/>
          <a:ext cx="2024127" cy="506031"/>
        </a:xfrm>
        <a:prstGeom prst="roundRect">
          <a:avLst>
            <a:gd name="adj" fmla="val 10000"/>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Visualization</a:t>
          </a:r>
        </a:p>
      </dsp:txBody>
      <dsp:txXfrm>
        <a:off x="4630084" y="493400"/>
        <a:ext cx="1994485" cy="476389"/>
      </dsp:txXfrm>
    </dsp:sp>
    <dsp:sp modelId="{BF9CEF10-4726-4D20-AC2F-85DE706D0D00}">
      <dsp:nvSpPr>
        <dsp:cNvPr id="0" name=""/>
        <dsp:cNvSpPr/>
      </dsp:nvSpPr>
      <dsp:spPr>
        <a:xfrm rot="5400000">
          <a:off x="5583049" y="1028888"/>
          <a:ext cx="88555" cy="88555"/>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4615263" y="1161722"/>
          <a:ext cx="2024127" cy="5060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Use Pandas Profiling to get initial insight on our dataset</a:t>
          </a:r>
        </a:p>
      </dsp:txBody>
      <dsp:txXfrm>
        <a:off x="4630084" y="1176543"/>
        <a:ext cx="1994485" cy="476389"/>
      </dsp:txXfrm>
    </dsp:sp>
    <dsp:sp modelId="{0C1CAC8B-CC80-49DA-9707-021AB163C55F}">
      <dsp:nvSpPr>
        <dsp:cNvPr id="0" name=""/>
        <dsp:cNvSpPr/>
      </dsp:nvSpPr>
      <dsp:spPr>
        <a:xfrm rot="5400000">
          <a:off x="5583049" y="1712031"/>
          <a:ext cx="88555" cy="88555"/>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4615263" y="1844865"/>
          <a:ext cx="2024127" cy="5060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Create various visualization plots and Word Cloud</a:t>
          </a:r>
        </a:p>
      </dsp:txBody>
      <dsp:txXfrm>
        <a:off x="4630084" y="1859686"/>
        <a:ext cx="1994485" cy="476389"/>
      </dsp:txXfrm>
    </dsp:sp>
    <dsp:sp modelId="{DA50ACFD-2722-4D29-B376-5CF3C8F3EB41}">
      <dsp:nvSpPr>
        <dsp:cNvPr id="0" name=""/>
        <dsp:cNvSpPr/>
      </dsp:nvSpPr>
      <dsp:spPr>
        <a:xfrm>
          <a:off x="6922769" y="478579"/>
          <a:ext cx="2024127" cy="506031"/>
        </a:xfrm>
        <a:prstGeom prst="roundRect">
          <a:avLst>
            <a:gd name="adj" fmla="val 10000"/>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Model Building</a:t>
          </a:r>
        </a:p>
      </dsp:txBody>
      <dsp:txXfrm>
        <a:off x="6937590" y="493400"/>
        <a:ext cx="1994485" cy="476389"/>
      </dsp:txXfrm>
    </dsp:sp>
    <dsp:sp modelId="{E31C91BC-3A8F-4AC7-8DBF-330AFF31351C}">
      <dsp:nvSpPr>
        <dsp:cNvPr id="0" name=""/>
        <dsp:cNvSpPr/>
      </dsp:nvSpPr>
      <dsp:spPr>
        <a:xfrm rot="5400000">
          <a:off x="7890555" y="1028888"/>
          <a:ext cx="88555" cy="88555"/>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6922769" y="1161722"/>
          <a:ext cx="2024127" cy="5060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Function for Classification Models and Evaluation Metrics</a:t>
          </a:r>
        </a:p>
      </dsp:txBody>
      <dsp:txXfrm>
        <a:off x="6937590" y="1176543"/>
        <a:ext cx="1994485" cy="47638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4/24/2022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4/24/2022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654" y="1447801"/>
            <a:ext cx="8823360" cy="3329581"/>
          </a:xfrm>
        </p:spPr>
        <p:txBody>
          <a:bodyPr anchor="b"/>
          <a:lstStyle>
            <a:lvl1pPr>
              <a:defRPr sz="7198"/>
            </a:lvl1pPr>
          </a:lstStyle>
          <a:p>
            <a:r>
              <a:rPr lang="en-US"/>
              <a:t>Click to edit Master title style</a:t>
            </a:r>
            <a:endParaRPr lang="en-US" dirty="0"/>
          </a:p>
        </p:txBody>
      </p:sp>
      <p:sp>
        <p:nvSpPr>
          <p:cNvPr id="3" name="Subtitle 2"/>
          <p:cNvSpPr>
            <a:spLocks noGrp="1"/>
          </p:cNvSpPr>
          <p:nvPr>
            <p:ph type="subTitle" idx="1"/>
          </p:nvPr>
        </p:nvSpPr>
        <p:spPr>
          <a:xfrm>
            <a:off x="1154654" y="4777380"/>
            <a:ext cx="8823360" cy="861420"/>
          </a:xfrm>
        </p:spPr>
        <p:txBody>
          <a:bodyPr anchor="t"/>
          <a:lstStyle>
            <a:lvl1pPr marL="0" indent="0" algn="l">
              <a:buNone/>
              <a:defRPr cap="all">
                <a:solidFill>
                  <a:schemeClr val="bg2">
                    <a:lumMod val="40000"/>
                    <a:lumOff val="6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A0162D-451E-45DB-B6EC-D0F0DC791EB5}" type="datetime1">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701077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6" y="4800587"/>
            <a:ext cx="8823359"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654" y="685800"/>
            <a:ext cx="8823360"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5" y="5367325"/>
            <a:ext cx="882335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C08140-5685-4D1C-A51E-D15C8596A7A9}" type="datetime1">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9379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4" y="1447800"/>
            <a:ext cx="8823361" cy="1981200"/>
          </a:xfrm>
        </p:spPr>
        <p:txBody>
          <a:bodyPr/>
          <a:lstStyle>
            <a:lvl1pPr>
              <a:defRPr sz="4799"/>
            </a:lvl1pPr>
          </a:lstStyle>
          <a:p>
            <a:r>
              <a:rPr lang="en-US"/>
              <a:t>Click to edit Master title style</a:t>
            </a:r>
            <a:endParaRPr lang="en-US" dirty="0"/>
          </a:p>
        </p:txBody>
      </p:sp>
      <p:sp>
        <p:nvSpPr>
          <p:cNvPr id="8" name="Text Placeholder 3"/>
          <p:cNvSpPr>
            <a:spLocks noGrp="1"/>
          </p:cNvSpPr>
          <p:nvPr>
            <p:ph type="body" sz="half" idx="2"/>
          </p:nvPr>
        </p:nvSpPr>
        <p:spPr>
          <a:xfrm>
            <a:off x="1154654" y="3657600"/>
            <a:ext cx="8823361" cy="23622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011A8A-EA0F-4416-A163-F48AEB1BB006}" type="datetime1">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584847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391" y="1447800"/>
            <a:ext cx="7997232" cy="2323374"/>
          </a:xfrm>
        </p:spPr>
        <p:txBody>
          <a:bodyPr/>
          <a:lstStyle>
            <a:lvl1pPr>
              <a:defRPr sz="4799"/>
            </a:lvl1pPr>
          </a:lstStyle>
          <a:p>
            <a:r>
              <a:rPr lang="en-US"/>
              <a:t>Click to edit Master title style</a:t>
            </a:r>
            <a:endParaRPr lang="en-US" dirty="0"/>
          </a:p>
        </p:txBody>
      </p:sp>
      <p:sp>
        <p:nvSpPr>
          <p:cNvPr id="11" name="Text Placeholder 3"/>
          <p:cNvSpPr>
            <a:spLocks noGrp="1"/>
          </p:cNvSpPr>
          <p:nvPr>
            <p:ph type="body" sz="half" idx="14"/>
          </p:nvPr>
        </p:nvSpPr>
        <p:spPr>
          <a:xfrm>
            <a:off x="1929898" y="3771174"/>
            <a:ext cx="7277753"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654" y="4350657"/>
            <a:ext cx="8823361" cy="16764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DEF6441-53FD-426D-B4DD-C5B67ED17438}" type="datetime1">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
        <p:nvSpPr>
          <p:cNvPr id="12" name="TextBox 11"/>
          <p:cNvSpPr txBox="1"/>
          <p:nvPr/>
        </p:nvSpPr>
        <p:spPr>
          <a:xfrm>
            <a:off x="898061" y="971253"/>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
        <p:nvSpPr>
          <p:cNvPr id="15" name="TextBox 14"/>
          <p:cNvSpPr txBox="1"/>
          <p:nvPr/>
        </p:nvSpPr>
        <p:spPr>
          <a:xfrm>
            <a:off x="9328060" y="2613787"/>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Tree>
    <p:extLst>
      <p:ext uri="{BB962C8B-B14F-4D97-AF65-F5344CB8AC3E}">
        <p14:creationId xmlns:p14="http://schemas.microsoft.com/office/powerpoint/2010/main" val="1250260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653" y="3124201"/>
            <a:ext cx="8823362" cy="1653180"/>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1" cy="860400"/>
          </a:xfrm>
        </p:spPr>
        <p:txBody>
          <a:bodyPr anchor="t"/>
          <a:lstStyle>
            <a:lvl1pPr marL="0" indent="0" algn="l">
              <a:buNone/>
              <a:defRPr sz="1999" cap="none">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91D2CA-FC5B-4376-8463-6727FE88416C}" type="datetime1">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949833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32782" y="1981200"/>
            <a:ext cx="294609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293" y="2667000"/>
            <a:ext cx="2926588"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2648" y="1981200"/>
            <a:ext cx="2935476"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2097" y="2667000"/>
            <a:ext cx="2946027"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1981200"/>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2845" y="2667000"/>
            <a:ext cx="2931349"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7" name="Straight Connector 16"/>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CCF5A3-3DE0-40CC-B24C-2A5F18DC1D70}" type="datetime1">
              <a:rPr lang="en-US" smtClean="0"/>
              <a:t>4/24/2022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675328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52293" y="4250949"/>
            <a:ext cx="293928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293" y="2209800"/>
            <a:ext cx="293928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293" y="4827212"/>
            <a:ext cx="2939284"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8363" y="4250949"/>
            <a:ext cx="2929762"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8362" y="2209800"/>
            <a:ext cx="292976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7009" y="4827211"/>
            <a:ext cx="293364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4250949"/>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2844" y="2209800"/>
            <a:ext cx="2931349"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2720" y="4827209"/>
            <a:ext cx="293523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9" name="Straight Connector 18"/>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0F79C6-8708-40DB-A310-1E786CFBA95C}" type="datetime1">
              <a:rPr lang="en-US" smtClean="0"/>
              <a:t>4/24/2022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96724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FB97B7-09E5-4719-BAFF-3755EFF4A3CD}" type="datetime1">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996222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2050" y="430214"/>
            <a:ext cx="1752145"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294" y="887414"/>
            <a:ext cx="7421216"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AEC8F9-DBA9-4E5C-AB1B-3A3741661DE1}" type="datetime1">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43963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93F2A96-4E47-430E-BBC6-65B60EC1438B}" type="datetime1">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9202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656" y="2861734"/>
            <a:ext cx="8823359" cy="1915647"/>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0" cy="860400"/>
          </a:xfrm>
        </p:spPr>
        <p:txBody>
          <a:bodyPr anchor="t"/>
          <a:lstStyle>
            <a:lvl1pPr marL="0" indent="0" algn="l">
              <a:buNone/>
              <a:defRPr sz="1999" cap="all">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809DDF-0D66-4CA8-899C-82FF60573473}" type="datetime1">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902766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025" y="2060576"/>
            <a:ext cx="4395194" cy="4195763"/>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3021" y="2056093"/>
            <a:ext cx="4395196" cy="4200245"/>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F1BFF6-5026-456C-AA11-0F62228B2276}" type="datetime1">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753127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026" y="1905000"/>
            <a:ext cx="4395193"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025"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3023" y="1905000"/>
            <a:ext cx="439519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3023"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753F12-29D9-4707-B992-E80E361DCBED}" type="datetime1">
              <a:rPr lang="en-US" smtClean="0"/>
              <a:t>4/24/2022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09889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57A6F52-2CB6-4207-B3C0-5D7D112128A7}" type="datetime1">
              <a:rPr lang="en-US" smtClean="0"/>
              <a:t>4/24/2022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490261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33C7D41-B0B1-41D5-996A-9DA88DA498B7}" type="datetime1">
              <a:rPr lang="en-US" smtClean="0"/>
              <a:t>4/24/2022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918115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2" y="1447800"/>
            <a:ext cx="3400178" cy="1447800"/>
          </a:xfrm>
        </p:spPr>
        <p:txBody>
          <a:bodyPr anchor="b"/>
          <a:lstStyle>
            <a:lvl1pPr algn="l">
              <a:defRPr sz="2399" b="0"/>
            </a:lvl1pPr>
          </a:lstStyle>
          <a:p>
            <a:r>
              <a:rPr lang="en-US"/>
              <a:t>Click to edit Master title style</a:t>
            </a:r>
            <a:endParaRPr lang="en-US" dirty="0"/>
          </a:p>
        </p:txBody>
      </p:sp>
      <p:sp>
        <p:nvSpPr>
          <p:cNvPr id="3" name="Content Placeholder 2"/>
          <p:cNvSpPr>
            <a:spLocks noGrp="1"/>
          </p:cNvSpPr>
          <p:nvPr>
            <p:ph idx="1"/>
          </p:nvPr>
        </p:nvSpPr>
        <p:spPr>
          <a:xfrm>
            <a:off x="4783370" y="1447800"/>
            <a:ext cx="5194644" cy="4572000"/>
          </a:xfrm>
        </p:spPr>
        <p:txBody>
          <a:bodyPr anchor="ctr">
            <a:normAutofit/>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653" y="3129281"/>
            <a:ext cx="3400177" cy="2895599"/>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1C73512-FAB1-467E-90A7-125A3AD1955D}" type="datetime1">
              <a:rPr lang="en-US" smtClean="0"/>
              <a:t>4/24/2022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2013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606" y="1854192"/>
            <a:ext cx="5091580" cy="1574808"/>
          </a:xfrm>
        </p:spPr>
        <p:txBody>
          <a:bodyPr anchor="b">
            <a:normAutofit/>
          </a:bodyPr>
          <a:lstStyle>
            <a:lvl1pPr algn="l">
              <a:defRPr sz="35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7736" y="1143000"/>
            <a:ext cx="3199567"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4" y="3657600"/>
            <a:ext cx="5083655" cy="1371600"/>
          </a:xfrm>
        </p:spPr>
        <p:txBody>
          <a:bodyP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4939C8-C669-4A24-8199-38DEA9CC11B5}" type="datetime1">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54320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000">
              <a:schemeClr val="accent6">
                <a:lumMod val="67000"/>
              </a:schemeClr>
            </a:gs>
            <a:gs pos="32000">
              <a:schemeClr val="accent6">
                <a:lumMod val="97000"/>
                <a:lumOff val="3000"/>
              </a:schemeClr>
            </a:gs>
            <a:gs pos="0">
              <a:schemeClr val="accent6">
                <a:lumMod val="60000"/>
                <a:lumOff val="4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6"/>
            <a:ext cx="4035961"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8"/>
            <a:ext cx="1522016" cy="2365453"/>
          </a:xfrm>
          <a:prstGeom prst="rect">
            <a:avLst/>
          </a:prstGeom>
        </p:spPr>
      </p:pic>
      <p:sp>
        <p:nvSpPr>
          <p:cNvPr id="16" name="Oval 15"/>
          <p:cNvSpPr/>
          <p:nvPr/>
        </p:nvSpPr>
        <p:spPr>
          <a:xfrm>
            <a:off x="8606770" y="1676400"/>
            <a:ext cx="2818666"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7330" y="1"/>
            <a:ext cx="1602969"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3637" y="6096000"/>
            <a:ext cx="993475" cy="762000"/>
          </a:xfrm>
          <a:prstGeom prst="rect">
            <a:avLst/>
          </a:prstGeom>
        </p:spPr>
      </p:pic>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5943" y="452718"/>
            <a:ext cx="9402274"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025" y="2052919"/>
            <a:ext cx="894421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2866" y="1790741"/>
            <a:ext cx="990599" cy="304720"/>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1C74C4B-4D01-4627-9973-5EABAE44F6B4}" type="datetime1">
              <a:rPr lang="en-US" smtClean="0"/>
              <a:t>4/24/2022</a:t>
            </a:fld>
            <a:endParaRPr lang="en-US"/>
          </a:p>
        </p:txBody>
      </p:sp>
      <p:sp>
        <p:nvSpPr>
          <p:cNvPr id="5" name="Footer Placeholder 4"/>
          <p:cNvSpPr>
            <a:spLocks noGrp="1"/>
          </p:cNvSpPr>
          <p:nvPr>
            <p:ph type="ftr" sz="quarter" idx="3"/>
          </p:nvPr>
        </p:nvSpPr>
        <p:spPr>
          <a:xfrm rot="5400000">
            <a:off x="8948740" y="3225337"/>
            <a:ext cx="3859795" cy="304722"/>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49844" y="295730"/>
            <a:ext cx="837981" cy="767687"/>
          </a:xfrm>
          <a:prstGeom prst="rect">
            <a:avLst/>
          </a:prstGeom>
        </p:spPr>
        <p:txBody>
          <a:bodyPr vert="horz" lIns="91440" tIns="45720" rIns="91440" bIns="45720" rtlCol="0" anchor="b"/>
          <a:lstStyle>
            <a:lvl1pPr algn="ctr">
              <a:defRPr sz="2799" b="0" i="0">
                <a:solidFill>
                  <a:schemeClr val="tx1">
                    <a:tint val="75000"/>
                  </a:schemeClr>
                </a:solidFill>
              </a:defRPr>
            </a:lvl1pPr>
          </a:lstStyle>
          <a:p>
            <a:fld id="{DF28FB93-0A08-4E7D-8E63-9EFA29F1E093}" type="slidenum">
              <a:rPr lang="en-US" smtClean="0"/>
              <a:pPr/>
              <a:t>‹#›</a:t>
            </a:fld>
            <a:endParaRPr lang="en-US"/>
          </a:p>
        </p:txBody>
      </p:sp>
    </p:spTree>
    <p:extLst>
      <p:ext uri="{BB962C8B-B14F-4D97-AF65-F5344CB8AC3E}">
        <p14:creationId xmlns:p14="http://schemas.microsoft.com/office/powerpoint/2010/main" val="285614911"/>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57063" rtl="0" eaLnBrk="1" latinLnBrk="0" hangingPunct="1">
        <a:spcBef>
          <a:spcPct val="0"/>
        </a:spcBef>
        <a:buNone/>
        <a:defRPr sz="419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bg2">
            <a:lumMod val="40000"/>
            <a:lumOff val="60000"/>
          </a:schemeClr>
        </a:buClr>
        <a:buSzPct val="80000"/>
        <a:buFont typeface="Wingdings 3" charset="2"/>
        <a:buChar char=""/>
        <a:defRPr sz="1999" b="0" i="0" kern="1200">
          <a:solidFill>
            <a:schemeClr val="tx1"/>
          </a:solidFill>
          <a:latin typeface="+mj-lt"/>
          <a:ea typeface="+mj-ea"/>
          <a:cs typeface="+mj-cs"/>
        </a:defRPr>
      </a:lvl1pPr>
      <a:lvl2pPr marL="742727" indent="-285664" algn="l" defTabSz="457063" rtl="0" eaLnBrk="1" latinLnBrk="0" hangingPunct="1">
        <a:spcBef>
          <a:spcPts val="1000"/>
        </a:spcBef>
        <a:spcAft>
          <a:spcPts val="0"/>
        </a:spcAft>
        <a:buClr>
          <a:schemeClr val="bg2">
            <a:lumMod val="40000"/>
            <a:lumOff val="60000"/>
          </a:schemeClr>
        </a:buClr>
        <a:buSzPct val="80000"/>
        <a:buFont typeface="Wingdings 3" charset="2"/>
        <a:buChar char=""/>
        <a:defRPr sz="1799" b="0" i="0" kern="1200">
          <a:solidFill>
            <a:schemeClr val="tx1"/>
          </a:solidFill>
          <a:latin typeface="+mj-lt"/>
          <a:ea typeface="+mj-ea"/>
          <a:cs typeface="+mj-cs"/>
        </a:defRPr>
      </a:lvl2pPr>
      <a:lvl3pPr marL="1142657"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599720"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6783"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24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090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7971"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5034"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maestrousero.blogspot.com/2017/03/thank-you-all.html?m=0" TargetMode="External"/><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469" y="-1600199"/>
            <a:ext cx="10940155" cy="3841376"/>
          </a:xfrm>
        </p:spPr>
        <p:txBody>
          <a:bodyPr/>
          <a:lstStyle/>
          <a:p>
            <a:pPr algn="ctr"/>
            <a:r>
              <a:rPr lang="en-US" sz="5400" i="1" dirty="0">
                <a:effectLst>
                  <a:outerShdw blurRad="38100" dist="38100" dir="2700000" algn="tl">
                    <a:srgbClr val="000000">
                      <a:alpha val="43137"/>
                    </a:srgbClr>
                  </a:outerShdw>
                </a:effectLst>
              </a:rPr>
              <a:t>Ratings Prediction Project Presentation</a:t>
            </a:r>
          </a:p>
        </p:txBody>
      </p:sp>
      <p:sp>
        <p:nvSpPr>
          <p:cNvPr id="3" name="Subtitle 2"/>
          <p:cNvSpPr>
            <a:spLocks noGrp="1"/>
          </p:cNvSpPr>
          <p:nvPr>
            <p:ph type="subTitle" idx="1"/>
          </p:nvPr>
        </p:nvSpPr>
        <p:spPr>
          <a:xfrm>
            <a:off x="116541" y="5719482"/>
            <a:ext cx="9365074" cy="1021977"/>
          </a:xfrm>
        </p:spPr>
        <p:txBody>
          <a:bodyPr/>
          <a:lstStyle/>
          <a:p>
            <a:r>
              <a:rPr lang="en-US" b="1" dirty="0">
                <a:solidFill>
                  <a:schemeClr val="tx1"/>
                </a:solidFill>
                <a:effectLst>
                  <a:outerShdw blurRad="38100" dist="38100" dir="2700000" algn="tl">
                    <a:srgbClr val="000000">
                      <a:alpha val="43137"/>
                    </a:srgbClr>
                  </a:outerShdw>
                </a:effectLst>
              </a:rPr>
              <a:t>Prepared by Sonali Daga</a:t>
            </a:r>
          </a:p>
        </p:txBody>
      </p:sp>
      <p:pic>
        <p:nvPicPr>
          <p:cNvPr id="12" name="Picture 11">
            <a:extLst>
              <a:ext uri="{FF2B5EF4-FFF2-40B4-BE49-F238E27FC236}">
                <a16:creationId xmlns:a16="http://schemas.microsoft.com/office/drawing/2014/main" id="{E422EE09-FEDC-40A7-93A5-00D48C439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0053" y="-1832338"/>
            <a:ext cx="10284321" cy="6856214"/>
          </a:xfrm>
          <a:prstGeom prst="rect">
            <a:avLst/>
          </a:prstGeom>
        </p:spPr>
      </p:pic>
      <p:sp>
        <p:nvSpPr>
          <p:cNvPr id="4" name="Slide Number Placeholder 3">
            <a:extLst>
              <a:ext uri="{FF2B5EF4-FFF2-40B4-BE49-F238E27FC236}">
                <a16:creationId xmlns:a16="http://schemas.microsoft.com/office/drawing/2014/main" id="{374C5025-14C5-4BC8-8255-ADF36B218767}"/>
              </a:ext>
            </a:extLst>
          </p:cNvPr>
          <p:cNvSpPr>
            <a:spLocks noGrp="1"/>
          </p:cNvSpPr>
          <p:nvPr>
            <p:ph type="sldNum" sz="quarter" idx="12"/>
          </p:nvPr>
        </p:nvSpPr>
        <p:spPr/>
        <p:txBody>
          <a:bodyPr/>
          <a:lstStyle/>
          <a:p>
            <a:fld id="{DF28FB93-0A08-4E7D-8E63-9EFA29F1E093}" type="slidenum">
              <a:rPr lang="en-US" smtClean="0"/>
              <a:pPr/>
              <a:t>1</a:t>
            </a:fld>
            <a:endParaRPr lang="en-US"/>
          </a:p>
        </p:txBody>
      </p:sp>
      <p:pic>
        <p:nvPicPr>
          <p:cNvPr id="8" name="Picture 7">
            <a:extLst>
              <a:ext uri="{FF2B5EF4-FFF2-40B4-BE49-F238E27FC236}">
                <a16:creationId xmlns:a16="http://schemas.microsoft.com/office/drawing/2014/main" id="{6C4118F5-8129-4E73-B1FA-2CE43E9271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9241" y="3331270"/>
            <a:ext cx="6183043" cy="3499836"/>
          </a:xfrm>
          <a:prstGeom prst="rect">
            <a:avLst/>
          </a:prstGeom>
        </p:spPr>
      </p:pic>
    </p:spTree>
    <p:extLst>
      <p:ext uri="{BB962C8B-B14F-4D97-AF65-F5344CB8AC3E}">
        <p14:creationId xmlns:p14="http://schemas.microsoft.com/office/powerpoint/2010/main" val="2421756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A1CD-C229-421F-B4DC-A3561008043A}"/>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D4BBEF55-C1D7-47FB-BC7F-38C7A465087A}"/>
              </a:ext>
            </a:extLst>
          </p:cNvPr>
          <p:cNvSpPr>
            <a:spLocks noGrp="1"/>
          </p:cNvSpPr>
          <p:nvPr>
            <p:ph idx="1"/>
          </p:nvPr>
        </p:nvSpPr>
        <p:spPr/>
        <p:txBody>
          <a:bodyPr>
            <a:normAutofit/>
          </a:bodyPr>
          <a:lstStyle/>
          <a:p>
            <a:r>
              <a:rPr lang="en-US" dirty="0"/>
              <a:t>Importing the necessary libraries/dependencies</a:t>
            </a:r>
          </a:p>
          <a:p>
            <a:r>
              <a:rPr lang="en-US" dirty="0"/>
              <a:t>Checking dataset dimensions and null value details</a:t>
            </a:r>
          </a:p>
          <a:p>
            <a:r>
              <a:rPr lang="en-IN" dirty="0"/>
              <a:t>Taking a look at various label categories using the Unique method</a:t>
            </a:r>
          </a:p>
          <a:p>
            <a:r>
              <a:rPr lang="en-IN" dirty="0"/>
              <a:t>Performing data cleaning and then visualization steps</a:t>
            </a:r>
          </a:p>
          <a:p>
            <a:r>
              <a:rPr lang="en-IN" dirty="0"/>
              <a:t>Making Word Clouds for loud words in each label class</a:t>
            </a:r>
          </a:p>
          <a:p>
            <a:r>
              <a:rPr lang="en-IN" dirty="0"/>
              <a:t>Handling the class imbalance issue manually and fixing it</a:t>
            </a:r>
          </a:p>
          <a:p>
            <a:r>
              <a:rPr lang="en-IN" dirty="0"/>
              <a:t>Converting text into vectors using the TF-IDF Vectorizer</a:t>
            </a:r>
          </a:p>
          <a:p>
            <a:r>
              <a:rPr lang="en-IN" dirty="0"/>
              <a:t>Splitting the dataset into train and test to build classification models</a:t>
            </a:r>
          </a:p>
          <a:p>
            <a:r>
              <a:rPr lang="en-IN" dirty="0"/>
              <a:t>Evaluating the classification models with necessary metrics</a:t>
            </a:r>
          </a:p>
        </p:txBody>
      </p:sp>
    </p:spTree>
    <p:extLst>
      <p:ext uri="{BB962C8B-B14F-4D97-AF65-F5344CB8AC3E}">
        <p14:creationId xmlns:p14="http://schemas.microsoft.com/office/powerpoint/2010/main" val="2279548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VALUES</a:t>
            </a:r>
          </a:p>
        </p:txBody>
      </p:sp>
      <p:sp>
        <p:nvSpPr>
          <p:cNvPr id="4" name="Text Placeholder 3"/>
          <p:cNvSpPr>
            <a:spLocks noGrp="1"/>
          </p:cNvSpPr>
          <p:nvPr>
            <p:ph type="body" sz="half" idx="2"/>
          </p:nvPr>
        </p:nvSpPr>
        <p:spPr/>
        <p:txBody>
          <a:bodyPr/>
          <a:lstStyle/>
          <a:p>
            <a:r>
              <a:rPr lang="en-US" dirty="0"/>
              <a:t>I used the missingno matrix feature to get a visual on all the </a:t>
            </a:r>
            <a:r>
              <a:rPr lang="en-US" dirty="0" err="1"/>
              <a:t>NaN</a:t>
            </a:r>
            <a:r>
              <a:rPr lang="en-US" dirty="0"/>
              <a:t> values present in our dataset and then decided to drop them all so that we were left with meaningful information.</a:t>
            </a:r>
            <a:endParaRPr dirty="0"/>
          </a:p>
        </p:txBody>
      </p:sp>
      <p:pic>
        <p:nvPicPr>
          <p:cNvPr id="22" name="Picture 21">
            <a:extLst>
              <a:ext uri="{FF2B5EF4-FFF2-40B4-BE49-F238E27FC236}">
                <a16:creationId xmlns:a16="http://schemas.microsoft.com/office/drawing/2014/main" id="{C6C54E15-7055-4ACB-83C9-0BC831FBB779}"/>
              </a:ext>
            </a:extLst>
          </p:cNvPr>
          <p:cNvPicPr>
            <a:picLocks noChangeAspect="1"/>
          </p:cNvPicPr>
          <p:nvPr/>
        </p:nvPicPr>
        <p:blipFill>
          <a:blip r:embed="rId2"/>
          <a:stretch>
            <a:fillRect/>
          </a:stretch>
        </p:blipFill>
        <p:spPr>
          <a:xfrm>
            <a:off x="4799350" y="1524496"/>
            <a:ext cx="5624122" cy="4228780"/>
          </a:xfrm>
          <a:prstGeom prst="rect">
            <a:avLst/>
          </a:prstGeom>
        </p:spPr>
      </p:pic>
    </p:spTree>
    <p:extLst>
      <p:ext uri="{BB962C8B-B14F-4D97-AF65-F5344CB8AC3E}">
        <p14:creationId xmlns:p14="http://schemas.microsoft.com/office/powerpoint/2010/main" val="3232560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B501D-C2C3-4999-B79D-6117CA16FA2A}"/>
              </a:ext>
            </a:extLst>
          </p:cNvPr>
          <p:cNvSpPr>
            <a:spLocks noGrp="1"/>
          </p:cNvSpPr>
          <p:nvPr>
            <p:ph type="title"/>
          </p:nvPr>
        </p:nvSpPr>
        <p:spPr/>
        <p:txBody>
          <a:bodyPr/>
          <a:lstStyle/>
          <a:p>
            <a:r>
              <a:rPr lang="en-US" dirty="0"/>
              <a:t>PANDAS PROFILING</a:t>
            </a:r>
            <a:endParaRPr lang="en-IN" dirty="0"/>
          </a:p>
        </p:txBody>
      </p:sp>
      <p:sp>
        <p:nvSpPr>
          <p:cNvPr id="4" name="Text Placeholder 3">
            <a:extLst>
              <a:ext uri="{FF2B5EF4-FFF2-40B4-BE49-F238E27FC236}">
                <a16:creationId xmlns:a16="http://schemas.microsoft.com/office/drawing/2014/main" id="{D0C02F3B-4F58-437E-B004-1BC788AC6C9D}"/>
              </a:ext>
            </a:extLst>
          </p:cNvPr>
          <p:cNvSpPr>
            <a:spLocks noGrp="1"/>
          </p:cNvSpPr>
          <p:nvPr>
            <p:ph type="body" sz="half" idx="2"/>
          </p:nvPr>
        </p:nvSpPr>
        <p:spPr/>
        <p:txBody>
          <a:bodyPr/>
          <a:lstStyle/>
          <a:p>
            <a:r>
              <a:rPr lang="en-US" dirty="0"/>
              <a:t>I used the pandas-profiling feature to get an insight on the initial dataset details and check out the application of all the data preprocessing steps on it.</a:t>
            </a:r>
            <a:endParaRPr lang="en-IN" dirty="0"/>
          </a:p>
        </p:txBody>
      </p:sp>
      <p:pic>
        <p:nvPicPr>
          <p:cNvPr id="6" name="Picture 5">
            <a:extLst>
              <a:ext uri="{FF2B5EF4-FFF2-40B4-BE49-F238E27FC236}">
                <a16:creationId xmlns:a16="http://schemas.microsoft.com/office/drawing/2014/main" id="{A80AF98F-09CB-4A23-B966-E0C3E40BB038}"/>
              </a:ext>
            </a:extLst>
          </p:cNvPr>
          <p:cNvPicPr>
            <a:picLocks noChangeAspect="1"/>
          </p:cNvPicPr>
          <p:nvPr/>
        </p:nvPicPr>
        <p:blipFill>
          <a:blip r:embed="rId2"/>
          <a:stretch>
            <a:fillRect/>
          </a:stretch>
        </p:blipFill>
        <p:spPr>
          <a:xfrm>
            <a:off x="4875530" y="1524496"/>
            <a:ext cx="5704833" cy="4418449"/>
          </a:xfrm>
          <a:prstGeom prst="rect">
            <a:avLst/>
          </a:prstGeom>
        </p:spPr>
      </p:pic>
    </p:spTree>
    <p:extLst>
      <p:ext uri="{BB962C8B-B14F-4D97-AF65-F5344CB8AC3E}">
        <p14:creationId xmlns:p14="http://schemas.microsoft.com/office/powerpoint/2010/main" val="3272605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495F-3286-466E-AD30-627AC3CFE1F4}"/>
              </a:ext>
            </a:extLst>
          </p:cNvPr>
          <p:cNvSpPr>
            <a:spLocks noGrp="1"/>
          </p:cNvSpPr>
          <p:nvPr>
            <p:ph type="title"/>
          </p:nvPr>
        </p:nvSpPr>
        <p:spPr/>
        <p:txBody>
          <a:bodyPr/>
          <a:lstStyle/>
          <a:p>
            <a:r>
              <a:rPr lang="en-US" dirty="0"/>
              <a:t>WORD AND CHARACTER COUNT</a:t>
            </a:r>
            <a:endParaRPr lang="en-IN" dirty="0"/>
          </a:p>
        </p:txBody>
      </p:sp>
      <p:pic>
        <p:nvPicPr>
          <p:cNvPr id="14" name="Content Placeholder 13">
            <a:extLst>
              <a:ext uri="{FF2B5EF4-FFF2-40B4-BE49-F238E27FC236}">
                <a16:creationId xmlns:a16="http://schemas.microsoft.com/office/drawing/2014/main" id="{7691183F-C51E-4DF0-ADB1-CFD26CC269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3478" y="1960587"/>
            <a:ext cx="5194535" cy="3546268"/>
          </a:xfrm>
        </p:spPr>
      </p:pic>
      <p:sp>
        <p:nvSpPr>
          <p:cNvPr id="4" name="Text Placeholder 3">
            <a:extLst>
              <a:ext uri="{FF2B5EF4-FFF2-40B4-BE49-F238E27FC236}">
                <a16:creationId xmlns:a16="http://schemas.microsoft.com/office/drawing/2014/main" id="{61109B95-2445-41E2-A7F9-21390E4AC680}"/>
              </a:ext>
            </a:extLst>
          </p:cNvPr>
          <p:cNvSpPr>
            <a:spLocks noGrp="1"/>
          </p:cNvSpPr>
          <p:nvPr>
            <p:ph type="body" sz="half" idx="2"/>
          </p:nvPr>
        </p:nvSpPr>
        <p:spPr/>
        <p:txBody>
          <a:bodyPr>
            <a:normAutofit/>
          </a:bodyPr>
          <a:lstStyle/>
          <a:p>
            <a:r>
              <a:rPr lang="en-US" dirty="0"/>
              <a:t>Created the histogram + distribution plots for Word Counts and Character Counts before and after cleaning the text data. We basically removed all the stop words, punctuations, smiley, special characters, white spaces etc.</a:t>
            </a:r>
            <a:endParaRPr lang="en-IN" dirty="0"/>
          </a:p>
        </p:txBody>
      </p:sp>
    </p:spTree>
    <p:extLst>
      <p:ext uri="{BB962C8B-B14F-4D97-AF65-F5344CB8AC3E}">
        <p14:creationId xmlns:p14="http://schemas.microsoft.com/office/powerpoint/2010/main" val="3838662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RATINGS PLOT</a:t>
            </a:r>
            <a:endParaRPr lang="en-IN" dirty="0"/>
          </a:p>
        </p:txBody>
      </p:sp>
      <p:pic>
        <p:nvPicPr>
          <p:cNvPr id="6" name="Content Placeholder 5">
            <a:extLst>
              <a:ext uri="{FF2B5EF4-FFF2-40B4-BE49-F238E27FC236}">
                <a16:creationId xmlns:a16="http://schemas.microsoft.com/office/drawing/2014/main" id="{ED4BD93E-9B63-43D6-A018-22273ED730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3478" y="2441657"/>
            <a:ext cx="5194535" cy="2584127"/>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Created the histogram + distribution plots for our target label and observed each and every rating class for word counts as well as their character counts.</a:t>
            </a:r>
            <a:endParaRPr lang="en-IN" dirty="0"/>
          </a:p>
        </p:txBody>
      </p:sp>
    </p:spTree>
    <p:extLst>
      <p:ext uri="{BB962C8B-B14F-4D97-AF65-F5344CB8AC3E}">
        <p14:creationId xmlns:p14="http://schemas.microsoft.com/office/powerpoint/2010/main" val="1856256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id="{E7D10973-0B41-4E87-994A-2C2C2489F8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3478" y="2130167"/>
            <a:ext cx="5194535" cy="3207108"/>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Generated these bar plots for most frequently used words in review summary and least or rarely used words in a review summary by any customer in our dataset.</a:t>
            </a:r>
            <a:endParaRPr lang="en-IN" dirty="0"/>
          </a:p>
        </p:txBody>
      </p:sp>
    </p:spTree>
    <p:extLst>
      <p:ext uri="{BB962C8B-B14F-4D97-AF65-F5344CB8AC3E}">
        <p14:creationId xmlns:p14="http://schemas.microsoft.com/office/powerpoint/2010/main" val="2064071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id="{8226C915-90A3-4155-8B8D-B96FDA1F31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3478" y="2512660"/>
            <a:ext cx="5194535" cy="2442121"/>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Generated these count plots before and after handling the data imbalance concern where we notice that the dataframe consisted of different number of rating reviews that needed to be equalized.</a:t>
            </a:r>
            <a:endParaRPr lang="en-IN" dirty="0"/>
          </a:p>
        </p:txBody>
      </p:sp>
    </p:spTree>
    <p:extLst>
      <p:ext uri="{BB962C8B-B14F-4D97-AF65-F5344CB8AC3E}">
        <p14:creationId xmlns:p14="http://schemas.microsoft.com/office/powerpoint/2010/main" val="3128399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C1684-FC88-4921-A048-FBA255932FAF}"/>
              </a:ext>
            </a:extLst>
          </p:cNvPr>
          <p:cNvSpPr>
            <a:spLocks noGrp="1"/>
          </p:cNvSpPr>
          <p:nvPr>
            <p:ph type="title"/>
          </p:nvPr>
        </p:nvSpPr>
        <p:spPr/>
        <p:txBody>
          <a:bodyPr/>
          <a:lstStyle/>
          <a:p>
            <a:r>
              <a:rPr lang="en-US" dirty="0"/>
              <a:t>WORD CLOUD</a:t>
            </a:r>
            <a:endParaRPr lang="en-IN" dirty="0"/>
          </a:p>
        </p:txBody>
      </p:sp>
      <p:pic>
        <p:nvPicPr>
          <p:cNvPr id="4" name="Picture 3">
            <a:extLst>
              <a:ext uri="{FF2B5EF4-FFF2-40B4-BE49-F238E27FC236}">
                <a16:creationId xmlns:a16="http://schemas.microsoft.com/office/drawing/2014/main" id="{693AE517-BB33-408F-95D0-E3321A0D19E7}"/>
              </a:ext>
            </a:extLst>
          </p:cNvPr>
          <p:cNvPicPr>
            <a:picLocks noChangeAspect="1"/>
          </p:cNvPicPr>
          <p:nvPr/>
        </p:nvPicPr>
        <p:blipFill>
          <a:blip r:embed="rId2"/>
          <a:stretch>
            <a:fillRect/>
          </a:stretch>
        </p:blipFill>
        <p:spPr>
          <a:xfrm>
            <a:off x="1523603" y="1600676"/>
            <a:ext cx="6718631" cy="5240899"/>
          </a:xfrm>
          <a:prstGeom prst="rect">
            <a:avLst/>
          </a:prstGeom>
        </p:spPr>
      </p:pic>
      <p:sp>
        <p:nvSpPr>
          <p:cNvPr id="5" name="TextBox 4">
            <a:extLst>
              <a:ext uri="{FF2B5EF4-FFF2-40B4-BE49-F238E27FC236}">
                <a16:creationId xmlns:a16="http://schemas.microsoft.com/office/drawing/2014/main" id="{8CDCF9D0-5A9E-43D7-9CBE-4F9366844CF6}"/>
              </a:ext>
            </a:extLst>
          </p:cNvPr>
          <p:cNvSpPr txBox="1"/>
          <p:nvPr/>
        </p:nvSpPr>
        <p:spPr>
          <a:xfrm>
            <a:off x="8608357" y="3344191"/>
            <a:ext cx="3199567" cy="2306697"/>
          </a:xfrm>
          <a:prstGeom prst="rect">
            <a:avLst/>
          </a:prstGeom>
          <a:noFill/>
        </p:spPr>
        <p:txBody>
          <a:bodyPr wrap="square" rtlCol="0">
            <a:spAutoFit/>
          </a:bodyPr>
          <a:lstStyle/>
          <a:p>
            <a:r>
              <a:rPr lang="en-US" sz="1799" dirty="0"/>
              <a:t>Word Cloud as the name suggests is a cloud of words. It is a visualization technique for text data wherein each word is picturized with its importance in the context or its frequency.</a:t>
            </a:r>
            <a:endParaRPr lang="en-IN" sz="1799" dirty="0"/>
          </a:p>
        </p:txBody>
      </p:sp>
    </p:spTree>
    <p:extLst>
      <p:ext uri="{BB962C8B-B14F-4D97-AF65-F5344CB8AC3E}">
        <p14:creationId xmlns:p14="http://schemas.microsoft.com/office/powerpoint/2010/main" val="4090838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9182-B625-4EE1-8AF5-A2A4E8233593}"/>
              </a:ext>
            </a:extLst>
          </p:cNvPr>
          <p:cNvSpPr>
            <a:spLocks noGrp="1"/>
          </p:cNvSpPr>
          <p:nvPr>
            <p:ph type="title"/>
          </p:nvPr>
        </p:nvSpPr>
        <p:spPr>
          <a:xfrm>
            <a:off x="1523603" y="449099"/>
            <a:ext cx="9141619" cy="1142702"/>
          </a:xfrm>
        </p:spPr>
        <p:txBody>
          <a:bodyPr/>
          <a:lstStyle/>
          <a:p>
            <a:r>
              <a:rPr lang="en-US" dirty="0"/>
              <a:t>MODEL DEVELOPMENT ALGORITHMS</a:t>
            </a:r>
            <a:endParaRPr lang="en-IN" dirty="0"/>
          </a:p>
        </p:txBody>
      </p:sp>
      <p:sp>
        <p:nvSpPr>
          <p:cNvPr id="4" name="TextBox 3">
            <a:extLst>
              <a:ext uri="{FF2B5EF4-FFF2-40B4-BE49-F238E27FC236}">
                <a16:creationId xmlns:a16="http://schemas.microsoft.com/office/drawing/2014/main" id="{F89EDBAC-D4A3-453A-A2F7-6807E8D5F9F9}"/>
              </a:ext>
            </a:extLst>
          </p:cNvPr>
          <p:cNvSpPr txBox="1"/>
          <p:nvPr/>
        </p:nvSpPr>
        <p:spPr>
          <a:xfrm>
            <a:off x="1529519" y="1753036"/>
            <a:ext cx="6856214" cy="4815642"/>
          </a:xfrm>
          <a:prstGeom prst="rect">
            <a:avLst/>
          </a:prstGeom>
          <a:noFill/>
        </p:spPr>
        <p:txBody>
          <a:bodyPr wrap="square">
            <a:spAutoFit/>
          </a:bodyPr>
          <a:lstStyle/>
          <a:p>
            <a:pPr>
              <a:lnSpc>
                <a:spcPct val="107000"/>
              </a:lnSpc>
            </a:pPr>
            <a:r>
              <a:rPr lang="en-US" sz="2399" dirty="0">
                <a:latin typeface="Calibri" panose="020F0502020204030204" pitchFamily="34" charset="0"/>
                <a:ea typeface="Calibri" panose="020F0502020204030204" pitchFamily="34" charset="0"/>
                <a:cs typeface="Times New Roman" panose="02020603050405020304" pitchFamily="18" charset="0"/>
              </a:rPr>
              <a:t>The complete list of algorithms that were used in training and testing the classification model are listed below:</a:t>
            </a:r>
          </a:p>
          <a:p>
            <a:pPr>
              <a:lnSpc>
                <a:spcPct val="107000"/>
              </a:lnSpc>
            </a:pPr>
            <a:endParaRPr lang="en-IN" sz="2399" dirty="0">
              <a:latin typeface="Calibri" panose="020F0502020204030204" pitchFamily="34" charset="0"/>
              <a:ea typeface="Calibri" panose="020F0502020204030204" pitchFamily="34" charset="0"/>
              <a:cs typeface="Times New Roman" panose="02020603050405020304" pitchFamily="18" charset="0"/>
            </a:endParaRPr>
          </a:p>
          <a:p>
            <a:pPr marL="342797" indent="-342797">
              <a:lnSpc>
                <a:spcPct val="107000"/>
              </a:lnSpc>
              <a:buFont typeface="+mj-lt"/>
              <a:buAutoNum type="arabicPeriod"/>
            </a:pPr>
            <a:r>
              <a:rPr lang="en-IN" sz="2399" dirty="0">
                <a:latin typeface="Calibri" panose="020F0502020204030204" pitchFamily="34" charset="0"/>
                <a:ea typeface="Calibri" panose="020F0502020204030204" pitchFamily="34" charset="0"/>
                <a:cs typeface="Times New Roman" panose="02020603050405020304" pitchFamily="18" charset="0"/>
              </a:rPr>
              <a:t>Logistic Regression</a:t>
            </a:r>
          </a:p>
          <a:p>
            <a:pPr marL="342797" indent="-342797">
              <a:lnSpc>
                <a:spcPct val="107000"/>
              </a:lnSpc>
              <a:buFont typeface="+mj-lt"/>
              <a:buAutoNum type="arabicPeriod"/>
            </a:pPr>
            <a:r>
              <a:rPr lang="en-IN" sz="2399" dirty="0">
                <a:latin typeface="Calibri" panose="020F0502020204030204" pitchFamily="34" charset="0"/>
                <a:ea typeface="Calibri" panose="020F0502020204030204" pitchFamily="34" charset="0"/>
                <a:cs typeface="Times New Roman" panose="02020603050405020304" pitchFamily="18" charset="0"/>
              </a:rPr>
              <a:t>Linear Support Vector Classifier</a:t>
            </a:r>
          </a:p>
          <a:p>
            <a:pPr marL="342797" indent="-342797">
              <a:lnSpc>
                <a:spcPct val="107000"/>
              </a:lnSpc>
              <a:buFont typeface="+mj-lt"/>
              <a:buAutoNum type="arabicPeriod"/>
            </a:pPr>
            <a:r>
              <a:rPr lang="en-IN" sz="2399" dirty="0">
                <a:latin typeface="Calibri" panose="020F0502020204030204" pitchFamily="34" charset="0"/>
                <a:ea typeface="Calibri" panose="020F0502020204030204" pitchFamily="34" charset="0"/>
                <a:cs typeface="Times New Roman" panose="02020603050405020304" pitchFamily="18" charset="0"/>
              </a:rPr>
              <a:t>Random Forest Classifier</a:t>
            </a:r>
          </a:p>
          <a:p>
            <a:pPr marL="342797" indent="-342797">
              <a:lnSpc>
                <a:spcPct val="107000"/>
              </a:lnSpc>
              <a:buFont typeface="+mj-lt"/>
              <a:buAutoNum type="arabicPeriod"/>
            </a:pPr>
            <a:r>
              <a:rPr lang="en-IN" sz="2399" dirty="0">
                <a:latin typeface="Calibri" panose="020F0502020204030204" pitchFamily="34" charset="0"/>
                <a:ea typeface="Calibri" panose="020F0502020204030204" pitchFamily="34" charset="0"/>
                <a:cs typeface="Times New Roman" panose="02020603050405020304" pitchFamily="18" charset="0"/>
              </a:rPr>
              <a:t>Bernoulli Naïve Bayes</a:t>
            </a:r>
          </a:p>
          <a:p>
            <a:pPr marL="342797" indent="-342797">
              <a:lnSpc>
                <a:spcPct val="107000"/>
              </a:lnSpc>
              <a:buFont typeface="+mj-lt"/>
              <a:buAutoNum type="arabicPeriod"/>
            </a:pPr>
            <a:r>
              <a:rPr lang="en-IN" sz="2399" dirty="0">
                <a:latin typeface="Calibri" panose="020F0502020204030204" pitchFamily="34" charset="0"/>
                <a:ea typeface="Calibri" panose="020F0502020204030204" pitchFamily="34" charset="0"/>
                <a:cs typeface="Times New Roman" panose="02020603050405020304" pitchFamily="18" charset="0"/>
              </a:rPr>
              <a:t>Multinomial Naïve Bayes</a:t>
            </a:r>
          </a:p>
          <a:p>
            <a:pPr marL="342797" indent="-342797">
              <a:lnSpc>
                <a:spcPct val="107000"/>
              </a:lnSpc>
              <a:buFont typeface="+mj-lt"/>
              <a:buAutoNum type="arabicPeriod"/>
            </a:pPr>
            <a:r>
              <a:rPr lang="en-IN" sz="2399" dirty="0">
                <a:latin typeface="Calibri" panose="020F0502020204030204" pitchFamily="34" charset="0"/>
                <a:ea typeface="Calibri" panose="020F0502020204030204" pitchFamily="34" charset="0"/>
                <a:cs typeface="Times New Roman" panose="02020603050405020304" pitchFamily="18" charset="0"/>
              </a:rPr>
              <a:t>Stochastic Gradient Descent Classifier</a:t>
            </a:r>
          </a:p>
          <a:p>
            <a:pPr marL="342797" indent="-342797">
              <a:lnSpc>
                <a:spcPct val="107000"/>
              </a:lnSpc>
              <a:buFont typeface="+mj-lt"/>
              <a:buAutoNum type="arabicPeriod"/>
            </a:pPr>
            <a:r>
              <a:rPr lang="en-IN" sz="2399" dirty="0">
                <a:latin typeface="Calibri" panose="020F0502020204030204" pitchFamily="34" charset="0"/>
                <a:ea typeface="Calibri" panose="020F0502020204030204" pitchFamily="34" charset="0"/>
                <a:cs typeface="Times New Roman" panose="02020603050405020304" pitchFamily="18" charset="0"/>
              </a:rPr>
              <a:t>LGBM Classifier</a:t>
            </a:r>
          </a:p>
          <a:p>
            <a:pPr marL="342797" indent="-342797">
              <a:lnSpc>
                <a:spcPct val="107000"/>
              </a:lnSpc>
              <a:spcAft>
                <a:spcPts val="800"/>
              </a:spcAft>
              <a:buFont typeface="+mj-lt"/>
              <a:buAutoNum type="arabicPeriod"/>
            </a:pPr>
            <a:r>
              <a:rPr lang="en-IN" sz="2399" dirty="0">
                <a:latin typeface="Calibri" panose="020F0502020204030204" pitchFamily="34" charset="0"/>
                <a:ea typeface="Calibri" panose="020F0502020204030204" pitchFamily="34" charset="0"/>
                <a:cs typeface="Times New Roman" panose="02020603050405020304" pitchFamily="18" charset="0"/>
              </a:rPr>
              <a:t>XGB Classifier</a:t>
            </a:r>
          </a:p>
        </p:txBody>
      </p:sp>
      <p:pic>
        <p:nvPicPr>
          <p:cNvPr id="5" name="Picture 4">
            <a:extLst>
              <a:ext uri="{FF2B5EF4-FFF2-40B4-BE49-F238E27FC236}">
                <a16:creationId xmlns:a16="http://schemas.microsoft.com/office/drawing/2014/main" id="{27438441-1509-429A-882D-5CEE156D91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58367" y="3082902"/>
            <a:ext cx="3485776" cy="3485776"/>
          </a:xfrm>
          <a:prstGeom prst="rect">
            <a:avLst/>
          </a:prstGeom>
        </p:spPr>
      </p:pic>
    </p:spTree>
    <p:extLst>
      <p:ext uri="{BB962C8B-B14F-4D97-AF65-F5344CB8AC3E}">
        <p14:creationId xmlns:p14="http://schemas.microsoft.com/office/powerpoint/2010/main" val="554244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CC8C3-C91D-4FDB-A3B3-92920A5AE941}"/>
              </a:ext>
            </a:extLst>
          </p:cNvPr>
          <p:cNvSpPr>
            <a:spLocks noGrp="1"/>
          </p:cNvSpPr>
          <p:nvPr>
            <p:ph type="title"/>
          </p:nvPr>
        </p:nvSpPr>
        <p:spPr/>
        <p:txBody>
          <a:bodyPr/>
          <a:lstStyle/>
          <a:p>
            <a:r>
              <a:rPr lang="en-US" dirty="0"/>
              <a:t>MODEL CREATION AND EVALUATION</a:t>
            </a:r>
            <a:endParaRPr lang="en-IN" dirty="0"/>
          </a:p>
        </p:txBody>
      </p:sp>
      <p:pic>
        <p:nvPicPr>
          <p:cNvPr id="4" name="Picture 3">
            <a:extLst>
              <a:ext uri="{FF2B5EF4-FFF2-40B4-BE49-F238E27FC236}">
                <a16:creationId xmlns:a16="http://schemas.microsoft.com/office/drawing/2014/main" id="{720F648A-D2E8-4329-B804-3AAF8484B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603" y="1926660"/>
            <a:ext cx="7922736" cy="4475584"/>
          </a:xfrm>
          <a:prstGeom prst="rect">
            <a:avLst/>
          </a:prstGeom>
        </p:spPr>
      </p:pic>
    </p:spTree>
    <p:extLst>
      <p:ext uri="{BB962C8B-B14F-4D97-AF65-F5344CB8AC3E}">
        <p14:creationId xmlns:p14="http://schemas.microsoft.com/office/powerpoint/2010/main" val="108550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20152" y="405954"/>
            <a:ext cx="9748521" cy="1168096"/>
          </a:xfrm>
        </p:spPr>
        <p:txBody>
          <a:bodyPr>
            <a:normAutofit/>
          </a:bodyPr>
          <a:lstStyle/>
          <a:p>
            <a:r>
              <a:rPr lang="en-US" dirty="0"/>
              <a:t>Agenda:</a:t>
            </a:r>
          </a:p>
        </p:txBody>
      </p:sp>
      <p:sp>
        <p:nvSpPr>
          <p:cNvPr id="14" name="Content Placeholder 13"/>
          <p:cNvSpPr>
            <a:spLocks noGrp="1"/>
          </p:cNvSpPr>
          <p:nvPr>
            <p:ph idx="1"/>
          </p:nvPr>
        </p:nvSpPr>
        <p:spPr>
          <a:xfrm>
            <a:off x="1220154" y="2210118"/>
            <a:ext cx="5940782" cy="3504287"/>
          </a:xfrm>
        </p:spPr>
        <p:txBody>
          <a:bodyPr>
            <a:normAutofit/>
          </a:bodyPr>
          <a:lstStyle/>
          <a:p>
            <a:r>
              <a:rPr lang="en-US" dirty="0"/>
              <a:t>Introduction</a:t>
            </a:r>
          </a:p>
          <a:p>
            <a:r>
              <a:rPr lang="en-US" dirty="0"/>
              <a:t>Problem Statement</a:t>
            </a:r>
          </a:p>
          <a:p>
            <a:r>
              <a:rPr lang="en-US" dirty="0"/>
              <a:t>Objective</a:t>
            </a:r>
          </a:p>
          <a:p>
            <a:r>
              <a:rPr lang="en-US" dirty="0"/>
              <a:t>Exploratory Data Analysis (EDA)</a:t>
            </a:r>
          </a:p>
          <a:p>
            <a:r>
              <a:rPr lang="en-US" dirty="0"/>
              <a:t>Visualization</a:t>
            </a:r>
          </a:p>
          <a:p>
            <a:r>
              <a:rPr lang="en-US" dirty="0"/>
              <a:t>Inference</a:t>
            </a:r>
          </a:p>
          <a:p>
            <a:r>
              <a:rPr lang="en-US" dirty="0"/>
              <a:t>Future Work</a:t>
            </a:r>
          </a:p>
        </p:txBody>
      </p:sp>
      <p:pic>
        <p:nvPicPr>
          <p:cNvPr id="3" name="Picture 2">
            <a:extLst>
              <a:ext uri="{FF2B5EF4-FFF2-40B4-BE49-F238E27FC236}">
                <a16:creationId xmlns:a16="http://schemas.microsoft.com/office/drawing/2014/main" id="{2633F0B1-CA86-45ED-BFD5-A1A89F250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0250" y="3200460"/>
            <a:ext cx="6496644" cy="3961368"/>
          </a:xfrm>
          <a:prstGeom prst="rect">
            <a:avLst/>
          </a:prstGeom>
        </p:spPr>
      </p:pic>
      <p:pic>
        <p:nvPicPr>
          <p:cNvPr id="5" name="Picture 4">
            <a:extLst>
              <a:ext uri="{FF2B5EF4-FFF2-40B4-BE49-F238E27FC236}">
                <a16:creationId xmlns:a16="http://schemas.microsoft.com/office/drawing/2014/main" id="{49E9E34F-A47C-45C1-97D9-3251189B2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9784" y="-1832338"/>
            <a:ext cx="10284321" cy="6856214"/>
          </a:xfrm>
          <a:prstGeom prst="rect">
            <a:avLst/>
          </a:prstGeom>
        </p:spPr>
      </p:pic>
      <p:sp>
        <p:nvSpPr>
          <p:cNvPr id="2" name="Slide Number Placeholder 1">
            <a:extLst>
              <a:ext uri="{FF2B5EF4-FFF2-40B4-BE49-F238E27FC236}">
                <a16:creationId xmlns:a16="http://schemas.microsoft.com/office/drawing/2014/main" id="{32E781B6-BED5-4375-A206-50F2B4F1C7AF}"/>
              </a:ext>
            </a:extLst>
          </p:cNvPr>
          <p:cNvSpPr>
            <a:spLocks noGrp="1"/>
          </p:cNvSpPr>
          <p:nvPr>
            <p:ph type="sldNum" sz="quarter" idx="12"/>
          </p:nvPr>
        </p:nvSpPr>
        <p:spPr/>
        <p:txBody>
          <a:bodyPr/>
          <a:lstStyle/>
          <a:p>
            <a:fld id="{DF28FB93-0A08-4E7D-8E63-9EFA29F1E093}" type="slidenum">
              <a:rPr lang="en-US" smtClean="0"/>
              <a:pPr/>
              <a:t>2</a:t>
            </a:fld>
            <a:endParaRPr lang="en-US"/>
          </a:p>
        </p:txBody>
      </p:sp>
    </p:spTree>
    <p:extLst>
      <p:ext uri="{BB962C8B-B14F-4D97-AF65-F5344CB8AC3E}">
        <p14:creationId xmlns:p14="http://schemas.microsoft.com/office/powerpoint/2010/main" val="3096315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57E2-D12C-49C1-A616-0CB1569DB802}"/>
              </a:ext>
            </a:extLst>
          </p:cNvPr>
          <p:cNvSpPr>
            <a:spLocks noGrp="1"/>
          </p:cNvSpPr>
          <p:nvPr>
            <p:ph type="title"/>
          </p:nvPr>
        </p:nvSpPr>
        <p:spPr/>
        <p:txBody>
          <a:bodyPr/>
          <a:lstStyle/>
          <a:p>
            <a:r>
              <a:rPr lang="en-US" dirty="0"/>
              <a:t>FINAL MODEL</a:t>
            </a:r>
            <a:endParaRPr lang="en-IN" dirty="0"/>
          </a:p>
        </p:txBody>
      </p:sp>
      <p:pic>
        <p:nvPicPr>
          <p:cNvPr id="4" name="Picture 3">
            <a:extLst>
              <a:ext uri="{FF2B5EF4-FFF2-40B4-BE49-F238E27FC236}">
                <a16:creationId xmlns:a16="http://schemas.microsoft.com/office/drawing/2014/main" id="{83F96C8B-D18B-43CD-B906-F1F609DFE160}"/>
              </a:ext>
            </a:extLst>
          </p:cNvPr>
          <p:cNvPicPr>
            <a:picLocks noChangeAspect="1"/>
          </p:cNvPicPr>
          <p:nvPr/>
        </p:nvPicPr>
        <p:blipFill>
          <a:blip r:embed="rId2"/>
          <a:stretch>
            <a:fillRect/>
          </a:stretch>
        </p:blipFill>
        <p:spPr>
          <a:xfrm>
            <a:off x="1523603" y="1600676"/>
            <a:ext cx="7233079" cy="5104070"/>
          </a:xfrm>
          <a:prstGeom prst="rect">
            <a:avLst/>
          </a:prstGeom>
        </p:spPr>
      </p:pic>
    </p:spTree>
    <p:extLst>
      <p:ext uri="{BB962C8B-B14F-4D97-AF65-F5344CB8AC3E}">
        <p14:creationId xmlns:p14="http://schemas.microsoft.com/office/powerpoint/2010/main" val="272391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EDE8E-A1F1-485E-AED6-5311381FBCF0}"/>
              </a:ext>
            </a:extLst>
          </p:cNvPr>
          <p:cNvSpPr>
            <a:spLocks noGrp="1"/>
          </p:cNvSpPr>
          <p:nvPr>
            <p:ph type="title"/>
          </p:nvPr>
        </p:nvSpPr>
        <p:spPr/>
        <p:txBody>
          <a:bodyPr/>
          <a:lstStyle/>
          <a:p>
            <a:r>
              <a:rPr lang="en-US" dirty="0"/>
              <a:t>NORMALIZED CONFUSION MATRIX</a:t>
            </a:r>
            <a:endParaRPr lang="en-IN" dirty="0"/>
          </a:p>
        </p:txBody>
      </p:sp>
      <p:pic>
        <p:nvPicPr>
          <p:cNvPr id="4" name="Picture 3">
            <a:extLst>
              <a:ext uri="{FF2B5EF4-FFF2-40B4-BE49-F238E27FC236}">
                <a16:creationId xmlns:a16="http://schemas.microsoft.com/office/drawing/2014/main" id="{665C5D64-3935-4E45-AD14-BED4C03D1A29}"/>
              </a:ext>
            </a:extLst>
          </p:cNvPr>
          <p:cNvPicPr>
            <a:picLocks noChangeAspect="1"/>
          </p:cNvPicPr>
          <p:nvPr/>
        </p:nvPicPr>
        <p:blipFill>
          <a:blip r:embed="rId2"/>
          <a:stretch>
            <a:fillRect/>
          </a:stretch>
        </p:blipFill>
        <p:spPr>
          <a:xfrm>
            <a:off x="533262" y="1759303"/>
            <a:ext cx="5332611" cy="4831374"/>
          </a:xfrm>
          <a:prstGeom prst="rect">
            <a:avLst/>
          </a:prstGeom>
        </p:spPr>
      </p:pic>
      <p:pic>
        <p:nvPicPr>
          <p:cNvPr id="5" name="Picture 4">
            <a:extLst>
              <a:ext uri="{FF2B5EF4-FFF2-40B4-BE49-F238E27FC236}">
                <a16:creationId xmlns:a16="http://schemas.microsoft.com/office/drawing/2014/main" id="{1EBD58EE-0F32-468D-A153-04192C5AED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2952" y="1765572"/>
            <a:ext cx="5180251" cy="4818838"/>
          </a:xfrm>
          <a:prstGeom prst="rect">
            <a:avLst/>
          </a:prstGeom>
        </p:spPr>
      </p:pic>
    </p:spTree>
    <p:extLst>
      <p:ext uri="{BB962C8B-B14F-4D97-AF65-F5344CB8AC3E}">
        <p14:creationId xmlns:p14="http://schemas.microsoft.com/office/powerpoint/2010/main" val="3596734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07123-D4E6-4E81-B095-E3A7C1D45DF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8FCB002-2C7B-4A98-878F-F76B3B6B806D}"/>
              </a:ext>
            </a:extLst>
          </p:cNvPr>
          <p:cNvSpPr>
            <a:spLocks noGrp="1"/>
          </p:cNvSpPr>
          <p:nvPr>
            <p:ph idx="1"/>
          </p:nvPr>
        </p:nvSpPr>
        <p:spPr/>
        <p:txBody>
          <a:bodyPr>
            <a:normAutofit fontScale="92500" lnSpcReduction="20000"/>
          </a:bodyPr>
          <a:lstStyle/>
          <a:p>
            <a:r>
              <a:rPr lang="en-US" dirty="0"/>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r>
              <a:rPr lang="en-US" dirty="0"/>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val="535585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9358C-76EC-4165-952A-47EA9FD7AD9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34E5922-E43F-4878-AD3F-26D5D0D06FE7}"/>
              </a:ext>
            </a:extLst>
          </p:cNvPr>
          <p:cNvSpPr>
            <a:spLocks noGrp="1"/>
          </p:cNvSpPr>
          <p:nvPr>
            <p:ph idx="1"/>
          </p:nvPr>
        </p:nvSpPr>
        <p:spPr/>
        <p:txBody>
          <a:bodyPr>
            <a:normAutofit fontScale="92500" lnSpcReduction="10000"/>
          </a:bodyPr>
          <a:lstStyle/>
          <a:p>
            <a:r>
              <a:rPr lang="en-US" dirty="0"/>
              <a:t>Areas of improvement:</a:t>
            </a:r>
          </a:p>
          <a:p>
            <a:pPr marL="514196" indent="-514196">
              <a:buFont typeface="+mj-lt"/>
              <a:buAutoNum type="romanUcPeriod"/>
            </a:pPr>
            <a:r>
              <a:rPr lang="en-US" dirty="0"/>
              <a:t>	Less time complexity</a:t>
            </a:r>
          </a:p>
          <a:p>
            <a:pPr marL="514196" indent="-514196">
              <a:buFont typeface="+mj-lt"/>
              <a:buAutoNum type="romanUcPeriod"/>
            </a:pPr>
            <a:r>
              <a:rPr lang="en-US" dirty="0"/>
              <a:t>	More computational power can be given</a:t>
            </a:r>
          </a:p>
          <a:p>
            <a:pPr marL="514196" indent="-514196">
              <a:buFont typeface="+mj-lt"/>
              <a:buAutoNum type="romanUcPeriod"/>
            </a:pPr>
            <a:r>
              <a:rPr lang="en-US" dirty="0"/>
              <a:t>	More accurate reviews can be given</a:t>
            </a:r>
          </a:p>
          <a:p>
            <a:pPr marL="514196" indent="-514196">
              <a:buFont typeface="+mj-lt"/>
              <a:buAutoNum type="romanUcPeriod"/>
            </a:pPr>
            <a:r>
              <a:rPr lang="en-US" dirty="0"/>
              <a:t>	Many more permutations and combinations in hyper parameter tuning can 	be used to obtain better parameter list</a:t>
            </a:r>
          </a:p>
          <a:p>
            <a:r>
              <a:rPr lang="en-US" dirty="0"/>
              <a:t>Final Remarks: After applying the hyper parameter tuning the best accuracy score obtained was 72.33278955954323% which can be further improved by obtaining more data and working up through other parameter combinations.</a:t>
            </a:r>
          </a:p>
          <a:p>
            <a:r>
              <a:rPr lang="en-IN" dirty="0"/>
              <a:t>We were able to create a rating prediction model that can be used to identify rating details just by evaluating the comments posted by a customer.</a:t>
            </a:r>
          </a:p>
        </p:txBody>
      </p:sp>
    </p:spTree>
    <p:extLst>
      <p:ext uri="{BB962C8B-B14F-4D97-AF65-F5344CB8AC3E}">
        <p14:creationId xmlns:p14="http://schemas.microsoft.com/office/powerpoint/2010/main" val="2881851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4116FB0-BC43-46E2-B0C1-D66193042DD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79562" y="1181100"/>
            <a:ext cx="9029700" cy="4495800"/>
          </a:xfrm>
          <a:prstGeom prst="rect">
            <a:avLst/>
          </a:prstGeom>
        </p:spPr>
      </p:pic>
      <p:pic>
        <p:nvPicPr>
          <p:cNvPr id="3" name="Picture 2">
            <a:extLst>
              <a:ext uri="{FF2B5EF4-FFF2-40B4-BE49-F238E27FC236}">
                <a16:creationId xmlns:a16="http://schemas.microsoft.com/office/drawing/2014/main" id="{E95A797E-1817-40D9-B017-5C3131ABEB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1788" y="-1833709"/>
            <a:ext cx="10287000" cy="6858000"/>
          </a:xfrm>
          <a:prstGeom prst="rect">
            <a:avLst/>
          </a:prstGeom>
        </p:spPr>
      </p:pic>
      <p:sp>
        <p:nvSpPr>
          <p:cNvPr id="2" name="Slide Number Placeholder 1">
            <a:extLst>
              <a:ext uri="{FF2B5EF4-FFF2-40B4-BE49-F238E27FC236}">
                <a16:creationId xmlns:a16="http://schemas.microsoft.com/office/drawing/2014/main" id="{2C5C58F9-45A7-4714-A47D-FD3C0D354AC9}"/>
              </a:ext>
            </a:extLst>
          </p:cNvPr>
          <p:cNvSpPr>
            <a:spLocks noGrp="1"/>
          </p:cNvSpPr>
          <p:nvPr>
            <p:ph type="sldNum" sz="quarter" idx="12"/>
          </p:nvPr>
        </p:nvSpPr>
        <p:spPr/>
        <p:txBody>
          <a:bodyPr/>
          <a:lstStyle/>
          <a:p>
            <a:fld id="{DF28FB93-0A08-4E7D-8E63-9EFA29F1E093}" type="slidenum">
              <a:rPr lang="en-US" smtClean="0"/>
              <a:pPr/>
              <a:t>24</a:t>
            </a:fld>
            <a:endParaRPr lang="en-US"/>
          </a:p>
        </p:txBody>
      </p:sp>
    </p:spTree>
    <p:extLst>
      <p:ext uri="{BB962C8B-B14F-4D97-AF65-F5344CB8AC3E}">
        <p14:creationId xmlns:p14="http://schemas.microsoft.com/office/powerpoint/2010/main" val="2358948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6994" y="287422"/>
            <a:ext cx="10055781" cy="1450379"/>
          </a:xfrm>
        </p:spPr>
        <p:txBody>
          <a:bodyPr>
            <a:normAutofit/>
          </a:bodyPr>
          <a:lstStyle/>
          <a:p>
            <a:r>
              <a:rPr lang="en-US" dirty="0">
                <a:solidFill>
                  <a:schemeClr val="tx1"/>
                </a:solidFill>
              </a:rPr>
              <a:t>ACKNOWLEDGMENT</a:t>
            </a:r>
          </a:p>
        </p:txBody>
      </p:sp>
      <p:sp>
        <p:nvSpPr>
          <p:cNvPr id="4" name="Content Placeholder 3">
            <a:extLst>
              <a:ext uri="{FF2B5EF4-FFF2-40B4-BE49-F238E27FC236}">
                <a16:creationId xmlns:a16="http://schemas.microsoft.com/office/drawing/2014/main" id="{9A252C73-D347-499B-BEEA-1E50642B9DC7}"/>
              </a:ext>
            </a:extLst>
          </p:cNvPr>
          <p:cNvSpPr>
            <a:spLocks noGrp="1"/>
          </p:cNvSpPr>
          <p:nvPr>
            <p:ph idx="1"/>
          </p:nvPr>
        </p:nvSpPr>
        <p:spPr/>
        <p:txBody>
          <a:bodyPr/>
          <a:lstStyle/>
          <a:p>
            <a:pPr marL="0" indent="0" algn="just">
              <a:buNone/>
            </a:pPr>
            <a:r>
              <a:rPr lang="en-IN" sz="1799" dirty="0">
                <a:latin typeface="Arial" panose="020B0604020202020204" pitchFamily="34" charset="0"/>
                <a:ea typeface="Calibri" panose="020F0502020204030204" pitchFamily="34" charset="0"/>
                <a:cs typeface="Arial" panose="020B0604020202020204" pitchFamily="34" charset="0"/>
              </a:rPr>
              <a:t>I express my sincere gratitude to Flip Robo Technologies for giving me the opportunity to work on this project.</a:t>
            </a:r>
            <a:r>
              <a:rPr lang="en-US" sz="1800" dirty="0">
                <a:effectLst/>
                <a:latin typeface="Georgia" panose="02040502050405020303" pitchFamily="18" charset="0"/>
                <a:ea typeface="Georgia" panose="02040502050405020303" pitchFamily="18" charset="0"/>
                <a:cs typeface="Times New Roman" panose="02020603050405020304" pitchFamily="18" charset="0"/>
              </a:rPr>
              <a:t> All the required information and dataset are provided by </a:t>
            </a:r>
            <a:r>
              <a:rPr lang="en-US" sz="1800" b="1" dirty="0">
                <a:effectLst/>
                <a:latin typeface="Georgia" panose="02040502050405020303" pitchFamily="18" charset="0"/>
                <a:ea typeface="Georgia" panose="02040502050405020303" pitchFamily="18" charset="0"/>
                <a:cs typeface="Times New Roman" panose="02020603050405020304" pitchFamily="18" charset="0"/>
              </a:rPr>
              <a:t>Flip Robo Technologies</a:t>
            </a:r>
            <a:r>
              <a:rPr lang="en-US" sz="1800" dirty="0">
                <a:effectLst/>
                <a:latin typeface="Georgia" panose="02040502050405020303" pitchFamily="18" charset="0"/>
                <a:ea typeface="Georgia" panose="02040502050405020303" pitchFamily="18" charset="0"/>
                <a:cs typeface="Times New Roman" panose="02020603050405020304" pitchFamily="18" charset="0"/>
              </a:rPr>
              <a:t> (Bangalore) that helped me to complete the project.</a:t>
            </a:r>
            <a:r>
              <a:rPr lang="en-IN" sz="1800" dirty="0">
                <a:latin typeface="Georgia" panose="02040502050405020303" pitchFamily="18" charset="0"/>
                <a:ea typeface="Georgia" panose="02040502050405020303" pitchFamily="18" charset="0"/>
                <a:cs typeface="Times New Roman" panose="02020603050405020304" pitchFamily="18" charset="0"/>
              </a:rPr>
              <a:t> </a:t>
            </a:r>
            <a:r>
              <a:rPr lang="en-US" sz="1800" dirty="0">
                <a:effectLst/>
                <a:latin typeface="Georgia" panose="02040502050405020303" pitchFamily="18" charset="0"/>
                <a:ea typeface="Georgia" panose="02040502050405020303" pitchFamily="18" charset="0"/>
                <a:cs typeface="Times New Roman" panose="02020603050405020304" pitchFamily="18" charset="0"/>
              </a:rPr>
              <a:t>I want to thank my SME </a:t>
            </a:r>
            <a:r>
              <a:rPr lang="en-US" sz="1800" b="1" dirty="0">
                <a:effectLst/>
                <a:latin typeface="Georgia" panose="02040502050405020303" pitchFamily="18" charset="0"/>
                <a:ea typeface="Georgia" panose="02040502050405020303" pitchFamily="18" charset="0"/>
                <a:cs typeface="Times New Roman" panose="02020603050405020304" pitchFamily="18" charset="0"/>
              </a:rPr>
              <a:t>	SWATI MAHASETH</a:t>
            </a:r>
            <a:r>
              <a:rPr lang="en-US" sz="1800" dirty="0">
                <a:effectLst/>
                <a:latin typeface="Georgia" panose="02040502050405020303" pitchFamily="18" charset="0"/>
                <a:ea typeface="Georgia" panose="02040502050405020303" pitchFamily="18" charset="0"/>
                <a:cs typeface="Times New Roman" panose="02020603050405020304" pitchFamily="18" charset="0"/>
              </a:rPr>
              <a:t> for giving the dataset and instructions to perform the complete case study process.</a:t>
            </a:r>
            <a:endParaRPr lang="en-IN" dirty="0"/>
          </a:p>
        </p:txBody>
      </p:sp>
    </p:spTree>
    <p:extLst>
      <p:ext uri="{BB962C8B-B14F-4D97-AF65-F5344CB8AC3E}">
        <p14:creationId xmlns:p14="http://schemas.microsoft.com/office/powerpoint/2010/main" val="2482546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325A-5DFB-4510-B694-6C97C085A80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05982CE-E4FD-49E6-A1DC-157570A8E712}"/>
              </a:ext>
            </a:extLst>
          </p:cNvPr>
          <p:cNvSpPr>
            <a:spLocks noGrp="1"/>
          </p:cNvSpPr>
          <p:nvPr>
            <p:ph idx="1"/>
          </p:nvPr>
        </p:nvSpPr>
        <p:spPr/>
        <p:txBody>
          <a:bodyPr>
            <a:normAutofit fontScale="92500" lnSpcReduction="10000"/>
          </a:bodyPr>
          <a:lstStyle/>
          <a:p>
            <a:r>
              <a:rPr lang="en-US" dirty="0"/>
              <a:t>This is a Machine Learning Project performed on customer reviews. Reviews are processed using common NLP techniques.</a:t>
            </a:r>
          </a:p>
          <a:p>
            <a:r>
              <a:rPr lang="en-US" dirty="0"/>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r>
              <a:rPr lang="en-US" dirty="0"/>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r>
              <a:rPr lang="en-US" dirty="0"/>
              <a:t> This task is similar to Sentiment Analysis, but instead of predicting the positive and negative sentiment (sometimes neutral also), here we need to predict the rating.</a:t>
            </a:r>
            <a:endParaRPr lang="en-IN" dirty="0"/>
          </a:p>
        </p:txBody>
      </p:sp>
    </p:spTree>
    <p:extLst>
      <p:ext uri="{BB962C8B-B14F-4D97-AF65-F5344CB8AC3E}">
        <p14:creationId xmlns:p14="http://schemas.microsoft.com/office/powerpoint/2010/main" val="826272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D1DF-7807-4CAD-8863-6E4BF3EF017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8F7471EB-D3FC-4DFC-A513-482936A27D2C}"/>
              </a:ext>
            </a:extLst>
          </p:cNvPr>
          <p:cNvSpPr>
            <a:spLocks noGrp="1"/>
          </p:cNvSpPr>
          <p:nvPr>
            <p:ph idx="1"/>
          </p:nvPr>
        </p:nvSpPr>
        <p:spPr/>
        <p:txBody>
          <a:bodyPr>
            <a:normAutofit fontScale="92500"/>
          </a:bodyPr>
          <a:lstStyle/>
          <a:p>
            <a:r>
              <a:rPr lang="en-US" dirty="0"/>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r>
              <a:rPr lang="en-US" dirty="0"/>
              <a:t>The ability to successfully decide whether a review will be helpful to other customers and thus give the product more exposure is vital to companies that support these reviews, companies like Google, Amazon, Flipkart etc.</a:t>
            </a:r>
          </a:p>
          <a:p>
            <a:r>
              <a:rPr lang="en-US" dirty="0"/>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spTree>
    <p:extLst>
      <p:ext uri="{BB962C8B-B14F-4D97-AF65-F5344CB8AC3E}">
        <p14:creationId xmlns:p14="http://schemas.microsoft.com/office/powerpoint/2010/main" val="4251771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26-9D52-44A7-B4EB-47B8FD7848C8}"/>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a16="http://schemas.microsoft.com/office/drawing/2014/main" id="{30A24F7C-04EE-4AF3-B006-65F1A42A0867}"/>
              </a:ext>
            </a:extLst>
          </p:cNvPr>
          <p:cNvSpPr>
            <a:spLocks noGrp="1"/>
          </p:cNvSpPr>
          <p:nvPr>
            <p:ph idx="1"/>
          </p:nvPr>
        </p:nvSpPr>
        <p:spPr/>
        <p:txBody>
          <a:bodyPr>
            <a:normAutofit lnSpcReduction="10000"/>
          </a:bodyPr>
          <a:lstStyle/>
          <a:p>
            <a:r>
              <a:rPr lang="en-US" dirty="0"/>
              <a:t>You 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r>
              <a:rPr lang="en-US" dirty="0"/>
              <a:t>Basically, we need these columns:</a:t>
            </a:r>
          </a:p>
          <a:p>
            <a:pPr marL="0" indent="0">
              <a:buNone/>
            </a:pPr>
            <a:r>
              <a:rPr lang="en-US" dirty="0"/>
              <a:t>	1) reviews of the product.</a:t>
            </a:r>
          </a:p>
          <a:p>
            <a:pPr marL="0" indent="0">
              <a:buNone/>
            </a:pPr>
            <a:r>
              <a:rPr lang="en-US" dirty="0"/>
              <a:t>	2) rating of the product.</a:t>
            </a:r>
          </a:p>
          <a:p>
            <a:r>
              <a:rPr lang="en-US" dirty="0"/>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spTree>
    <p:extLst>
      <p:ext uri="{BB962C8B-B14F-4D97-AF65-F5344CB8AC3E}">
        <p14:creationId xmlns:p14="http://schemas.microsoft.com/office/powerpoint/2010/main" val="421086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44E1-44F7-4E12-B7D5-C9363C80E6D7}"/>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a16="http://schemas.microsoft.com/office/drawing/2014/main" id="{2CA78F02-D93E-4284-9E77-544FF35F1CF3}"/>
              </a:ext>
            </a:extLst>
          </p:cNvPr>
          <p:cNvSpPr>
            <a:spLocks noGrp="1"/>
          </p:cNvSpPr>
          <p:nvPr>
            <p:ph idx="1"/>
          </p:nvPr>
        </p:nvSpPr>
        <p:spPr/>
        <p:txBody>
          <a:bodyPr>
            <a:normAutofit lnSpcReduction="10000"/>
          </a:bodyPr>
          <a:lstStyle/>
          <a:p>
            <a:r>
              <a:rPr lang="en-US" dirty="0"/>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marL="0" indent="0">
              <a:buNone/>
            </a:pPr>
            <a:r>
              <a:rPr lang="en-US" dirty="0"/>
              <a:t>	1. Data Cleaning</a:t>
            </a:r>
          </a:p>
          <a:p>
            <a:pPr marL="0" indent="0">
              <a:buNone/>
            </a:pPr>
            <a:r>
              <a:rPr lang="en-US" dirty="0"/>
              <a:t>	2. Exploratory Data Analysis and Visualization</a:t>
            </a:r>
          </a:p>
          <a:p>
            <a:pPr marL="0" indent="0">
              <a:buNone/>
            </a:pPr>
            <a:r>
              <a:rPr lang="en-US" dirty="0"/>
              <a:t>	3. Data Pre-processing</a:t>
            </a:r>
          </a:p>
          <a:p>
            <a:pPr marL="0" indent="0">
              <a:buNone/>
            </a:pPr>
            <a:r>
              <a:rPr lang="en-US" dirty="0"/>
              <a:t>	4. Model Building</a:t>
            </a:r>
          </a:p>
          <a:p>
            <a:pPr marL="0" indent="0">
              <a:buNone/>
            </a:pPr>
            <a:r>
              <a:rPr lang="en-US" dirty="0"/>
              <a:t>	5. Model Evaluation</a:t>
            </a:r>
          </a:p>
          <a:p>
            <a:pPr marL="0" indent="0">
              <a:buNone/>
            </a:pPr>
            <a:r>
              <a:rPr lang="en-US" dirty="0"/>
              <a:t>	6. Selecting the Best classification model</a:t>
            </a:r>
          </a:p>
        </p:txBody>
      </p:sp>
    </p:spTree>
    <p:extLst>
      <p:ext uri="{BB962C8B-B14F-4D97-AF65-F5344CB8AC3E}">
        <p14:creationId xmlns:p14="http://schemas.microsoft.com/office/powerpoint/2010/main" val="2710113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FLOW</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nvPr>
        </p:nvGraphicFramePr>
        <p:xfrm>
          <a:off x="1103025" y="2052997"/>
          <a:ext cx="8944820" cy="41946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027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534DA-B27C-4B6C-B8D5-C382311D6B1C}"/>
              </a:ext>
            </a:extLst>
          </p:cNvPr>
          <p:cNvSpPr>
            <a:spLocks noGrp="1"/>
          </p:cNvSpPr>
          <p:nvPr>
            <p:ph type="title"/>
          </p:nvPr>
        </p:nvSpPr>
        <p:spPr/>
        <p:txBody>
          <a:bodyPr>
            <a:normAutofit/>
          </a:bodyPr>
          <a:lstStyle/>
          <a:p>
            <a:r>
              <a:rPr lang="en-US" dirty="0"/>
              <a:t>HARDWARE AND SOFTWARE USED</a:t>
            </a:r>
            <a:endParaRPr lang="en-IN" dirty="0"/>
          </a:p>
        </p:txBody>
      </p:sp>
      <p:sp>
        <p:nvSpPr>
          <p:cNvPr id="3" name="Content Placeholder 2">
            <a:extLst>
              <a:ext uri="{FF2B5EF4-FFF2-40B4-BE49-F238E27FC236}">
                <a16:creationId xmlns:a16="http://schemas.microsoft.com/office/drawing/2014/main" id="{6CD2E4A6-03C6-4FB2-B071-6A4B06833B36}"/>
              </a:ext>
            </a:extLst>
          </p:cNvPr>
          <p:cNvSpPr>
            <a:spLocks noGrp="1"/>
          </p:cNvSpPr>
          <p:nvPr>
            <p:ph idx="1"/>
          </p:nvPr>
        </p:nvSpPr>
        <p:spPr/>
        <p:txBody>
          <a:bodyPr>
            <a:normAutofit fontScale="92500" lnSpcReduction="20000"/>
          </a:bodyPr>
          <a:lstStyle/>
          <a:p>
            <a:r>
              <a:rPr lang="en-IN" dirty="0"/>
              <a:t>Hardware technology being used.</a:t>
            </a:r>
          </a:p>
          <a:p>
            <a:pPr marL="0" indent="0">
              <a:buNone/>
            </a:pPr>
            <a:r>
              <a:rPr lang="en-IN" dirty="0"/>
              <a:t>	RAM 	: 8 GB</a:t>
            </a:r>
          </a:p>
          <a:p>
            <a:pPr marL="0" indent="0">
              <a:buNone/>
            </a:pPr>
            <a:r>
              <a:rPr lang="en-IN" dirty="0"/>
              <a:t>	CPU 	: AMD Ryzen 5 3550H with Radeon Vega Mobile Gfx 2.10 GHz</a:t>
            </a:r>
          </a:p>
          <a:p>
            <a:pPr marL="0" indent="0">
              <a:buNone/>
            </a:pPr>
            <a:r>
              <a:rPr lang="en-IN" dirty="0"/>
              <a:t>	GPU 	: AMD Radeon ™ Vega 8 Graphics and NVIDIA GeForce GTX 1650 Ti</a:t>
            </a:r>
          </a:p>
          <a:p>
            <a:r>
              <a:rPr lang="en-IN" dirty="0"/>
              <a:t>Software technology being used.</a:t>
            </a:r>
          </a:p>
          <a:p>
            <a:pPr marL="0" indent="0">
              <a:buNone/>
            </a:pPr>
            <a:r>
              <a:rPr lang="en-IN" dirty="0"/>
              <a:t>	Programming language 		: Python</a:t>
            </a:r>
          </a:p>
          <a:p>
            <a:pPr marL="0" indent="0">
              <a:buNone/>
            </a:pPr>
            <a:r>
              <a:rPr lang="en-IN" dirty="0"/>
              <a:t>	Distribution 			: Anaconda Navigator</a:t>
            </a:r>
          </a:p>
          <a:p>
            <a:pPr marL="0" indent="0">
              <a:buNone/>
            </a:pPr>
            <a:r>
              <a:rPr lang="en-IN" dirty="0"/>
              <a:t>	Browser based language shell 	: Jupyter Notebook</a:t>
            </a:r>
          </a:p>
          <a:p>
            <a:r>
              <a:rPr lang="en-IN" dirty="0"/>
              <a:t>Libraries/Packages specifically being used.</a:t>
            </a:r>
          </a:p>
          <a:p>
            <a:pPr marL="0" indent="0">
              <a:buNone/>
            </a:pPr>
            <a:r>
              <a:rPr lang="en-IN" dirty="0"/>
              <a:t>Pandas, NumPy, matplotlib, seaborn, scikit-learn, pandas-profiling, missingno, NLTK</a:t>
            </a:r>
          </a:p>
          <a:p>
            <a:endParaRPr lang="en-IN" dirty="0"/>
          </a:p>
        </p:txBody>
      </p:sp>
    </p:spTree>
    <p:extLst>
      <p:ext uri="{BB962C8B-B14F-4D97-AF65-F5344CB8AC3E}">
        <p14:creationId xmlns:p14="http://schemas.microsoft.com/office/powerpoint/2010/main" val="3945176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3.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Ion</Template>
  <TotalTime>1022</TotalTime>
  <Words>1582</Words>
  <Application>Microsoft Office PowerPoint</Application>
  <PresentationFormat>Custom</PresentationFormat>
  <Paragraphs>113</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Century Gothic</vt:lpstr>
      <vt:lpstr>Constantia</vt:lpstr>
      <vt:lpstr>Georgia</vt:lpstr>
      <vt:lpstr>Wingdings 3</vt:lpstr>
      <vt:lpstr>Ion</vt:lpstr>
      <vt:lpstr>Ratings Prediction Project Presentation</vt:lpstr>
      <vt:lpstr>Agenda:</vt:lpstr>
      <vt:lpstr>ACKNOWLEDGMENT</vt:lpstr>
      <vt:lpstr>INTRODUCTION</vt:lpstr>
      <vt:lpstr>PROBLEM STATEMENT</vt:lpstr>
      <vt:lpstr>DATA COLLECTION PHASE</vt:lpstr>
      <vt:lpstr>MODEL BUILDING PHASE</vt:lpstr>
      <vt:lpstr>PROJECT FLOW</vt:lpstr>
      <vt:lpstr>HARDWARE AND SOFTWARE USED</vt:lpstr>
      <vt:lpstr>DATA PREPROCESSING</vt:lpstr>
      <vt:lpstr>MISSING VALUES</vt:lpstr>
      <vt:lpstr>PANDAS PROFILING</vt:lpstr>
      <vt:lpstr>WORD AND CHARACTER COUNT</vt:lpstr>
      <vt:lpstr>RATINGS PLOT</vt:lpstr>
      <vt:lpstr>BAR PLOTS</vt:lpstr>
      <vt:lpstr>Count Plots</vt:lpstr>
      <vt:lpstr>WORD CLOUD</vt:lpstr>
      <vt:lpstr>MODEL DEVELOPMENT ALGORITHMS</vt:lpstr>
      <vt:lpstr>MODEL CREATION AND EVALUATION</vt:lpstr>
      <vt:lpstr>FINAL MODEL</vt:lpstr>
      <vt:lpstr>NORMALIZED CONFUSION MATRIX</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 Presentation</dc:title>
  <dc:creator>Sonali Daga</dc:creator>
  <cp:lastModifiedBy>Paras Daga</cp:lastModifiedBy>
  <cp:revision>7</cp:revision>
  <dcterms:created xsi:type="dcterms:W3CDTF">2021-09-16T06:05:54Z</dcterms:created>
  <dcterms:modified xsi:type="dcterms:W3CDTF">2022-04-24T04:25:19Z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