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20"/>
  </p:notesMasterIdLst>
  <p:handoutMasterIdLst>
    <p:handoutMasterId r:id="rId21"/>
  </p:handoutMasterIdLst>
  <p:sldIdLst>
    <p:sldId id="307" r:id="rId5"/>
    <p:sldId id="308" r:id="rId6"/>
    <p:sldId id="337" r:id="rId7"/>
    <p:sldId id="257" r:id="rId8"/>
    <p:sldId id="258" r:id="rId9"/>
    <p:sldId id="259" r:id="rId10"/>
    <p:sldId id="260" r:id="rId11"/>
    <p:sldId id="261" r:id="rId12"/>
    <p:sldId id="262" r:id="rId13"/>
    <p:sldId id="263" r:id="rId14"/>
    <p:sldId id="264" r:id="rId15"/>
    <p:sldId id="266" r:id="rId16"/>
    <p:sldId id="268" r:id="rId17"/>
    <p:sldId id="267" r:id="rId18"/>
    <p:sldId id="28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5" d="100"/>
          <a:sy n="85" d="100"/>
        </p:scale>
        <p:origin x="1133" y="7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4/10/2022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4/10/2022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4/10/2022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4/10/2022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4/10/2022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4/10/2022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MALIGNANT COMMENT CLASSIFIER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Sonali Daga</a:t>
            </a:r>
          </a:p>
        </p:txBody>
      </p:sp>
      <p:pic>
        <p:nvPicPr>
          <p:cNvPr id="12" name="Picture 11">
            <a:extLst>
              <a:ext uri="{FF2B5EF4-FFF2-40B4-BE49-F238E27FC236}">
                <a16:creationId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53" y="-1832338"/>
            <a:ext cx="10284321" cy="6856214"/>
          </a:xfrm>
          <a:prstGeom prst="rect">
            <a:avLst/>
          </a:prstGeom>
        </p:spPr>
      </p:pic>
      <p:sp>
        <p:nvSpPr>
          <p:cNvPr id="4" name="Slide Number Placeholder 3">
            <a:extLst>
              <a:ext uri="{FF2B5EF4-FFF2-40B4-BE49-F238E27FC236}">
                <a16:creationId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a16="http://schemas.microsoft.com/office/drawing/2014/main"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241" y="3331270"/>
            <a:ext cx="6183043" cy="3499836"/>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557" y="368350"/>
            <a:ext cx="9267697" cy="95897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556" y="1085340"/>
            <a:ext cx="10351066" cy="4705245"/>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026" y="1753559"/>
            <a:ext cx="6644179" cy="3171634"/>
          </a:xfrm>
          <a:prstGeom prst="rect">
            <a:avLst/>
          </a:prstGeom>
          <a:noFill/>
          <a:ln>
            <a:noFill/>
          </a:ln>
        </p:spPr>
      </p:pic>
    </p:spTree>
    <p:extLst>
      <p:ext uri="{BB962C8B-B14F-4D97-AF65-F5344CB8AC3E}">
        <p14:creationId xmlns:p14="http://schemas.microsoft.com/office/powerpoint/2010/main" val="14041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181" y="198065"/>
            <a:ext cx="9321471" cy="869350"/>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556" y="843356"/>
            <a:ext cx="10351066" cy="4947229"/>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4" name="Picture 3">
            <a:extLst>
              <a:ext uri="{FF2B5EF4-FFF2-40B4-BE49-F238E27FC236}">
                <a16:creationId xmlns:a16="http://schemas.microsoft.com/office/drawing/2014/main" id="{C7C8DA52-B7DC-47B6-83AF-C3D4A2F00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0041" y="1965146"/>
            <a:ext cx="8914610" cy="4291482"/>
          </a:xfrm>
          <a:prstGeom prst="rect">
            <a:avLst/>
          </a:prstGeom>
          <a:noFill/>
          <a:ln>
            <a:noFill/>
          </a:ln>
        </p:spPr>
      </p:pic>
    </p:spTree>
    <p:extLst>
      <p:ext uri="{BB962C8B-B14F-4D97-AF65-F5344CB8AC3E}">
        <p14:creationId xmlns:p14="http://schemas.microsoft.com/office/powerpoint/2010/main" val="18351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557" y="189103"/>
            <a:ext cx="9204960" cy="976899"/>
          </a:xfrm>
        </p:spPr>
        <p:txBody>
          <a:bodyPr/>
          <a:lstStyle/>
          <a:p>
            <a:r>
              <a:rPr lang="en-IN" dirty="0"/>
              <a:t>Model building</a:t>
            </a:r>
          </a:p>
        </p:txBody>
      </p:sp>
      <p:pic>
        <p:nvPicPr>
          <p:cNvPr id="16" name="Content Placeholder 15">
            <a:extLst>
              <a:ext uri="{FF2B5EF4-FFF2-40B4-BE49-F238E27FC236}">
                <a16:creationId xmlns:a16="http://schemas.microsoft.com/office/drawing/2014/main" id="{5F96415C-54A0-45A7-9177-4337A0AF53AF}"/>
              </a:ext>
            </a:extLst>
          </p:cNvPr>
          <p:cNvPicPr>
            <a:picLocks noGrp="1" noChangeAspect="1"/>
          </p:cNvPicPr>
          <p:nvPr>
            <p:ph idx="1"/>
          </p:nvPr>
        </p:nvPicPr>
        <p:blipFill>
          <a:blip r:embed="rId2"/>
          <a:stretch>
            <a:fillRect/>
          </a:stretch>
        </p:blipFill>
        <p:spPr>
          <a:xfrm>
            <a:off x="977976" y="5508963"/>
            <a:ext cx="3527447" cy="617112"/>
          </a:xfrm>
        </p:spPr>
      </p:pic>
      <p:sp>
        <p:nvSpPr>
          <p:cNvPr id="4" name="Rectangle 3">
            <a:extLst>
              <a:ext uri="{FF2B5EF4-FFF2-40B4-BE49-F238E27FC236}">
                <a16:creationId xmlns:a16="http://schemas.microsoft.com/office/drawing/2014/main" id="{F895F0C7-E534-44B8-927C-BB33F60A7AC9}"/>
              </a:ext>
            </a:extLst>
          </p:cNvPr>
          <p:cNvSpPr/>
          <p:nvPr/>
        </p:nvSpPr>
        <p:spPr>
          <a:xfrm>
            <a:off x="977976" y="1112227"/>
            <a:ext cx="3198489"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Logistic regression</a:t>
            </a:r>
          </a:p>
        </p:txBody>
      </p:sp>
      <p:pic>
        <p:nvPicPr>
          <p:cNvPr id="6" name="Picture 5">
            <a:extLst>
              <a:ext uri="{FF2B5EF4-FFF2-40B4-BE49-F238E27FC236}">
                <a16:creationId xmlns:a16="http://schemas.microsoft.com/office/drawing/2014/main" id="{A726305F-C95F-42EB-A07B-0D1575CC9CFD}"/>
              </a:ext>
            </a:extLst>
          </p:cNvPr>
          <p:cNvPicPr>
            <a:picLocks noChangeAspect="1"/>
          </p:cNvPicPr>
          <p:nvPr/>
        </p:nvPicPr>
        <p:blipFill>
          <a:blip r:embed="rId3"/>
          <a:stretch>
            <a:fillRect/>
          </a:stretch>
        </p:blipFill>
        <p:spPr>
          <a:xfrm>
            <a:off x="977976" y="1526110"/>
            <a:ext cx="3527447" cy="579020"/>
          </a:xfrm>
          <a:prstGeom prst="rect">
            <a:avLst/>
          </a:prstGeom>
        </p:spPr>
      </p:pic>
      <p:sp>
        <p:nvSpPr>
          <p:cNvPr id="8" name="Rectangle 7">
            <a:extLst>
              <a:ext uri="{FF2B5EF4-FFF2-40B4-BE49-F238E27FC236}">
                <a16:creationId xmlns:a16="http://schemas.microsoft.com/office/drawing/2014/main" id="{4D30ACED-7DB2-43C5-9ED1-646A46CFD7A0}"/>
              </a:ext>
            </a:extLst>
          </p:cNvPr>
          <p:cNvSpPr/>
          <p:nvPr/>
        </p:nvSpPr>
        <p:spPr>
          <a:xfrm>
            <a:off x="977976" y="2411157"/>
            <a:ext cx="3127867"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Ada boost</a:t>
            </a:r>
          </a:p>
        </p:txBody>
      </p:sp>
      <p:pic>
        <p:nvPicPr>
          <p:cNvPr id="10" name="Picture 9">
            <a:extLst>
              <a:ext uri="{FF2B5EF4-FFF2-40B4-BE49-F238E27FC236}">
                <a16:creationId xmlns:a16="http://schemas.microsoft.com/office/drawing/2014/main" id="{B7E54A1D-A025-493A-AFA6-299453DA1320}"/>
              </a:ext>
            </a:extLst>
          </p:cNvPr>
          <p:cNvPicPr>
            <a:picLocks noChangeAspect="1"/>
          </p:cNvPicPr>
          <p:nvPr/>
        </p:nvPicPr>
        <p:blipFill>
          <a:blip r:embed="rId4"/>
          <a:stretch>
            <a:fillRect/>
          </a:stretch>
        </p:blipFill>
        <p:spPr>
          <a:xfrm>
            <a:off x="977976" y="2829160"/>
            <a:ext cx="3527447" cy="579019"/>
          </a:xfrm>
          <a:prstGeom prst="rect">
            <a:avLst/>
          </a:prstGeom>
        </p:spPr>
      </p:pic>
      <p:sp>
        <p:nvSpPr>
          <p:cNvPr id="11" name="Rectangle 10">
            <a:extLst>
              <a:ext uri="{FF2B5EF4-FFF2-40B4-BE49-F238E27FC236}">
                <a16:creationId xmlns:a16="http://schemas.microsoft.com/office/drawing/2014/main" id="{908973A1-2470-446C-8ECE-0728E7D5A8E5}"/>
              </a:ext>
            </a:extLst>
          </p:cNvPr>
          <p:cNvSpPr/>
          <p:nvPr/>
        </p:nvSpPr>
        <p:spPr>
          <a:xfrm>
            <a:off x="977976" y="3747164"/>
            <a:ext cx="3253341" cy="2867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KNeighbours</a:t>
            </a:r>
          </a:p>
        </p:txBody>
      </p:sp>
      <p:pic>
        <p:nvPicPr>
          <p:cNvPr id="13" name="Picture 12">
            <a:extLst>
              <a:ext uri="{FF2B5EF4-FFF2-40B4-BE49-F238E27FC236}">
                <a16:creationId xmlns:a16="http://schemas.microsoft.com/office/drawing/2014/main" id="{592D6F0C-F5C2-4FA2-9D87-DAD48E4F33D1}"/>
              </a:ext>
            </a:extLst>
          </p:cNvPr>
          <p:cNvPicPr>
            <a:picLocks noChangeAspect="1"/>
          </p:cNvPicPr>
          <p:nvPr/>
        </p:nvPicPr>
        <p:blipFill>
          <a:blip r:embed="rId5"/>
          <a:stretch>
            <a:fillRect/>
          </a:stretch>
        </p:blipFill>
        <p:spPr>
          <a:xfrm>
            <a:off x="977976" y="4132210"/>
            <a:ext cx="3527447" cy="586638"/>
          </a:xfrm>
          <a:prstGeom prst="rect">
            <a:avLst/>
          </a:prstGeom>
        </p:spPr>
      </p:pic>
      <p:sp>
        <p:nvSpPr>
          <p:cNvPr id="14" name="Rectangle 13">
            <a:extLst>
              <a:ext uri="{FF2B5EF4-FFF2-40B4-BE49-F238E27FC236}">
                <a16:creationId xmlns:a16="http://schemas.microsoft.com/office/drawing/2014/main" id="{736193F5-10F2-4056-9826-EA83A7BA59C9}"/>
              </a:ext>
            </a:extLst>
          </p:cNvPr>
          <p:cNvSpPr/>
          <p:nvPr/>
        </p:nvSpPr>
        <p:spPr>
          <a:xfrm>
            <a:off x="977976" y="5071339"/>
            <a:ext cx="3262303" cy="29414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MultinomialNB</a:t>
            </a:r>
          </a:p>
        </p:txBody>
      </p:sp>
      <p:sp>
        <p:nvSpPr>
          <p:cNvPr id="17" name="Arrow: Right 16">
            <a:extLst>
              <a:ext uri="{FF2B5EF4-FFF2-40B4-BE49-F238E27FC236}">
                <a16:creationId xmlns:a16="http://schemas.microsoft.com/office/drawing/2014/main" id="{61D8BA4D-4752-4AC5-8667-A11405CF5F74}"/>
              </a:ext>
            </a:extLst>
          </p:cNvPr>
          <p:cNvSpPr/>
          <p:nvPr/>
        </p:nvSpPr>
        <p:spPr>
          <a:xfrm>
            <a:off x="4929304" y="2976400"/>
            <a:ext cx="932087" cy="10575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9"/>
          </a:p>
        </p:txBody>
      </p:sp>
      <p:sp>
        <p:nvSpPr>
          <p:cNvPr id="18" name="Rectangle 17">
            <a:extLst>
              <a:ext uri="{FF2B5EF4-FFF2-40B4-BE49-F238E27FC236}">
                <a16:creationId xmlns:a16="http://schemas.microsoft.com/office/drawing/2014/main" id="{1E9103A8-657D-42CD-BE22-D452868F28B5}"/>
              </a:ext>
            </a:extLst>
          </p:cNvPr>
          <p:cNvSpPr/>
          <p:nvPr/>
        </p:nvSpPr>
        <p:spPr>
          <a:xfrm>
            <a:off x="6094413" y="2322148"/>
            <a:ext cx="1588991" cy="50701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4413" y="3155647"/>
            <a:ext cx="1588991" cy="12636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Logistic regression</a:t>
            </a:r>
          </a:p>
        </p:txBody>
      </p:sp>
      <p:sp>
        <p:nvSpPr>
          <p:cNvPr id="20" name="Arrow: Right 19">
            <a:extLst>
              <a:ext uri="{FF2B5EF4-FFF2-40B4-BE49-F238E27FC236}">
                <a16:creationId xmlns:a16="http://schemas.microsoft.com/office/drawing/2014/main" id="{4835CAB8-B0BE-45AF-8C06-1CEEE35450F6}"/>
              </a:ext>
            </a:extLst>
          </p:cNvPr>
          <p:cNvSpPr/>
          <p:nvPr/>
        </p:nvSpPr>
        <p:spPr>
          <a:xfrm>
            <a:off x="7949623" y="3429000"/>
            <a:ext cx="681141" cy="4526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sz="1799"/>
          </a:p>
        </p:txBody>
      </p:sp>
      <p:sp>
        <p:nvSpPr>
          <p:cNvPr id="21" name="Rectangle 20">
            <a:extLst>
              <a:ext uri="{FF2B5EF4-FFF2-40B4-BE49-F238E27FC236}">
                <a16:creationId xmlns:a16="http://schemas.microsoft.com/office/drawing/2014/main" id="{96B4F905-DD8B-4FD9-BF5A-583D4DE1E147}"/>
              </a:ext>
            </a:extLst>
          </p:cNvPr>
          <p:cNvSpPr/>
          <p:nvPr/>
        </p:nvSpPr>
        <p:spPr>
          <a:xfrm>
            <a:off x="8630764" y="1721669"/>
            <a:ext cx="3423625" cy="44044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sz="1799"/>
          </a:p>
        </p:txBody>
      </p:sp>
      <p:pic>
        <p:nvPicPr>
          <p:cNvPr id="22" name="Picture 21">
            <a:extLst>
              <a:ext uri="{FF2B5EF4-FFF2-40B4-BE49-F238E27FC236}">
                <a16:creationId xmlns:a16="http://schemas.microsoft.com/office/drawing/2014/main" id="{BF759FAC-987A-4425-84AE-22A295A7A3CE}"/>
              </a:ext>
            </a:extLst>
          </p:cNvPr>
          <p:cNvPicPr>
            <a:picLocks noChangeAspect="1"/>
          </p:cNvPicPr>
          <p:nvPr/>
        </p:nvPicPr>
        <p:blipFill>
          <a:blip r:embed="rId6"/>
          <a:stretch>
            <a:fillRect/>
          </a:stretch>
        </p:blipFill>
        <p:spPr>
          <a:xfrm>
            <a:off x="8631680" y="1721669"/>
            <a:ext cx="3422708" cy="4404405"/>
          </a:xfrm>
          <a:prstGeom prst="rect">
            <a:avLst/>
          </a:prstGeom>
        </p:spPr>
      </p:pic>
    </p:spTree>
    <p:extLst>
      <p:ext uri="{BB962C8B-B14F-4D97-AF65-F5344CB8AC3E}">
        <p14:creationId xmlns:p14="http://schemas.microsoft.com/office/powerpoint/2010/main" val="104685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503" y="316350"/>
            <a:ext cx="7412329" cy="751065"/>
          </a:xfrm>
        </p:spPr>
        <p:txBody>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61" y="1192890"/>
            <a:ext cx="12108163" cy="5097814"/>
          </a:xfrm>
        </p:spPr>
        <p:txBody>
          <a:bodyPr/>
          <a:lstStyle/>
          <a:p>
            <a:pPr marL="457063" indent="-457063">
              <a:buAutoNum type="arabicPeriod"/>
            </a:pPr>
            <a:r>
              <a:rPr lang="en-IN" dirty="0"/>
              <a:t>Accuracy score</a:t>
            </a:r>
          </a:p>
          <a:p>
            <a:pPr marL="457063" indent="-457063">
              <a:buAutoNum type="arabicPeriod"/>
            </a:pPr>
            <a:r>
              <a:rPr lang="en-IN" dirty="0"/>
              <a:t>Confusion matrix</a:t>
            </a:r>
          </a:p>
          <a:p>
            <a:pPr marL="457063" indent="-457063">
              <a:buAutoNum type="arabicPeriod"/>
            </a:pPr>
            <a:r>
              <a:rPr lang="en-IN" dirty="0"/>
              <a:t>Recall</a:t>
            </a:r>
          </a:p>
          <a:p>
            <a:pPr marL="457063" indent="-457063">
              <a:buAutoNum type="arabicPeriod"/>
            </a:pPr>
            <a:r>
              <a:rPr lang="en-IN" dirty="0"/>
              <a:t>Precision</a:t>
            </a:r>
          </a:p>
          <a:p>
            <a:pPr marL="457063" indent="-457063">
              <a:buAutoNum type="arabicPeriod"/>
            </a:pPr>
            <a:r>
              <a:rPr lang="en-IN" dirty="0"/>
              <a:t>Logloss</a:t>
            </a:r>
          </a:p>
          <a:p>
            <a:pPr marL="457063" indent="-457063">
              <a:buAutoNum type="arabicPeriod"/>
            </a:pPr>
            <a:r>
              <a:rPr lang="en-IN" dirty="0"/>
              <a:t>Auc roc curve</a:t>
            </a:r>
          </a:p>
        </p:txBody>
      </p:sp>
      <p:pic>
        <p:nvPicPr>
          <p:cNvPr id="5" name="Picture 4">
            <a:extLst>
              <a:ext uri="{FF2B5EF4-FFF2-40B4-BE49-F238E27FC236}">
                <a16:creationId xmlns:a16="http://schemas.microsoft.com/office/drawing/2014/main" id="{A417B3C5-9A3D-4838-84D9-71E6EE787C97}"/>
              </a:ext>
            </a:extLst>
          </p:cNvPr>
          <p:cNvPicPr>
            <a:picLocks noChangeAspect="1"/>
          </p:cNvPicPr>
          <p:nvPr/>
        </p:nvPicPr>
        <p:blipFill>
          <a:blip r:embed="rId2"/>
          <a:stretch>
            <a:fillRect/>
          </a:stretch>
        </p:blipFill>
        <p:spPr>
          <a:xfrm>
            <a:off x="3713576" y="1250059"/>
            <a:ext cx="3097826" cy="2586729"/>
          </a:xfrm>
          <a:prstGeom prst="rect">
            <a:avLst/>
          </a:prstGeom>
        </p:spPr>
      </p:pic>
      <p:pic>
        <p:nvPicPr>
          <p:cNvPr id="7" name="Picture 6">
            <a:extLst>
              <a:ext uri="{FF2B5EF4-FFF2-40B4-BE49-F238E27FC236}">
                <a16:creationId xmlns:a16="http://schemas.microsoft.com/office/drawing/2014/main" id="{7AD39549-E5B8-4A23-ACE9-CAF581D5EB70}"/>
              </a:ext>
            </a:extLst>
          </p:cNvPr>
          <p:cNvPicPr>
            <a:picLocks noChangeAspect="1"/>
          </p:cNvPicPr>
          <p:nvPr/>
        </p:nvPicPr>
        <p:blipFill>
          <a:blip r:embed="rId3"/>
          <a:stretch>
            <a:fillRect/>
          </a:stretch>
        </p:blipFill>
        <p:spPr>
          <a:xfrm>
            <a:off x="3713576" y="3022249"/>
            <a:ext cx="3250186" cy="1942762"/>
          </a:xfrm>
          <a:prstGeom prst="rect">
            <a:avLst/>
          </a:prstGeom>
        </p:spPr>
      </p:pic>
      <p:pic>
        <p:nvPicPr>
          <p:cNvPr id="8" name="Picture 7">
            <a:extLst>
              <a:ext uri="{FF2B5EF4-FFF2-40B4-BE49-F238E27FC236}">
                <a16:creationId xmlns:a16="http://schemas.microsoft.com/office/drawing/2014/main" id="{3E3515E1-7BA5-480B-8812-384ABD16F158}"/>
              </a:ext>
            </a:extLst>
          </p:cNvPr>
          <p:cNvPicPr>
            <a:picLocks noChangeAspect="1"/>
          </p:cNvPicPr>
          <p:nvPr/>
        </p:nvPicPr>
        <p:blipFill>
          <a:blip r:embed="rId4"/>
          <a:stretch>
            <a:fillRect/>
          </a:stretch>
        </p:blipFill>
        <p:spPr>
          <a:xfrm>
            <a:off x="3713576" y="5318431"/>
            <a:ext cx="3250186" cy="579020"/>
          </a:xfrm>
          <a:prstGeom prst="rect">
            <a:avLst/>
          </a:prstGeom>
        </p:spPr>
      </p:pic>
      <p:pic>
        <p:nvPicPr>
          <p:cNvPr id="2050" name="Picture 2">
            <a:extLst>
              <a:ext uri="{FF2B5EF4-FFF2-40B4-BE49-F238E27FC236}">
                <a16:creationId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289" y="1377061"/>
            <a:ext cx="4713647" cy="339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4853" y="544891"/>
            <a:ext cx="8999118" cy="804839"/>
          </a:xfrm>
        </p:spPr>
        <p:txBody>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4853" y="1443835"/>
            <a:ext cx="8999118" cy="4382599"/>
          </a:xfrm>
        </p:spPr>
        <p:txBody>
          <a:bodyPr>
            <a:normAutofit fontScale="85000" lnSpcReduction="10000"/>
          </a:bodyPr>
          <a:lstStyle/>
          <a:p>
            <a:pPr marL="73003" marR="160607">
              <a:lnSpc>
                <a:spcPct val="127000"/>
              </a:lnSpc>
            </a:pPr>
            <a:r>
              <a:rPr lang="en-US" sz="1799" dirty="0">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799" dirty="0">
              <a:latin typeface="Calibri" panose="020F0502020204030204" pitchFamily="34" charset="0"/>
              <a:ea typeface="Calibri" panose="020F0502020204030204" pitchFamily="34" charset="0"/>
            </a:endParaRPr>
          </a:p>
          <a:p>
            <a:pPr algn="l"/>
            <a:r>
              <a:rPr lang="en-IN" sz="1799" dirty="0">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88" y="-1833709"/>
            <a:ext cx="10287000" cy="6858000"/>
          </a:xfrm>
          <a:prstGeom prst="rect">
            <a:avLst/>
          </a:prstGeom>
        </p:spPr>
      </p:pic>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15</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pPr marL="0" indent="0" algn="just">
              <a:buNone/>
            </a:pPr>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a:t>
            </a:r>
            <a:r>
              <a:rPr lang="en-US" sz="1800" dirty="0">
                <a:effectLst/>
                <a:latin typeface="Georgia" panose="02040502050405020303" pitchFamily="18" charset="0"/>
                <a:ea typeface="Georgia" panose="02040502050405020303" pitchFamily="18" charset="0"/>
                <a:cs typeface="Times New Roman" panose="02020603050405020304" pitchFamily="18" charset="0"/>
              </a:rPr>
              <a:t> All the required information and dataset are provided by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Flip Robo Technologies</a:t>
            </a:r>
            <a:r>
              <a:rPr lang="en-US" sz="1800" dirty="0">
                <a:effectLst/>
                <a:latin typeface="Georgia" panose="02040502050405020303" pitchFamily="18" charset="0"/>
                <a:ea typeface="Georgia" panose="02040502050405020303" pitchFamily="18" charset="0"/>
                <a:cs typeface="Times New Roman" panose="02020603050405020304" pitchFamily="18" charset="0"/>
              </a:rPr>
              <a:t> (Bangalore) that helped me to complete the project.</a:t>
            </a: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I want to thank my SME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	SWATI MAHASETH</a:t>
            </a:r>
            <a:r>
              <a:rPr lang="en-US" sz="1800" dirty="0">
                <a:effectLst/>
                <a:latin typeface="Georgia" panose="02040502050405020303" pitchFamily="18" charset="0"/>
                <a:ea typeface="Georgia" panose="02040502050405020303" pitchFamily="18" charset="0"/>
                <a:cs typeface="Times New Roman" panose="02020603050405020304" pitchFamily="18" charset="0"/>
              </a:rPr>
              <a:t> for giving the dataset and instructions to perform the complete case study process.</a:t>
            </a:r>
            <a:endParaRPr lang="en-IN" dirty="0"/>
          </a:p>
        </p:txBody>
      </p:sp>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380" y="406720"/>
            <a:ext cx="8999118" cy="952252"/>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594853" y="1273548"/>
            <a:ext cx="8999118" cy="4965155"/>
          </a:xfrm>
        </p:spPr>
        <p:txBody>
          <a:bodyPr>
            <a:normAutofit/>
          </a:bodyPr>
          <a:lstStyle/>
          <a:p>
            <a:pPr algn="l"/>
            <a:r>
              <a:rPr lang="en-IN" sz="1799" dirty="0">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Malignant</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Non- malignant</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Loathe</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Rude</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Abuse </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Threat</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797" indent="-342797">
              <a:buAutoNum type="arabicPeriod"/>
            </a:pP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4853" y="585222"/>
            <a:ext cx="8999118" cy="822764"/>
          </a:xfrm>
        </p:spPr>
        <p:txBody>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68824" y="1981200"/>
            <a:ext cx="9025147" cy="3948477"/>
          </a:xfrm>
        </p:spPr>
        <p:txBody>
          <a:bodyPr/>
          <a:lstStyle/>
          <a:p>
            <a:pPr algn="l"/>
            <a:r>
              <a:rPr lang="en-IN" dirty="0"/>
              <a:t>The objective of comment classifier model is:</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B416-D522-4A49-ABE4-7CF101538B66}"/>
              </a:ext>
            </a:extLst>
          </p:cNvPr>
          <p:cNvSpPr>
            <a:spLocks noGrp="1"/>
          </p:cNvSpPr>
          <p:nvPr>
            <p:ph type="ctrTitle"/>
          </p:nvPr>
        </p:nvSpPr>
        <p:spPr>
          <a:xfrm>
            <a:off x="1478342" y="477674"/>
            <a:ext cx="8999118" cy="858613"/>
          </a:xfrm>
        </p:spPr>
        <p:txBody>
          <a:bodyPr/>
          <a:lstStyle/>
          <a:p>
            <a:r>
              <a:rPr lang="en-IN" dirty="0"/>
              <a:t>Scope of this Project</a:t>
            </a:r>
          </a:p>
        </p:txBody>
      </p:sp>
      <p:sp>
        <p:nvSpPr>
          <p:cNvPr id="3" name="Subtitle 2">
            <a:extLst>
              <a:ext uri="{FF2B5EF4-FFF2-40B4-BE49-F238E27FC236}">
                <a16:creationId xmlns:a16="http://schemas.microsoft.com/office/drawing/2014/main" id="{1B43335D-D055-4D4C-BEA7-5A20A4B40BE2}"/>
              </a:ext>
            </a:extLst>
          </p:cNvPr>
          <p:cNvSpPr>
            <a:spLocks noGrp="1"/>
          </p:cNvSpPr>
          <p:nvPr>
            <p:ph type="subTitle" idx="1"/>
          </p:nvPr>
        </p:nvSpPr>
        <p:spPr>
          <a:xfrm>
            <a:off x="1594853" y="1336288"/>
            <a:ext cx="8999118" cy="3929999"/>
          </a:xfrm>
        </p:spPr>
        <p:txBody>
          <a:bodyPr/>
          <a:lstStyle/>
          <a:p>
            <a:pPr marL="457063" indent="-457063">
              <a:buAutoNum type="arabicPeriod"/>
            </a:pPr>
            <a:r>
              <a:rPr lang="en-IN" dirty="0"/>
              <a:t>It reduces the memory storage.</a:t>
            </a:r>
          </a:p>
          <a:p>
            <a:pPr marL="457063" indent="-457063">
              <a:buAutoNum type="arabicPeriod"/>
            </a:pPr>
            <a:r>
              <a:rPr lang="en-IN" dirty="0"/>
              <a:t>It increases security and controls.</a:t>
            </a:r>
          </a:p>
          <a:p>
            <a:pPr marL="457063" indent="-457063">
              <a:buAutoNum type="arabicPeriod"/>
            </a:pPr>
            <a:r>
              <a:rPr lang="en-IN" dirty="0"/>
              <a:t>It helps in reducing cyberbullying and backlashes.</a:t>
            </a:r>
          </a:p>
          <a:p>
            <a:pPr marL="457063" indent="-457063">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1859" y="153254"/>
            <a:ext cx="10351065" cy="824538"/>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8879" y="780619"/>
            <a:ext cx="10351066" cy="4570809"/>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5" name="Picture 4">
            <a:extLst>
              <a:ext uri="{FF2B5EF4-FFF2-40B4-BE49-F238E27FC236}">
                <a16:creationId xmlns:a16="http://schemas.microsoft.com/office/drawing/2014/main" id="{C83C0093-C9B1-4476-90D9-4A5D97DA1AC6}"/>
              </a:ext>
            </a:extLst>
          </p:cNvPr>
          <p:cNvPicPr>
            <a:picLocks noChangeAspect="1"/>
          </p:cNvPicPr>
          <p:nvPr/>
        </p:nvPicPr>
        <p:blipFill>
          <a:blip r:embed="rId2"/>
          <a:stretch>
            <a:fillRect/>
          </a:stretch>
        </p:blipFill>
        <p:spPr>
          <a:xfrm>
            <a:off x="2127032" y="4852935"/>
            <a:ext cx="6644179" cy="1565016"/>
          </a:xfrm>
          <a:prstGeom prst="rect">
            <a:avLst/>
          </a:prstGeom>
        </p:spPr>
      </p:pic>
    </p:spTree>
    <p:extLst>
      <p:ext uri="{BB962C8B-B14F-4D97-AF65-F5344CB8AC3E}">
        <p14:creationId xmlns:p14="http://schemas.microsoft.com/office/powerpoint/2010/main" val="185679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556" y="278727"/>
            <a:ext cx="10351065" cy="878312"/>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556" y="1004679"/>
            <a:ext cx="10351066" cy="4785906"/>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4" name="Picture 3">
            <a:extLst>
              <a:ext uri="{FF2B5EF4-FFF2-40B4-BE49-F238E27FC236}">
                <a16:creationId xmlns:a16="http://schemas.microsoft.com/office/drawing/2014/main" id="{5FBA03CE-A261-46C0-858F-6D1435732C0C}"/>
              </a:ext>
            </a:extLst>
          </p:cNvPr>
          <p:cNvPicPr>
            <a:picLocks noChangeAspect="1"/>
          </p:cNvPicPr>
          <p:nvPr/>
        </p:nvPicPr>
        <p:blipFill>
          <a:blip r:embed="rId2"/>
          <a:stretch>
            <a:fillRect/>
          </a:stretch>
        </p:blipFill>
        <p:spPr>
          <a:xfrm>
            <a:off x="1247114" y="1372584"/>
            <a:ext cx="5500207" cy="510407"/>
          </a:xfrm>
          <a:prstGeom prst="rect">
            <a:avLst/>
          </a:prstGeom>
        </p:spPr>
      </p:pic>
      <p:pic>
        <p:nvPicPr>
          <p:cNvPr id="5" name="Picture 4">
            <a:extLst>
              <a:ext uri="{FF2B5EF4-FFF2-40B4-BE49-F238E27FC236}">
                <a16:creationId xmlns:a16="http://schemas.microsoft.com/office/drawing/2014/main" id="{7CD1ADE5-84C7-41E5-8B25-A22606C24240}"/>
              </a:ext>
            </a:extLst>
          </p:cNvPr>
          <p:cNvPicPr>
            <a:picLocks noChangeAspect="1"/>
          </p:cNvPicPr>
          <p:nvPr/>
        </p:nvPicPr>
        <p:blipFill>
          <a:blip r:embed="rId3"/>
          <a:stretch>
            <a:fillRect/>
          </a:stretch>
        </p:blipFill>
        <p:spPr>
          <a:xfrm>
            <a:off x="1338343" y="2463099"/>
            <a:ext cx="6644179" cy="3022318"/>
          </a:xfrm>
          <a:prstGeom prst="rect">
            <a:avLst/>
          </a:prstGeom>
        </p:spPr>
      </p:pic>
    </p:spTree>
    <p:extLst>
      <p:ext uri="{BB962C8B-B14F-4D97-AF65-F5344CB8AC3E}">
        <p14:creationId xmlns:p14="http://schemas.microsoft.com/office/powerpoint/2010/main" val="75197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558" y="233915"/>
            <a:ext cx="10351065" cy="967936"/>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556" y="986754"/>
            <a:ext cx="10351066" cy="4803831"/>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a16="http://schemas.microsoft.com/office/drawing/2014/main" id="{9A4F2E4D-BFC6-484D-A065-12C8F6AD35CA}"/>
              </a:ext>
            </a:extLst>
          </p:cNvPr>
          <p:cNvPicPr>
            <a:picLocks noChangeAspect="1"/>
          </p:cNvPicPr>
          <p:nvPr/>
        </p:nvPicPr>
        <p:blipFill>
          <a:blip r:embed="rId2"/>
          <a:stretch>
            <a:fillRect/>
          </a:stretch>
        </p:blipFill>
        <p:spPr>
          <a:xfrm>
            <a:off x="1230794" y="2112147"/>
            <a:ext cx="6644179" cy="679908"/>
          </a:xfrm>
          <a:prstGeom prst="rect">
            <a:avLst/>
          </a:prstGeom>
        </p:spPr>
      </p:pic>
      <p:pic>
        <p:nvPicPr>
          <p:cNvPr id="5" name="Picture 4">
            <a:extLst>
              <a:ext uri="{FF2B5EF4-FFF2-40B4-BE49-F238E27FC236}">
                <a16:creationId xmlns:a16="http://schemas.microsoft.com/office/drawing/2014/main" id="{4C02F037-5D9B-4940-B3C3-F6961840FEA8}"/>
              </a:ext>
            </a:extLst>
          </p:cNvPr>
          <p:cNvPicPr>
            <a:picLocks noChangeAspect="1"/>
          </p:cNvPicPr>
          <p:nvPr/>
        </p:nvPicPr>
        <p:blipFill>
          <a:blip r:embed="rId3"/>
          <a:stretch>
            <a:fillRect/>
          </a:stretch>
        </p:blipFill>
        <p:spPr>
          <a:xfrm>
            <a:off x="1230794" y="4065946"/>
            <a:ext cx="6079176" cy="708475"/>
          </a:xfrm>
          <a:prstGeom prst="rect">
            <a:avLst/>
          </a:prstGeom>
        </p:spPr>
      </p:pic>
    </p:spTree>
    <p:extLst>
      <p:ext uri="{BB962C8B-B14F-4D97-AF65-F5344CB8AC3E}">
        <p14:creationId xmlns:p14="http://schemas.microsoft.com/office/powerpoint/2010/main" val="334847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1017</TotalTime>
  <Words>740</Words>
  <Application>Microsoft Office PowerPoint</Application>
  <PresentationFormat>Custom</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Constantia</vt:lpstr>
      <vt:lpstr>Georgia</vt:lpstr>
      <vt:lpstr>Wingdings 3</vt:lpstr>
      <vt:lpstr>Ion</vt:lpstr>
      <vt:lpstr>MALIGNANT COMMENT CLASSIFIER PRESENTATION</vt:lpstr>
      <vt:lpstr>Agenda:</vt:lpstr>
      <vt:lpstr>ACKNOWLEDGMENT</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Paras Daga</cp:lastModifiedBy>
  <cp:revision>5</cp:revision>
  <dcterms:created xsi:type="dcterms:W3CDTF">2021-09-16T06:05:54Z</dcterms:created>
  <dcterms:modified xsi:type="dcterms:W3CDTF">2022-04-10T14:22:00Z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