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notesMasterIdLst>
    <p:notesMasterId r:id="rId39"/>
  </p:notesMasterIdLst>
  <p:handoutMasterIdLst>
    <p:handoutMasterId r:id="rId40"/>
  </p:handoutMasterIdLst>
  <p:sldIdLst>
    <p:sldId id="307" r:id="rId5"/>
    <p:sldId id="308" r:id="rId6"/>
    <p:sldId id="258" r:id="rId7"/>
    <p:sldId id="259" r:id="rId8"/>
    <p:sldId id="260" r:id="rId9"/>
    <p:sldId id="261" r:id="rId10"/>
    <p:sldId id="337" r:id="rId11"/>
    <p:sldId id="288" r:id="rId12"/>
    <p:sldId id="291" r:id="rId13"/>
    <p:sldId id="289" r:id="rId14"/>
    <p:sldId id="290" r:id="rId15"/>
    <p:sldId id="293" r:id="rId16"/>
    <p:sldId id="262" r:id="rId17"/>
    <p:sldId id="338" r:id="rId18"/>
    <p:sldId id="264" r:id="rId19"/>
    <p:sldId id="266" r:id="rId20"/>
    <p:sldId id="265" r:id="rId21"/>
    <p:sldId id="267" r:id="rId22"/>
    <p:sldId id="339" r:id="rId23"/>
    <p:sldId id="340" r:id="rId24"/>
    <p:sldId id="341" r:id="rId25"/>
    <p:sldId id="342" r:id="rId26"/>
    <p:sldId id="343" r:id="rId27"/>
    <p:sldId id="344" r:id="rId28"/>
    <p:sldId id="278" r:id="rId29"/>
    <p:sldId id="286" r:id="rId30"/>
    <p:sldId id="279" r:id="rId31"/>
    <p:sldId id="280" r:id="rId32"/>
    <p:sldId id="281" r:id="rId33"/>
    <p:sldId id="345" r:id="rId34"/>
    <p:sldId id="346" r:id="rId35"/>
    <p:sldId id="347" r:id="rId36"/>
    <p:sldId id="285" r:id="rId37"/>
    <p:sldId id="284" r:id="rId3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varScale="1">
        <p:scale>
          <a:sx n="85" d="100"/>
          <a:sy n="85" d="100"/>
        </p:scale>
        <p:origin x="941" y="1032"/>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3/11/2022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3/11/2022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A0162D-451E-45DB-B6EC-D0F0DC791EB5}" type="datetime1">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70107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C08140-5685-4D1C-A51E-D15C8596A7A9}" type="datetime1">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37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011A8A-EA0F-4416-A163-F48AEB1BB006}" type="datetime1">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584847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EF6441-53FD-426D-B4DD-C5B67ED17438}" type="datetime1">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1250260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1D2CA-FC5B-4376-8463-6727FE88416C}" type="datetime1">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49833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CCF5A3-3DE0-40CC-B24C-2A5F18DC1D70}" type="datetime1">
              <a:rPr lang="en-US" smtClean="0"/>
              <a:t>3/11/2022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675328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0F79C6-8708-40DB-A310-1E786CFBA95C}" type="datetime1">
              <a:rPr lang="en-US" smtClean="0"/>
              <a:t>3/11/2022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6724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B97B7-09E5-4719-BAFF-3755EFF4A3CD}" type="datetime1">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9622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EC8F9-DBA9-4E5C-AB1B-3A3741661DE1}" type="datetime1">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3963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8301" y="0"/>
            <a:ext cx="6102032"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3831" y="3074530"/>
            <a:ext cx="4420704" cy="2588637"/>
          </a:xfrm>
        </p:spPr>
        <p:txBody>
          <a:bodyPr lIns="0">
            <a:normAutofit/>
          </a:bodyPr>
          <a:lstStyle>
            <a:lvl1pPr marL="179946" indent="-179946">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3831" y="1032746"/>
            <a:ext cx="5054766" cy="782638"/>
          </a:xfrm>
        </p:spPr>
        <p:txBody>
          <a:bodyPr>
            <a:normAutofit/>
          </a:bodyPr>
          <a:lstStyle>
            <a:lvl1pPr algn="l">
              <a:defRPr sz="3999"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3831" y="2225393"/>
            <a:ext cx="4420704" cy="749047"/>
          </a:xfrm>
        </p:spPr>
        <p:txBody>
          <a:bodyPr>
            <a:normAutofit/>
          </a:bodyPr>
          <a:lstStyle>
            <a:lvl1pPr marL="0" indent="0" algn="l">
              <a:buNone/>
              <a:defRPr sz="2199">
                <a:solidFill>
                  <a:schemeClr val="tx2"/>
                </a:solidFill>
              </a:defRPr>
            </a:lvl1pPr>
            <a:lvl2pPr>
              <a:defRPr sz="1799"/>
            </a:lvl2pPr>
            <a:lvl3pPr>
              <a:defRPr sz="1799"/>
            </a:lvl3pPr>
            <a:lvl4pPr>
              <a:defRPr sz="1799"/>
            </a:lvl4pPr>
            <a:lvl5pPr>
              <a:defRPr sz="1799"/>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89689" y="6103003"/>
            <a:ext cx="910563"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sz="1799"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1" y="1947672"/>
            <a:ext cx="5272627"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sz="1799" dirty="0"/>
          </a:p>
        </p:txBody>
      </p:sp>
    </p:spTree>
    <p:extLst>
      <p:ext uri="{BB962C8B-B14F-4D97-AF65-F5344CB8AC3E}">
        <p14:creationId xmlns:p14="http://schemas.microsoft.com/office/powerpoint/2010/main" val="35052764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7281"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79414" y="3090573"/>
            <a:ext cx="4420705" cy="2588637"/>
          </a:xfrm>
        </p:spPr>
        <p:txBody>
          <a:bodyPr lIns="0">
            <a:normAutofit/>
          </a:bodyPr>
          <a:lstStyle>
            <a:lvl1pPr marL="179946" indent="-179946">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79415" y="1046140"/>
            <a:ext cx="5054766" cy="782638"/>
          </a:xfrm>
        </p:spPr>
        <p:txBody>
          <a:bodyPr>
            <a:normAutofit/>
          </a:bodyPr>
          <a:lstStyle>
            <a:lvl1pPr algn="l">
              <a:defRPr sz="3999"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79414" y="2241516"/>
            <a:ext cx="4420704" cy="749047"/>
          </a:xfrm>
        </p:spPr>
        <p:txBody>
          <a:bodyPr>
            <a:normAutofit/>
          </a:bodyPr>
          <a:lstStyle>
            <a:lvl1pPr marL="0" indent="0" algn="l">
              <a:buNone/>
              <a:defRPr sz="2199">
                <a:solidFill>
                  <a:schemeClr val="tx2"/>
                </a:solidFill>
              </a:defRPr>
            </a:lvl1pPr>
            <a:lvl2pPr>
              <a:defRPr sz="1799"/>
            </a:lvl2pPr>
            <a:lvl3pPr>
              <a:defRPr sz="1799"/>
            </a:lvl3pPr>
            <a:lvl4pPr>
              <a:defRPr sz="1799"/>
            </a:lvl4pPr>
            <a:lvl5pPr>
              <a:defRPr sz="1799"/>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79102" y="1947672"/>
            <a:ext cx="5218641"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sz="1799"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89689" y="6103003"/>
            <a:ext cx="910563"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sz="1799" dirty="0"/>
          </a:p>
        </p:txBody>
      </p:sp>
    </p:spTree>
    <p:extLst>
      <p:ext uri="{BB962C8B-B14F-4D97-AF65-F5344CB8AC3E}">
        <p14:creationId xmlns:p14="http://schemas.microsoft.com/office/powerpoint/2010/main" val="2702117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93F2A96-4E47-430E-BBC6-65B60EC1438B}" type="datetime1">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202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09DDF-0D66-4CA8-899C-82FF60573473}" type="datetime1">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0276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F1BFF6-5026-456C-AA11-0F62228B2276}" type="datetime1">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75312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753F12-29D9-4707-B992-E80E361DCBED}" type="datetime1">
              <a:rPr lang="en-US" smtClean="0"/>
              <a:t>3/11/2022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0988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57A6F52-2CB6-4207-B3C0-5D7D112128A7}" type="datetime1">
              <a:rPr lang="en-US" smtClean="0"/>
              <a:t>3/11/2022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49026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3C7D41-B0B1-41D5-996A-9DA88DA498B7}" type="datetime1">
              <a:rPr lang="en-US" smtClean="0"/>
              <a:t>3/11/2022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1811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1C73512-FAB1-467E-90A7-125A3AD1955D}" type="datetime1">
              <a:rPr lang="en-US" smtClean="0"/>
              <a:t>3/11/2022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2013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4939C8-C669-4A24-8199-38DEA9CC11B5}" type="datetime1">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54320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000">
              <a:schemeClr val="accent6">
                <a:lumMod val="67000"/>
              </a:schemeClr>
            </a:gs>
            <a:gs pos="32000">
              <a:schemeClr val="accent6">
                <a:lumMod val="97000"/>
                <a:lumOff val="3000"/>
              </a:schemeClr>
            </a:gs>
            <a:gs pos="0">
              <a:schemeClr val="accent6">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C74C4B-4D01-4627-9973-5EABAE44F6B4}" type="datetime1">
              <a:rPr lang="en-US" smtClean="0"/>
              <a:t>3/11/2022</a:t>
            </a:fld>
            <a:endParaRPr lang="en-U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28561491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7" r:id="rId18"/>
    <p:sldLayoutId id="2147483788"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maestrousero.blogspot.com/2017/03/thank-you-all.html?m=0" TargetMode="External"/><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469" y="-1600199"/>
            <a:ext cx="10940155" cy="3841376"/>
          </a:xfrm>
        </p:spPr>
        <p:txBody>
          <a:bodyPr/>
          <a:lstStyle/>
          <a:p>
            <a:pPr algn="ctr"/>
            <a:r>
              <a:rPr lang="en-US" sz="5400" i="1" dirty="0">
                <a:effectLst>
                  <a:outerShdw blurRad="38100" dist="38100" dir="2700000" algn="tl">
                    <a:srgbClr val="000000">
                      <a:alpha val="43137"/>
                    </a:srgbClr>
                  </a:outerShdw>
                </a:effectLst>
              </a:rPr>
              <a:t>HOUSING PRICE PREDICTION PRESENTATION</a:t>
            </a:r>
          </a:p>
        </p:txBody>
      </p:sp>
      <p:sp>
        <p:nvSpPr>
          <p:cNvPr id="3" name="Subtitle 2"/>
          <p:cNvSpPr>
            <a:spLocks noGrp="1"/>
          </p:cNvSpPr>
          <p:nvPr>
            <p:ph type="subTitle" idx="1"/>
          </p:nvPr>
        </p:nvSpPr>
        <p:spPr>
          <a:xfrm>
            <a:off x="116541" y="5719482"/>
            <a:ext cx="9365074" cy="1021977"/>
          </a:xfrm>
        </p:spPr>
        <p:txBody>
          <a:bodyPr/>
          <a:lstStyle/>
          <a:p>
            <a:r>
              <a:rPr lang="en-US" b="1" dirty="0">
                <a:solidFill>
                  <a:schemeClr val="tx1"/>
                </a:solidFill>
                <a:effectLst>
                  <a:outerShdw blurRad="38100" dist="38100" dir="2700000" algn="tl">
                    <a:srgbClr val="000000">
                      <a:alpha val="43137"/>
                    </a:srgbClr>
                  </a:outerShdw>
                </a:effectLst>
              </a:rPr>
              <a:t>Prepared by Sonali Daga</a:t>
            </a:r>
          </a:p>
        </p:txBody>
      </p:sp>
      <p:pic>
        <p:nvPicPr>
          <p:cNvPr id="12" name="Picture 11">
            <a:extLst>
              <a:ext uri="{FF2B5EF4-FFF2-40B4-BE49-F238E27FC236}">
                <a16:creationId xmlns:a16="http://schemas.microsoft.com/office/drawing/2014/main" id="{E422EE09-FEDC-40A7-93A5-00D48C439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106" y="-1828800"/>
            <a:ext cx="10284321" cy="6856214"/>
          </a:xfrm>
          <a:prstGeom prst="rect">
            <a:avLst/>
          </a:prstGeom>
        </p:spPr>
      </p:pic>
      <p:sp>
        <p:nvSpPr>
          <p:cNvPr id="4" name="Slide Number Placeholder 3">
            <a:extLst>
              <a:ext uri="{FF2B5EF4-FFF2-40B4-BE49-F238E27FC236}">
                <a16:creationId xmlns:a16="http://schemas.microsoft.com/office/drawing/2014/main" id="{374C5025-14C5-4BC8-8255-ADF36B218767}"/>
              </a:ext>
            </a:extLst>
          </p:cNvPr>
          <p:cNvSpPr>
            <a:spLocks noGrp="1"/>
          </p:cNvSpPr>
          <p:nvPr>
            <p:ph type="sldNum" sz="quarter" idx="12"/>
          </p:nvPr>
        </p:nvSpPr>
        <p:spPr/>
        <p:txBody>
          <a:bodyPr/>
          <a:lstStyle/>
          <a:p>
            <a:fld id="{DF28FB93-0A08-4E7D-8E63-9EFA29F1E093}" type="slidenum">
              <a:rPr lang="en-US" smtClean="0"/>
              <a:pPr/>
              <a:t>1</a:t>
            </a:fld>
            <a:endParaRPr lang="en-US"/>
          </a:p>
        </p:txBody>
      </p:sp>
      <p:pic>
        <p:nvPicPr>
          <p:cNvPr id="8" name="Picture 7">
            <a:extLst>
              <a:ext uri="{FF2B5EF4-FFF2-40B4-BE49-F238E27FC236}">
                <a16:creationId xmlns:a16="http://schemas.microsoft.com/office/drawing/2014/main" id="{6C4118F5-8129-4E73-B1FA-2CE43E927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3286" y="2089721"/>
            <a:ext cx="8218070" cy="4651738"/>
          </a:xfrm>
          <a:prstGeom prst="rect">
            <a:avLst/>
          </a:prstGeom>
        </p:spPr>
      </p:pic>
    </p:spTree>
    <p:extLst>
      <p:ext uri="{BB962C8B-B14F-4D97-AF65-F5344CB8AC3E}">
        <p14:creationId xmlns:p14="http://schemas.microsoft.com/office/powerpoint/2010/main" val="242175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29B1-5F73-40AC-A65D-D93A43ECAF7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Target Variable (Sale Price Distribution)</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E14AC4F-0FD1-4109-B7E3-5B8DA19584E9}"/>
              </a:ext>
            </a:extLst>
          </p:cNvPr>
          <p:cNvPicPr>
            <a:picLocks noGrp="1" noChangeAspect="1"/>
          </p:cNvPicPr>
          <p:nvPr>
            <p:ph idx="1"/>
          </p:nvPr>
        </p:nvPicPr>
        <p:blipFill>
          <a:blip r:embed="rId2"/>
          <a:stretch>
            <a:fillRect/>
          </a:stretch>
        </p:blipFill>
        <p:spPr>
          <a:xfrm>
            <a:off x="1380764" y="1876830"/>
            <a:ext cx="9055916" cy="4615247"/>
          </a:xfrm>
        </p:spPr>
      </p:pic>
      <p:pic>
        <p:nvPicPr>
          <p:cNvPr id="4" name="Picture 3">
            <a:extLst>
              <a:ext uri="{FF2B5EF4-FFF2-40B4-BE49-F238E27FC236}">
                <a16:creationId xmlns:a16="http://schemas.microsoft.com/office/drawing/2014/main" id="{28990DDA-22C7-451C-83A2-C2473A056A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363376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A505-AF97-40D0-B6B7-A08295068196}"/>
              </a:ext>
            </a:extLst>
          </p:cNvPr>
          <p:cNvSpPr>
            <a:spLocks noGrp="1"/>
          </p:cNvSpPr>
          <p:nvPr>
            <p:ph type="title"/>
          </p:nvPr>
        </p:nvSpPr>
        <p:spPr/>
        <p:txBody>
          <a:bodyPr>
            <a:normAutofit/>
          </a:bodyPr>
          <a:lstStyle/>
          <a:p>
            <a:r>
              <a:rPr lang="en-US" sz="3999" dirty="0">
                <a:latin typeface="Times New Roman" panose="02020603050405020304" pitchFamily="18" charset="0"/>
                <a:cs typeface="Times New Roman" panose="02020603050405020304" pitchFamily="18" charset="0"/>
              </a:rPr>
              <a:t>Cat plot Distribution for Overall Qualification vs Sale Price(Target Variable)</a:t>
            </a:r>
            <a:endParaRPr lang="en-IN" sz="3999"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4F8135F-A6B4-4DB3-BA0F-AE59CFE7A5F3}"/>
              </a:ext>
            </a:extLst>
          </p:cNvPr>
          <p:cNvPicPr>
            <a:picLocks noGrp="1" noChangeAspect="1"/>
          </p:cNvPicPr>
          <p:nvPr>
            <p:ph idx="1"/>
          </p:nvPr>
        </p:nvPicPr>
        <p:blipFill>
          <a:blip r:embed="rId2"/>
          <a:stretch>
            <a:fillRect/>
          </a:stretch>
        </p:blipFill>
        <p:spPr>
          <a:xfrm>
            <a:off x="1371242" y="2239388"/>
            <a:ext cx="9655835" cy="4252689"/>
          </a:xfrm>
        </p:spPr>
      </p:pic>
      <p:pic>
        <p:nvPicPr>
          <p:cNvPr id="4" name="Picture 3">
            <a:extLst>
              <a:ext uri="{FF2B5EF4-FFF2-40B4-BE49-F238E27FC236}">
                <a16:creationId xmlns:a16="http://schemas.microsoft.com/office/drawing/2014/main" id="{3513DB5E-A46F-4F19-AB1C-458FC8BAF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344324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05DA-7397-405B-9211-7849926CED98}"/>
              </a:ext>
            </a:extLst>
          </p:cNvPr>
          <p:cNvSpPr>
            <a:spLocks noGrp="1"/>
          </p:cNvSpPr>
          <p:nvPr>
            <p:ph type="ctrTitle"/>
          </p:nvPr>
        </p:nvSpPr>
        <p:spPr/>
        <p:txBody>
          <a:bodyPr>
            <a:normAutofit/>
          </a:bodyPr>
          <a:lstStyle/>
          <a:p>
            <a:r>
              <a:rPr lang="en-US" sz="3999" dirty="0">
                <a:latin typeface="Times New Roman" panose="02020603050405020304" pitchFamily="18" charset="0"/>
                <a:cs typeface="Times New Roman" panose="02020603050405020304" pitchFamily="18" charset="0"/>
              </a:rPr>
              <a:t>Column Dropped</a:t>
            </a:r>
            <a:endParaRPr lang="en-IN" sz="3999"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9A7EDC3-D77B-4ADD-8C1A-0856B0E2EACE}"/>
              </a:ext>
            </a:extLst>
          </p:cNvPr>
          <p:cNvSpPr>
            <a:spLocks noGrp="1"/>
          </p:cNvSpPr>
          <p:nvPr>
            <p:ph type="subTitle" idx="1"/>
          </p:nvPr>
        </p:nvSpPr>
        <p:spPr/>
        <p:txBody>
          <a:bodyPr>
            <a:normAutofit fontScale="92500"/>
          </a:bodyPr>
          <a:lstStyle/>
          <a:p>
            <a:r>
              <a:rPr lang="en-US" dirty="0"/>
              <a:t>The columns that are going to be drop are Utilities. They are strings , cannot be categorized and don’t contribute much to the outcome.</a:t>
            </a:r>
            <a:endParaRPr lang="en-IN" dirty="0"/>
          </a:p>
        </p:txBody>
      </p:sp>
      <p:pic>
        <p:nvPicPr>
          <p:cNvPr id="4" name="Picture 3">
            <a:extLst>
              <a:ext uri="{FF2B5EF4-FFF2-40B4-BE49-F238E27FC236}">
                <a16:creationId xmlns:a16="http://schemas.microsoft.com/office/drawing/2014/main" id="{1384D0D1-3D01-4C71-B2A2-4A6A30EE7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34834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B71E-A581-47E4-8771-77D96EC3415A}"/>
              </a:ext>
            </a:extLst>
          </p:cNvPr>
          <p:cNvSpPr>
            <a:spLocks noGrp="1"/>
          </p:cNvSpPr>
          <p:nvPr>
            <p:ph type="title"/>
          </p:nvPr>
        </p:nvSpPr>
        <p:spPr/>
        <p:txBody>
          <a:bodyPr>
            <a:normAutofit fontScale="90000"/>
          </a:bodyPr>
          <a:lstStyle/>
          <a:p>
            <a:br>
              <a:rPr lang="en-IN" b="1" dirty="0">
                <a:effectLst/>
                <a:latin typeface="Times New Roman" panose="02020603050405020304" pitchFamily="18" charset="0"/>
                <a:ea typeface="Calibri" panose="020F0502020204030204" pitchFamily="34" charset="0"/>
                <a:cs typeface="Times New Roman" panose="02020603050405020304" pitchFamily="18" charset="0"/>
              </a:rPr>
            </a:br>
            <a:r>
              <a:rPr lang="en-IN"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br>
              <a:rPr lang="en-IN" sz="1799"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24C7D4CE-0AD2-433A-ABE8-9DC092FC4718}"/>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7981" y="2200825"/>
            <a:ext cx="10512862" cy="3600639"/>
          </a:xfrm>
          <a:prstGeom prst="rect">
            <a:avLst/>
          </a:prstGeom>
          <a:noFill/>
          <a:ln>
            <a:noFill/>
          </a:ln>
        </p:spPr>
      </p:pic>
      <p:pic>
        <p:nvPicPr>
          <p:cNvPr id="5" name="Picture 4">
            <a:extLst>
              <a:ext uri="{FF2B5EF4-FFF2-40B4-BE49-F238E27FC236}">
                <a16:creationId xmlns:a16="http://schemas.microsoft.com/office/drawing/2014/main" id="{6F3EFC8D-71AF-43D7-8040-1A21DE729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56567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212-C7CF-49DE-8A4A-5DEAB2E3A4A8}"/>
              </a:ext>
            </a:extLst>
          </p:cNvPr>
          <p:cNvSpPr>
            <a:spLocks noGrp="1"/>
          </p:cNvSpPr>
          <p:nvPr>
            <p:ph type="title"/>
          </p:nvPr>
        </p:nvSpPr>
        <p:spPr/>
        <p:txBody>
          <a:bodyPr>
            <a:normAutofit fontScale="90000"/>
          </a:bodyPr>
          <a:lstStyle/>
          <a:p>
            <a:b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Cleaning</a:t>
            </a:r>
            <a:br>
              <a:rPr lang="en-IN" sz="1799"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E3B385F-1046-46EC-8E23-6C4D48F6A57E}"/>
              </a:ext>
            </a:extLst>
          </p:cNvPr>
          <p:cNvSpPr>
            <a:spLocks noGrp="1"/>
          </p:cNvSpPr>
          <p:nvPr>
            <p:ph idx="1"/>
          </p:nvPr>
        </p:nvSpPr>
        <p:spPr/>
        <p:txBody>
          <a:bodyPr/>
          <a:lstStyle/>
          <a:p>
            <a:r>
              <a:rPr lang="en-IN" sz="17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Dealing with Missing Values:</a:t>
            </a:r>
            <a:endParaRPr lang="en-IN" sz="1799"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sz="179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Filling the missing values using </a:t>
            </a:r>
            <a:r>
              <a:rPr lang="en-IN" sz="1799"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fillna</a:t>
            </a:r>
            <a:r>
              <a:rPr lang="en-IN" sz="179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method.</a:t>
            </a:r>
          </a:p>
          <a:p>
            <a:r>
              <a:rPr lang="en-IN" sz="179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Check if there is any remaining missing value in our dataset</a:t>
            </a:r>
          </a:p>
          <a:p>
            <a:pPr marL="0" indent="0">
              <a:buNone/>
            </a:pPr>
            <a:r>
              <a:rPr lang="en-IN" sz="1799" dirty="0">
                <a:latin typeface="Times New Roman" panose="02020603050405020304" pitchFamily="18" charset="0"/>
                <a:ea typeface="Calibri" panose="020F0502020204030204" pitchFamily="34" charset="0"/>
                <a:cs typeface="Times New Roman" panose="02020603050405020304" pitchFamily="18" charset="0"/>
              </a:rPr>
              <a:t>To show graphical representation of null using heatmap for entire dataset:</a:t>
            </a:r>
          </a:p>
          <a:p>
            <a:endParaRPr lang="en-IN" dirty="0"/>
          </a:p>
        </p:txBody>
      </p:sp>
      <p:pic>
        <p:nvPicPr>
          <p:cNvPr id="4" name="Picture 3">
            <a:extLst>
              <a:ext uri="{FF2B5EF4-FFF2-40B4-BE49-F238E27FC236}">
                <a16:creationId xmlns:a16="http://schemas.microsoft.com/office/drawing/2014/main" id="{E8FBFA19-25C1-4212-8C7D-05CC174AF15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3863" y="3886200"/>
            <a:ext cx="5730017" cy="2596474"/>
          </a:xfrm>
          <a:prstGeom prst="rect">
            <a:avLst/>
          </a:prstGeom>
          <a:noFill/>
          <a:ln>
            <a:noFill/>
          </a:ln>
        </p:spPr>
      </p:pic>
      <p:pic>
        <p:nvPicPr>
          <p:cNvPr id="5" name="Picture 4">
            <a:extLst>
              <a:ext uri="{FF2B5EF4-FFF2-40B4-BE49-F238E27FC236}">
                <a16:creationId xmlns:a16="http://schemas.microsoft.com/office/drawing/2014/main" id="{152C6116-F1B2-4D9F-82AE-D2486B092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6425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7F65-221E-4822-8E5E-5DD78822D00B}"/>
              </a:ext>
            </a:extLst>
          </p:cNvPr>
          <p:cNvSpPr>
            <a:spLocks noGrp="1"/>
          </p:cNvSpPr>
          <p:nvPr>
            <p:ph type="title"/>
          </p:nvPr>
        </p:nvSpPr>
        <p:spPr>
          <a:xfrm>
            <a:off x="303212" y="1066800"/>
            <a:ext cx="5091580" cy="1574808"/>
          </a:xfrm>
        </p:spPr>
        <p:txBody>
          <a:bodyPr>
            <a:normAutofit fontScale="90000"/>
          </a:bodyPr>
          <a:lstStyle/>
          <a:p>
            <a:br>
              <a:rPr lang="en-IN" b="1" dirty="0">
                <a:effectLst/>
                <a:latin typeface="Times New Roman" panose="02020603050405020304" pitchFamily="18" charset="0"/>
                <a:ea typeface="Times New Roman" panose="02020603050405020304" pitchFamily="18" charset="0"/>
              </a:rPr>
            </a:br>
            <a:r>
              <a:rPr lang="en-IN" b="1" dirty="0">
                <a:effectLst/>
                <a:latin typeface="Times New Roman" panose="02020603050405020304" pitchFamily="18" charset="0"/>
                <a:ea typeface="Times New Roman" panose="02020603050405020304" pitchFamily="18" charset="0"/>
              </a:rPr>
              <a:t>Encoding of Data Frame:</a:t>
            </a:r>
            <a:br>
              <a:rPr lang="en-IN" dirty="0">
                <a:effectLst/>
                <a:latin typeface="Times New Roman" panose="02020603050405020304" pitchFamily="18" charset="0"/>
                <a:ea typeface="Times New Roman" panose="02020603050405020304" pitchFamily="18" charset="0"/>
              </a:rPr>
            </a:br>
            <a:endParaRPr lang="en-IN" dirty="0"/>
          </a:p>
        </p:txBody>
      </p:sp>
      <p:sp>
        <p:nvSpPr>
          <p:cNvPr id="4" name="Picture Placeholder 3">
            <a:extLst>
              <a:ext uri="{FF2B5EF4-FFF2-40B4-BE49-F238E27FC236}">
                <a16:creationId xmlns:a16="http://schemas.microsoft.com/office/drawing/2014/main" id="{FE3251E7-7E7F-4972-B416-2081DDC9A72E}"/>
              </a:ext>
            </a:extLst>
          </p:cNvPr>
          <p:cNvSpPr>
            <a:spLocks noGrp="1"/>
          </p:cNvSpPr>
          <p:nvPr>
            <p:ph type="pic" idx="1"/>
          </p:nvPr>
        </p:nvSpPr>
        <p:spPr>
          <a:xfrm>
            <a:off x="5638819" y="1053132"/>
            <a:ext cx="6170593" cy="4872356"/>
          </a:xfrm>
        </p:spPr>
      </p:sp>
      <p:sp>
        <p:nvSpPr>
          <p:cNvPr id="3" name="Content Placeholder 2">
            <a:extLst>
              <a:ext uri="{FF2B5EF4-FFF2-40B4-BE49-F238E27FC236}">
                <a16:creationId xmlns:a16="http://schemas.microsoft.com/office/drawing/2014/main" id="{30B9FF7C-FD67-4F35-9855-FD0CA3AD1EAB}"/>
              </a:ext>
            </a:extLst>
          </p:cNvPr>
          <p:cNvSpPr>
            <a:spLocks noGrp="1"/>
          </p:cNvSpPr>
          <p:nvPr>
            <p:ph type="body" sz="half" idx="2"/>
          </p:nvPr>
        </p:nvSpPr>
        <p:spPr>
          <a:xfrm>
            <a:off x="303212" y="2971800"/>
            <a:ext cx="5083655" cy="1371600"/>
          </a:xfrm>
        </p:spPr>
        <p:txBody>
          <a:bodyPr>
            <a:normAutofit fontScale="92500"/>
          </a:bodyPr>
          <a:lstStyle/>
          <a:p>
            <a:r>
              <a:rPr lang="en-IN" sz="2399" dirty="0">
                <a:latin typeface="Times New Roman" panose="02020603050405020304" pitchFamily="18" charset="0"/>
                <a:ea typeface="Times New Roman" panose="02020603050405020304" pitchFamily="18" charset="0"/>
              </a:rPr>
              <a:t>Since the dataset has a lot string values. We will use the ordinal encoding techniques to convert the string data to numerical one.</a:t>
            </a:r>
          </a:p>
        </p:txBody>
      </p:sp>
      <p:pic>
        <p:nvPicPr>
          <p:cNvPr id="5" name="Picture 4">
            <a:extLst>
              <a:ext uri="{FF2B5EF4-FFF2-40B4-BE49-F238E27FC236}">
                <a16:creationId xmlns:a16="http://schemas.microsoft.com/office/drawing/2014/main" id="{BD79246F-0CCE-43F3-8062-473EAB1B311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7212" y="1066800"/>
            <a:ext cx="5904080" cy="4738068"/>
          </a:xfrm>
          <a:prstGeom prst="rect">
            <a:avLst/>
          </a:prstGeom>
          <a:noFill/>
          <a:ln>
            <a:noFill/>
          </a:ln>
        </p:spPr>
      </p:pic>
      <p:pic>
        <p:nvPicPr>
          <p:cNvPr id="6" name="Picture 5">
            <a:extLst>
              <a:ext uri="{FF2B5EF4-FFF2-40B4-BE49-F238E27FC236}">
                <a16:creationId xmlns:a16="http://schemas.microsoft.com/office/drawing/2014/main" id="{EE12047D-A8E2-487E-9971-35C93E6DD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75292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0848-1A54-4E6B-A7A7-B1BF0DAB142D}"/>
              </a:ext>
            </a:extLst>
          </p:cNvPr>
          <p:cNvSpPr>
            <a:spLocks noGrp="1"/>
          </p:cNvSpPr>
          <p:nvPr>
            <p:ph type="title"/>
          </p:nvPr>
        </p:nvSpPr>
        <p:spPr>
          <a:xfrm>
            <a:off x="839569" y="105641"/>
            <a:ext cx="3931213" cy="1952117"/>
          </a:xfrm>
        </p:spPr>
        <p:txBody>
          <a:bodyPr>
            <a:noAutofit/>
          </a:bodyPr>
          <a:lstStyle/>
          <a:p>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IN" sz="43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Correlation matrix:</a:t>
            </a:r>
            <a:br>
              <a:rPr lang="en-IN" sz="4399" dirty="0">
                <a:latin typeface="Times New Roman" panose="02020603050405020304" pitchFamily="18" charset="0"/>
                <a:ea typeface="Calibri" panose="020F0502020204030204" pitchFamily="34" charset="0"/>
                <a:cs typeface="Times New Roman" panose="02020603050405020304" pitchFamily="18" charset="0"/>
              </a:rPr>
            </a:br>
            <a:endParaRPr lang="en-IN" sz="4399"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C5F7AA0-A8B7-4E11-B6E6-A45D18CDB345}"/>
              </a:ext>
            </a:extLst>
          </p:cNvPr>
          <p:cNvSpPr>
            <a:spLocks noGrp="1"/>
          </p:cNvSpPr>
          <p:nvPr>
            <p:ph type="body" sz="half" idx="2"/>
          </p:nvPr>
        </p:nvSpPr>
        <p:spPr/>
        <p:txBody>
          <a:bodyPr>
            <a:normAutofit fontScale="92500" lnSpcReduction="10000"/>
          </a:bodyPr>
          <a:lstStyle/>
          <a:p>
            <a:r>
              <a:rPr lang="en-IN" sz="2399" dirty="0">
                <a:solidFill>
                  <a:srgbClr val="202124"/>
                </a:solidFill>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399" dirty="0">
              <a:latin typeface="Times New Roman" panose="02020603050405020304" pitchFamily="18" charset="0"/>
              <a:ea typeface="Times New Roman" panose="02020603050405020304" pitchFamily="18" charset="0"/>
            </a:endParaRPr>
          </a:p>
          <a:p>
            <a:endParaRPr lang="en-IN" dirty="0"/>
          </a:p>
        </p:txBody>
      </p:sp>
      <p:pic>
        <p:nvPicPr>
          <p:cNvPr id="5" name="Content Placeholder 4">
            <a:extLst>
              <a:ext uri="{FF2B5EF4-FFF2-40B4-BE49-F238E27FC236}">
                <a16:creationId xmlns:a16="http://schemas.microsoft.com/office/drawing/2014/main" id="{3AACFD13-C094-43AA-9422-8F63023CEA17}"/>
              </a:ext>
            </a:extLst>
          </p:cNvPr>
          <p:cNvPicPr>
            <a:picLocks noGrp="1"/>
          </p:cNvPicPr>
          <p:nvPr>
            <p:ph idx="1"/>
          </p:nvPr>
        </p:nvPicPr>
        <p:blipFill>
          <a:blip r:embed="rId2"/>
          <a:stretch>
            <a:fillRect/>
          </a:stretch>
        </p:blipFill>
        <p:spPr>
          <a:xfrm>
            <a:off x="5181838" y="667469"/>
            <a:ext cx="6170593" cy="5304043"/>
          </a:xfrm>
          <a:prstGeom prst="rect">
            <a:avLst/>
          </a:prstGeom>
        </p:spPr>
      </p:pic>
      <p:pic>
        <p:nvPicPr>
          <p:cNvPr id="6" name="Picture 5">
            <a:extLst>
              <a:ext uri="{FF2B5EF4-FFF2-40B4-BE49-F238E27FC236}">
                <a16:creationId xmlns:a16="http://schemas.microsoft.com/office/drawing/2014/main" id="{8EE22357-5FB6-4C7F-8CB2-D1119E8D8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05673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2D89-2286-48F7-8E04-B2994C5E5281}"/>
              </a:ext>
            </a:extLst>
          </p:cNvPr>
          <p:cNvSpPr>
            <a:spLocks noGrp="1"/>
          </p:cNvSpPr>
          <p:nvPr>
            <p:ph type="title"/>
          </p:nvPr>
        </p:nvSpPr>
        <p:spPr/>
        <p:txBody>
          <a:bodyPr>
            <a:noAutofit/>
          </a:bodyPr>
          <a:lstStyle/>
          <a:p>
            <a:pPr>
              <a:lnSpc>
                <a:spcPct val="107000"/>
              </a:lnSpc>
              <a:spcAft>
                <a:spcPts val="800"/>
              </a:spcAft>
            </a:pPr>
            <a:br>
              <a:rPr lang="en-IN" sz="27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br>
            <a:r>
              <a:rPr lang="en-IN" sz="35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Checking the columns which are positively and negative correlated with the target columns:</a:t>
            </a:r>
            <a:br>
              <a:rPr lang="en-IN" sz="3599" b="1" dirty="0">
                <a:latin typeface="Times New Roman" panose="02020603050405020304" pitchFamily="18" charset="0"/>
                <a:ea typeface="Calibri" panose="020F0502020204030204" pitchFamily="34" charset="0"/>
                <a:cs typeface="Times New Roman" panose="02020603050405020304" pitchFamily="18" charset="0"/>
              </a:rPr>
            </a:br>
            <a:r>
              <a:rPr lang="en-IN" sz="27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a:t>
            </a:r>
            <a:br>
              <a:rPr lang="en-IN" sz="2799" dirty="0">
                <a:latin typeface="Times New Roman" panose="02020603050405020304" pitchFamily="18" charset="0"/>
                <a:ea typeface="Calibri" panose="020F0502020204030204" pitchFamily="34" charset="0"/>
                <a:cs typeface="Times New Roman" panose="02020603050405020304" pitchFamily="18" charset="0"/>
              </a:rPr>
            </a:br>
            <a:endParaRPr lang="en-IN" sz="2799"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8651511-13C9-44FB-B182-440470C4C01C}"/>
              </a:ext>
            </a:extLst>
          </p:cNvPr>
          <p:cNvPicPr>
            <a:picLocks noGrp="1"/>
          </p:cNvPicPr>
          <p:nvPr>
            <p:ph idx="1"/>
          </p:nvPr>
        </p:nvPicPr>
        <p:blipFill>
          <a:blip r:embed="rId2"/>
          <a:stretch>
            <a:fillRect/>
          </a:stretch>
        </p:blipFill>
        <p:spPr>
          <a:xfrm>
            <a:off x="1304339" y="2514600"/>
            <a:ext cx="9580147" cy="3999664"/>
          </a:xfrm>
          <a:prstGeom prst="rect">
            <a:avLst/>
          </a:prstGeom>
        </p:spPr>
      </p:pic>
      <p:pic>
        <p:nvPicPr>
          <p:cNvPr id="5" name="Picture 4">
            <a:extLst>
              <a:ext uri="{FF2B5EF4-FFF2-40B4-BE49-F238E27FC236}">
                <a16:creationId xmlns:a16="http://schemas.microsoft.com/office/drawing/2014/main" id="{6A55309B-A292-4422-8615-95CFD5A53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33499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F1EC-EF06-43B5-AF6E-DF8D511938E3}"/>
              </a:ext>
            </a:extLst>
          </p:cNvPr>
          <p:cNvSpPr>
            <a:spLocks noGrp="1"/>
          </p:cNvSpPr>
          <p:nvPr>
            <p:ph type="title"/>
          </p:nvPr>
        </p:nvSpPr>
        <p:spPr/>
        <p:txBody>
          <a:bodyPr>
            <a:noAutofit/>
          </a:bodyPr>
          <a:lstStyle/>
          <a:p>
            <a:r>
              <a:rPr lang="en-IN" sz="3999" b="1" dirty="0">
                <a:latin typeface="Times New Roman" panose="02020603050405020304" pitchFamily="18" charset="0"/>
                <a:ea typeface="Calibri" panose="020F0502020204030204" pitchFamily="34" charset="0"/>
                <a:cs typeface="Times New Roman" panose="02020603050405020304" pitchFamily="18" charset="0"/>
              </a:rPr>
              <a:t>Check the data distribution among all the columns.</a:t>
            </a:r>
            <a:br>
              <a:rPr lang="en-IN" sz="3999" b="1" dirty="0">
                <a:latin typeface="Times New Roman" panose="02020603050405020304" pitchFamily="18" charset="0"/>
                <a:ea typeface="Calibri" panose="020F0502020204030204" pitchFamily="34" charset="0"/>
                <a:cs typeface="Times New Roman" panose="02020603050405020304" pitchFamily="18" charset="0"/>
              </a:rPr>
            </a:br>
            <a:endParaRPr lang="en-IN" sz="3999"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6F52F9C-24C8-498A-B86A-504E0916CFF7}"/>
              </a:ext>
            </a:extLst>
          </p:cNvPr>
          <p:cNvPicPr>
            <a:picLocks noGrp="1"/>
          </p:cNvPicPr>
          <p:nvPr>
            <p:ph idx="1"/>
          </p:nvPr>
        </p:nvPicPr>
        <p:blipFill>
          <a:blip r:embed="rId2"/>
          <a:stretch>
            <a:fillRect/>
          </a:stretch>
        </p:blipFill>
        <p:spPr>
          <a:xfrm>
            <a:off x="1301164" y="1826724"/>
            <a:ext cx="9586496" cy="4348841"/>
          </a:xfrm>
          <a:prstGeom prst="rect">
            <a:avLst/>
          </a:prstGeom>
        </p:spPr>
      </p:pic>
      <p:pic>
        <p:nvPicPr>
          <p:cNvPr id="5" name="Picture 4">
            <a:extLst>
              <a:ext uri="{FF2B5EF4-FFF2-40B4-BE49-F238E27FC236}">
                <a16:creationId xmlns:a16="http://schemas.microsoft.com/office/drawing/2014/main" id="{4C3776B4-94CC-4EDC-9DC9-B27BF081E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63658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C1B1-C4C9-43D4-B4AD-1B5EFA3B524E}"/>
              </a:ext>
            </a:extLst>
          </p:cNvPr>
          <p:cNvSpPr>
            <a:spLocks noGrp="1"/>
          </p:cNvSpPr>
          <p:nvPr>
            <p:ph type="title"/>
          </p:nvPr>
        </p:nvSpPr>
        <p:spPr/>
        <p:txBody>
          <a:bodyPr>
            <a:normAutofit fontScale="90000"/>
          </a:bodyPr>
          <a:lstStyle/>
          <a:p>
            <a:br>
              <a:rPr lang="en-IN" sz="3199" b="1" dirty="0">
                <a:latin typeface="Times New Roman" panose="02020603050405020304" pitchFamily="18" charset="0"/>
                <a:ea typeface="Calibri" panose="020F0502020204030204" pitchFamily="34" charset="0"/>
                <a:cs typeface="Times New Roman" panose="02020603050405020304" pitchFamily="18" charset="0"/>
              </a:rPr>
            </a:br>
            <a:r>
              <a:rPr lang="en-IN" sz="3199" b="1" dirty="0">
                <a:latin typeface="Times New Roman" panose="02020603050405020304" pitchFamily="18" charset="0"/>
                <a:ea typeface="Calibri" panose="020F0502020204030204" pitchFamily="34" charset="0"/>
                <a:cs typeface="Times New Roman" panose="02020603050405020304" pitchFamily="18" charset="0"/>
              </a:rPr>
              <a:t>Outliers Check:</a:t>
            </a:r>
            <a:br>
              <a:rPr lang="en-IN" sz="3199" b="1" dirty="0">
                <a:latin typeface="Times New Roman" panose="02020603050405020304" pitchFamily="18" charset="0"/>
                <a:ea typeface="Calibri" panose="020F0502020204030204" pitchFamily="34" charset="0"/>
                <a:cs typeface="Times New Roman" panose="02020603050405020304" pitchFamily="18" charset="0"/>
              </a:rPr>
            </a:br>
            <a:br>
              <a:rPr lang="en-IN" sz="3199" b="1" dirty="0">
                <a:latin typeface="Times New Roman" panose="02020603050405020304" pitchFamily="18" charset="0"/>
                <a:ea typeface="Calibri" panose="020F0502020204030204" pitchFamily="34" charset="0"/>
                <a:cs typeface="Times New Roman" panose="02020603050405020304" pitchFamily="18" charset="0"/>
              </a:rPr>
            </a:br>
            <a:r>
              <a:rPr lang="en-IN" sz="2199" dirty="0">
                <a:latin typeface="Times New Roman" panose="02020603050405020304" pitchFamily="18" charset="0"/>
                <a:ea typeface="Calibri" panose="020F0502020204030204" pitchFamily="34" charset="0"/>
                <a:cs typeface="Times New Roman" panose="02020603050405020304" pitchFamily="18" charset="0"/>
              </a:rPr>
              <a:t>There are 80 columns in dataset so it’s not possible to plot each and every column separately or plot all together. so, we will print in 4 steps:</a:t>
            </a:r>
            <a:br>
              <a:rPr lang="en-IN" sz="1799" dirty="0">
                <a:latin typeface="Calibri" panose="020F0502020204030204" pitchFamily="34" charset="0"/>
                <a:ea typeface="Calibri" panose="020F0502020204030204" pitchFamily="34" charset="0"/>
                <a:cs typeface="Times New Roman" panose="02020603050405020304" pitchFamily="18" charset="0"/>
              </a:rPr>
            </a:br>
            <a:endParaRPr lang="en-IN" sz="3199"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9F3B53D-A66F-49AE-BD31-5408D4B0D248}"/>
              </a:ext>
            </a:extLst>
          </p:cNvPr>
          <p:cNvSpPr>
            <a:spLocks noGrp="1"/>
          </p:cNvSpPr>
          <p:nvPr>
            <p:ph type="body" idx="1"/>
          </p:nvPr>
        </p:nvSpPr>
        <p:spPr>
          <a:xfrm>
            <a:off x="1103026" y="2243138"/>
            <a:ext cx="4395193" cy="576262"/>
          </a:xfrm>
        </p:spPr>
        <p:txBody>
          <a:bodyPr/>
          <a:lstStyle/>
          <a:p>
            <a:r>
              <a:rPr lang="en-US" dirty="0"/>
              <a:t>First set</a:t>
            </a:r>
            <a:endParaRPr lang="en-IN" dirty="0"/>
          </a:p>
        </p:txBody>
      </p:sp>
      <p:sp>
        <p:nvSpPr>
          <p:cNvPr id="5" name="Text Placeholder 4">
            <a:extLst>
              <a:ext uri="{FF2B5EF4-FFF2-40B4-BE49-F238E27FC236}">
                <a16:creationId xmlns:a16="http://schemas.microsoft.com/office/drawing/2014/main" id="{30914EBB-43F3-40BF-AFC2-F47BFE1BB9E6}"/>
              </a:ext>
            </a:extLst>
          </p:cNvPr>
          <p:cNvSpPr>
            <a:spLocks noGrp="1"/>
          </p:cNvSpPr>
          <p:nvPr>
            <p:ph type="body" sz="quarter" idx="3"/>
          </p:nvPr>
        </p:nvSpPr>
        <p:spPr>
          <a:xfrm>
            <a:off x="6042618" y="2269331"/>
            <a:ext cx="4395194" cy="626269"/>
          </a:xfrm>
        </p:spPr>
        <p:txBody>
          <a:bodyPr/>
          <a:lstStyle/>
          <a:p>
            <a:r>
              <a:rPr lang="en-US" dirty="0"/>
              <a:t>Second set</a:t>
            </a:r>
            <a:endParaRPr lang="en-IN" dirty="0"/>
          </a:p>
        </p:txBody>
      </p:sp>
      <p:pic>
        <p:nvPicPr>
          <p:cNvPr id="7" name="Content Placeholder 6">
            <a:extLst>
              <a:ext uri="{FF2B5EF4-FFF2-40B4-BE49-F238E27FC236}">
                <a16:creationId xmlns:a16="http://schemas.microsoft.com/office/drawing/2014/main" id="{F4D7D08C-0702-4EB1-969D-DB393C38D1AA}"/>
              </a:ext>
            </a:extLst>
          </p:cNvPr>
          <p:cNvPicPr>
            <a:picLocks noGrp="1"/>
          </p:cNvPicPr>
          <p:nvPr>
            <p:ph sz="half" idx="2"/>
          </p:nvPr>
        </p:nvPicPr>
        <p:blipFill>
          <a:blip r:embed="rId2"/>
          <a:stretch>
            <a:fillRect/>
          </a:stretch>
        </p:blipFill>
        <p:spPr>
          <a:xfrm>
            <a:off x="839569" y="2945773"/>
            <a:ext cx="5156444" cy="3683627"/>
          </a:xfrm>
          <a:prstGeom prst="rect">
            <a:avLst/>
          </a:prstGeom>
        </p:spPr>
      </p:pic>
      <p:pic>
        <p:nvPicPr>
          <p:cNvPr id="8" name="Content Placeholder 7">
            <a:extLst>
              <a:ext uri="{FF2B5EF4-FFF2-40B4-BE49-F238E27FC236}">
                <a16:creationId xmlns:a16="http://schemas.microsoft.com/office/drawing/2014/main" id="{3D771B86-EB37-4E6B-8FD8-C8E77644C4B9}"/>
              </a:ext>
            </a:extLst>
          </p:cNvPr>
          <p:cNvPicPr>
            <a:picLocks noGrp="1"/>
          </p:cNvPicPr>
          <p:nvPr>
            <p:ph sz="quarter" idx="4"/>
          </p:nvPr>
        </p:nvPicPr>
        <p:blipFill>
          <a:blip r:embed="rId3"/>
          <a:stretch>
            <a:fillRect/>
          </a:stretch>
        </p:blipFill>
        <p:spPr>
          <a:xfrm>
            <a:off x="6170592" y="2944186"/>
            <a:ext cx="5713512" cy="3685214"/>
          </a:xfrm>
          <a:prstGeom prst="rect">
            <a:avLst/>
          </a:prstGeom>
        </p:spPr>
      </p:pic>
      <p:pic>
        <p:nvPicPr>
          <p:cNvPr id="9" name="Picture 8">
            <a:extLst>
              <a:ext uri="{FF2B5EF4-FFF2-40B4-BE49-F238E27FC236}">
                <a16:creationId xmlns:a16="http://schemas.microsoft.com/office/drawing/2014/main" id="{55B92B76-5EBC-4448-B7BA-EFC138AEDE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148435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152" y="405954"/>
            <a:ext cx="9748521" cy="1168096"/>
          </a:xfrm>
        </p:spPr>
        <p:txBody>
          <a:bodyPr>
            <a:normAutofit/>
          </a:bodyPr>
          <a:lstStyle/>
          <a:p>
            <a:r>
              <a:rPr lang="en-US" dirty="0"/>
              <a:t>Agenda:</a:t>
            </a:r>
          </a:p>
        </p:txBody>
      </p:sp>
      <p:sp>
        <p:nvSpPr>
          <p:cNvPr id="14" name="Content Placeholder 13"/>
          <p:cNvSpPr>
            <a:spLocks noGrp="1"/>
          </p:cNvSpPr>
          <p:nvPr>
            <p:ph idx="1"/>
          </p:nvPr>
        </p:nvSpPr>
        <p:spPr>
          <a:xfrm>
            <a:off x="1220154" y="2210118"/>
            <a:ext cx="5940782" cy="3504287"/>
          </a:xfrm>
        </p:spPr>
        <p:txBody>
          <a:bodyPr>
            <a:normAutofit/>
          </a:bodyPr>
          <a:lstStyle/>
          <a:p>
            <a:r>
              <a:rPr lang="en-US" dirty="0"/>
              <a:t>Introduction</a:t>
            </a:r>
          </a:p>
          <a:p>
            <a:r>
              <a:rPr lang="en-US" dirty="0"/>
              <a:t>Problem Statement</a:t>
            </a:r>
          </a:p>
          <a:p>
            <a:r>
              <a:rPr lang="en-US" dirty="0"/>
              <a:t>Objective</a:t>
            </a:r>
          </a:p>
          <a:p>
            <a:r>
              <a:rPr lang="en-US" dirty="0"/>
              <a:t>Exploratory Data Analysis (EDA)</a:t>
            </a:r>
          </a:p>
          <a:p>
            <a:r>
              <a:rPr lang="en-US" dirty="0"/>
              <a:t>Visualization</a:t>
            </a:r>
          </a:p>
          <a:p>
            <a:r>
              <a:rPr lang="en-US" dirty="0"/>
              <a:t>Inference</a:t>
            </a:r>
          </a:p>
          <a:p>
            <a:r>
              <a:rPr lang="en-US" dirty="0"/>
              <a:t>Future Work</a:t>
            </a:r>
          </a:p>
        </p:txBody>
      </p:sp>
      <p:pic>
        <p:nvPicPr>
          <p:cNvPr id="3" name="Picture 2">
            <a:extLst>
              <a:ext uri="{FF2B5EF4-FFF2-40B4-BE49-F238E27FC236}">
                <a16:creationId xmlns:a16="http://schemas.microsoft.com/office/drawing/2014/main" id="{2633F0B1-CA86-45ED-BFD5-A1A89F250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250" y="3200460"/>
            <a:ext cx="6496644" cy="3961368"/>
          </a:xfrm>
          <a:prstGeom prst="rect">
            <a:avLst/>
          </a:prstGeom>
        </p:spPr>
      </p:pic>
      <p:pic>
        <p:nvPicPr>
          <p:cNvPr id="5" name="Picture 4">
            <a:extLst>
              <a:ext uri="{FF2B5EF4-FFF2-40B4-BE49-F238E27FC236}">
                <a16:creationId xmlns:a16="http://schemas.microsoft.com/office/drawing/2014/main" id="{49E9E34F-A47C-45C1-97D9-3251189B2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784" y="-1832338"/>
            <a:ext cx="10284321" cy="6856214"/>
          </a:xfrm>
          <a:prstGeom prst="rect">
            <a:avLst/>
          </a:prstGeom>
        </p:spPr>
      </p:pic>
      <p:sp>
        <p:nvSpPr>
          <p:cNvPr id="2" name="Slide Number Placeholder 1">
            <a:extLst>
              <a:ext uri="{FF2B5EF4-FFF2-40B4-BE49-F238E27FC236}">
                <a16:creationId xmlns:a16="http://schemas.microsoft.com/office/drawing/2014/main" id="{32E781B6-BED5-4375-A206-50F2B4F1C7AF}"/>
              </a:ext>
            </a:extLst>
          </p:cNvPr>
          <p:cNvSpPr>
            <a:spLocks noGrp="1"/>
          </p:cNvSpPr>
          <p:nvPr>
            <p:ph type="sldNum" sz="quarter" idx="12"/>
          </p:nvPr>
        </p:nvSpPr>
        <p:spPr/>
        <p:txBody>
          <a:bodyPr/>
          <a:lstStyle/>
          <a:p>
            <a:fld id="{DF28FB93-0A08-4E7D-8E63-9EFA29F1E093}" type="slidenum">
              <a:rPr lang="en-US" smtClean="0"/>
              <a:pPr/>
              <a:t>2</a:t>
            </a:fld>
            <a:endParaRPr lang="en-US"/>
          </a:p>
        </p:txBody>
      </p:sp>
    </p:spTree>
    <p:extLst>
      <p:ext uri="{BB962C8B-B14F-4D97-AF65-F5344CB8AC3E}">
        <p14:creationId xmlns:p14="http://schemas.microsoft.com/office/powerpoint/2010/main" val="309631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1A6F-A5AE-4620-8439-6C9504D3C6A7}"/>
              </a:ext>
            </a:extLst>
          </p:cNvPr>
          <p:cNvSpPr>
            <a:spLocks noGrp="1"/>
          </p:cNvSpPr>
          <p:nvPr>
            <p:ph type="title"/>
          </p:nvPr>
        </p:nvSpPr>
        <p:spPr/>
        <p:txBody>
          <a:bodyPr>
            <a:normAutofit/>
          </a:bodyPr>
          <a:lstStyle/>
          <a:p>
            <a:r>
              <a:rPr lang="en-US" sz="3199" dirty="0">
                <a:latin typeface="Times New Roman" panose="02020603050405020304" pitchFamily="18" charset="0"/>
                <a:cs typeface="Times New Roman" panose="02020603050405020304" pitchFamily="18" charset="0"/>
              </a:rPr>
              <a:t>Remaining section of Outliers Check:</a:t>
            </a:r>
            <a:endParaRPr lang="en-IN" sz="3199" dirty="0"/>
          </a:p>
        </p:txBody>
      </p:sp>
      <p:sp>
        <p:nvSpPr>
          <p:cNvPr id="3" name="Text Placeholder 2">
            <a:extLst>
              <a:ext uri="{FF2B5EF4-FFF2-40B4-BE49-F238E27FC236}">
                <a16:creationId xmlns:a16="http://schemas.microsoft.com/office/drawing/2014/main" id="{62B6F3F8-C2C0-4C02-A09F-7BB1E3CD848A}"/>
              </a:ext>
            </a:extLst>
          </p:cNvPr>
          <p:cNvSpPr>
            <a:spLocks noGrp="1"/>
          </p:cNvSpPr>
          <p:nvPr>
            <p:ph type="body" idx="1"/>
          </p:nvPr>
        </p:nvSpPr>
        <p:spPr/>
        <p:txBody>
          <a:bodyPr/>
          <a:lstStyle/>
          <a:p>
            <a:r>
              <a:rPr lang="en-US" dirty="0"/>
              <a:t>Third set</a:t>
            </a:r>
            <a:endParaRPr lang="en-IN" dirty="0"/>
          </a:p>
        </p:txBody>
      </p:sp>
      <p:sp>
        <p:nvSpPr>
          <p:cNvPr id="5" name="Text Placeholder 4">
            <a:extLst>
              <a:ext uri="{FF2B5EF4-FFF2-40B4-BE49-F238E27FC236}">
                <a16:creationId xmlns:a16="http://schemas.microsoft.com/office/drawing/2014/main" id="{3A5D068D-9C1D-4A29-AE80-EDC56F0090F7}"/>
              </a:ext>
            </a:extLst>
          </p:cNvPr>
          <p:cNvSpPr>
            <a:spLocks noGrp="1"/>
          </p:cNvSpPr>
          <p:nvPr>
            <p:ph type="body" sz="quarter" idx="3"/>
          </p:nvPr>
        </p:nvSpPr>
        <p:spPr/>
        <p:txBody>
          <a:bodyPr/>
          <a:lstStyle/>
          <a:p>
            <a:r>
              <a:rPr lang="en-US" dirty="0"/>
              <a:t>Fourth set</a:t>
            </a:r>
            <a:endParaRPr lang="en-IN" dirty="0"/>
          </a:p>
        </p:txBody>
      </p:sp>
      <p:pic>
        <p:nvPicPr>
          <p:cNvPr id="7" name="Content Placeholder 6">
            <a:extLst>
              <a:ext uri="{FF2B5EF4-FFF2-40B4-BE49-F238E27FC236}">
                <a16:creationId xmlns:a16="http://schemas.microsoft.com/office/drawing/2014/main" id="{BBAED815-8167-4D33-8806-F46177880850}"/>
              </a:ext>
            </a:extLst>
          </p:cNvPr>
          <p:cNvPicPr>
            <a:picLocks noGrp="1"/>
          </p:cNvPicPr>
          <p:nvPr>
            <p:ph sz="half" idx="2"/>
          </p:nvPr>
        </p:nvPicPr>
        <p:blipFill>
          <a:blip r:embed="rId2"/>
          <a:stretch>
            <a:fillRect/>
          </a:stretch>
        </p:blipFill>
        <p:spPr>
          <a:xfrm>
            <a:off x="839569" y="2552928"/>
            <a:ext cx="5156444" cy="3828053"/>
          </a:xfrm>
          <a:prstGeom prst="rect">
            <a:avLst/>
          </a:prstGeom>
        </p:spPr>
      </p:pic>
      <p:pic>
        <p:nvPicPr>
          <p:cNvPr id="8" name="Content Placeholder 7">
            <a:extLst>
              <a:ext uri="{FF2B5EF4-FFF2-40B4-BE49-F238E27FC236}">
                <a16:creationId xmlns:a16="http://schemas.microsoft.com/office/drawing/2014/main" id="{1F2651FC-0324-45F1-9E77-2D6757A420DB}"/>
              </a:ext>
            </a:extLst>
          </p:cNvPr>
          <p:cNvPicPr>
            <a:picLocks noGrp="1"/>
          </p:cNvPicPr>
          <p:nvPr>
            <p:ph sz="quarter" idx="4"/>
          </p:nvPr>
        </p:nvPicPr>
        <p:blipFill>
          <a:blip r:embed="rId3"/>
          <a:stretch>
            <a:fillRect/>
          </a:stretch>
        </p:blipFill>
        <p:spPr>
          <a:xfrm>
            <a:off x="6170592" y="2505316"/>
            <a:ext cx="5181838" cy="3828052"/>
          </a:xfrm>
          <a:prstGeom prst="rect">
            <a:avLst/>
          </a:prstGeom>
        </p:spPr>
      </p:pic>
      <p:pic>
        <p:nvPicPr>
          <p:cNvPr id="9" name="Picture 8">
            <a:extLst>
              <a:ext uri="{FF2B5EF4-FFF2-40B4-BE49-F238E27FC236}">
                <a16:creationId xmlns:a16="http://schemas.microsoft.com/office/drawing/2014/main" id="{89610461-F55B-42A3-A77A-6AFF6BCDAE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11071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BCDE-99AB-48FD-A0F7-85E1CF954E03}"/>
              </a:ext>
            </a:extLst>
          </p:cNvPr>
          <p:cNvSpPr>
            <a:spLocks noGrp="1"/>
          </p:cNvSpPr>
          <p:nvPr>
            <p:ph type="title"/>
          </p:nvPr>
        </p:nvSpPr>
        <p:spPr/>
        <p:txBody>
          <a:bodyPr>
            <a:normAutofit fontScale="90000"/>
          </a:bodyPr>
          <a:lstStyle/>
          <a:p>
            <a:r>
              <a:rPr lang="en-IN" b="1" dirty="0">
                <a:effectLst/>
                <a:latin typeface="Times New Roman" panose="02020603050405020304" pitchFamily="18" charset="0"/>
                <a:ea typeface="Calibri" panose="020F0502020204030204" pitchFamily="34" charset="0"/>
              </a:rPr>
              <a:t>Checking Skewness:</a:t>
            </a:r>
            <a:br>
              <a:rPr lang="en-IN" b="1" dirty="0">
                <a:effectLst/>
                <a:latin typeface="Times New Roman" panose="02020603050405020304" pitchFamily="18" charset="0"/>
                <a:ea typeface="Calibri" panose="020F0502020204030204" pitchFamily="34" charset="0"/>
              </a:rPr>
            </a:br>
            <a:r>
              <a:rPr lang="en-IN" sz="21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Now here, we are going to use Power transform function to handle skewness in dataset</a:t>
            </a:r>
            <a:endParaRPr lang="en-IN" sz="2199" dirty="0"/>
          </a:p>
        </p:txBody>
      </p:sp>
      <p:sp>
        <p:nvSpPr>
          <p:cNvPr id="3" name="Text Placeholder 2">
            <a:extLst>
              <a:ext uri="{FF2B5EF4-FFF2-40B4-BE49-F238E27FC236}">
                <a16:creationId xmlns:a16="http://schemas.microsoft.com/office/drawing/2014/main" id="{6D5C3BC2-F9DD-483F-9BCE-0C780D2D4CC7}"/>
              </a:ext>
            </a:extLst>
          </p:cNvPr>
          <p:cNvSpPr>
            <a:spLocks noGrp="1"/>
          </p:cNvSpPr>
          <p:nvPr>
            <p:ph type="body" idx="1"/>
          </p:nvPr>
        </p:nvSpPr>
        <p:spPr/>
        <p:txBody>
          <a:bodyPr/>
          <a:lstStyle/>
          <a:p>
            <a:r>
              <a:rPr lang="en-US" dirty="0"/>
              <a:t>Before handling Skewness</a:t>
            </a:r>
            <a:endParaRPr lang="en-IN" dirty="0"/>
          </a:p>
        </p:txBody>
      </p:sp>
      <p:graphicFrame>
        <p:nvGraphicFramePr>
          <p:cNvPr id="9" name="Content Placeholder 8">
            <a:extLst>
              <a:ext uri="{FF2B5EF4-FFF2-40B4-BE49-F238E27FC236}">
                <a16:creationId xmlns:a16="http://schemas.microsoft.com/office/drawing/2014/main" id="{457035B6-2DA7-476A-96FB-1DD48859C7A2}"/>
              </a:ext>
            </a:extLst>
          </p:cNvPr>
          <p:cNvGraphicFramePr>
            <a:graphicFrameLocks noGrp="1"/>
          </p:cNvGraphicFramePr>
          <p:nvPr>
            <p:ph sz="half" idx="2"/>
          </p:nvPr>
        </p:nvGraphicFramePr>
        <p:xfrm>
          <a:off x="961774" y="2473098"/>
          <a:ext cx="4561287" cy="3749040"/>
        </p:xfrm>
        <a:graphic>
          <a:graphicData uri="http://schemas.openxmlformats.org/drawingml/2006/table">
            <a:tbl>
              <a:tblPr firstRow="1" firstCol="1" bandRow="1">
                <a:tableStyleId>{5C22544A-7EE6-4342-B048-85BDC9FD1C3A}</a:tableStyleId>
              </a:tblPr>
              <a:tblGrid>
                <a:gridCol w="2296327">
                  <a:extLst>
                    <a:ext uri="{9D8B030D-6E8A-4147-A177-3AD203B41FA5}">
                      <a16:colId xmlns:a16="http://schemas.microsoft.com/office/drawing/2014/main" val="1573701467"/>
                    </a:ext>
                  </a:extLst>
                </a:gridCol>
                <a:gridCol w="2264960">
                  <a:extLst>
                    <a:ext uri="{9D8B030D-6E8A-4147-A177-3AD203B41FA5}">
                      <a16:colId xmlns:a16="http://schemas.microsoft.com/office/drawing/2014/main" val="743923595"/>
                    </a:ext>
                  </a:extLst>
                </a:gridCol>
              </a:tblGrid>
              <a:tr h="91416">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867607614"/>
                  </a:ext>
                </a:extLst>
              </a:tr>
              <a:tr h="91416">
                <a:tc>
                  <a:txBody>
                    <a:bodyPr/>
                    <a:lstStyle/>
                    <a:p>
                      <a:r>
                        <a:rPr lang="en-IN" sz="600">
                          <a:effectLst/>
                        </a:rPr>
                        <a:t>Id                0.026526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CentralAir       -3.475188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62575532"/>
                  </a:ext>
                </a:extLst>
              </a:tr>
              <a:tr h="91416">
                <a:tc>
                  <a:txBody>
                    <a:bodyPr/>
                    <a:lstStyle/>
                    <a:p>
                      <a:r>
                        <a:rPr lang="en-IN" sz="600">
                          <a:effectLst/>
                        </a:rPr>
                        <a:t>MSSubClass        1.422019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Electrical       -3.104209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904237893"/>
                  </a:ext>
                </a:extLst>
              </a:tr>
              <a:tr h="91416">
                <a:tc>
                  <a:txBody>
                    <a:bodyPr/>
                    <a:lstStyle/>
                    <a:p>
                      <a:r>
                        <a:rPr lang="en-IN" sz="600">
                          <a:effectLst/>
                        </a:rPr>
                        <a:t>MSZoning         -1.796785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1stFlrSF          1.513707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86941411"/>
                  </a:ext>
                </a:extLst>
              </a:tr>
              <a:tr h="91416">
                <a:tc>
                  <a:txBody>
                    <a:bodyPr/>
                    <a:lstStyle/>
                    <a:p>
                      <a:r>
                        <a:rPr lang="en-IN" sz="600">
                          <a:effectLst/>
                        </a:rPr>
                        <a:t>LotFrontage       2.710383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2ndFlrSF          0.823479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35447157"/>
                  </a:ext>
                </a:extLst>
              </a:tr>
              <a:tr h="91416">
                <a:tc>
                  <a:txBody>
                    <a:bodyPr/>
                    <a:lstStyle/>
                    <a:p>
                      <a:r>
                        <a:rPr lang="en-IN" sz="600">
                          <a:effectLst/>
                        </a:rPr>
                        <a:t>LotArea          10.659285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LowQualFinSF      8.666142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37378404"/>
                  </a:ext>
                </a:extLst>
              </a:tr>
              <a:tr h="91416">
                <a:tc>
                  <a:txBody>
                    <a:bodyPr/>
                    <a:lstStyle/>
                    <a:p>
                      <a:r>
                        <a:rPr lang="en-IN" sz="600">
                          <a:effectLst/>
                        </a:rPr>
                        <a:t>Street          -17.021969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GrLivArea         1.449952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87284967"/>
                  </a:ext>
                </a:extLst>
              </a:tr>
              <a:tr h="91416">
                <a:tc>
                  <a:txBody>
                    <a:bodyPr/>
                    <a:lstStyle/>
                    <a:p>
                      <a:r>
                        <a:rPr lang="en-IN" sz="600">
                          <a:effectLst/>
                        </a:rPr>
                        <a:t>Alley             5.436187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BsmtFullBath      0.627106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06325287"/>
                  </a:ext>
                </a:extLst>
              </a:tr>
              <a:tr h="91416">
                <a:tc>
                  <a:txBody>
                    <a:bodyPr/>
                    <a:lstStyle/>
                    <a:p>
                      <a:r>
                        <a:rPr lang="en-IN" sz="600">
                          <a:effectLst/>
                        </a:rPr>
                        <a:t>LotShape         -0.603775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BsmtHalfBath      4.264403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315955439"/>
                  </a:ext>
                </a:extLst>
              </a:tr>
              <a:tr h="91416">
                <a:tc>
                  <a:txBody>
                    <a:bodyPr/>
                    <a:lstStyle/>
                    <a:p>
                      <a:r>
                        <a:rPr lang="en-IN" sz="600">
                          <a:effectLst/>
                        </a:rPr>
                        <a:t>LandContour      -3.125982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FullBath          0.057809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277280890"/>
                  </a:ext>
                </a:extLst>
              </a:tr>
              <a:tr h="91416">
                <a:tc>
                  <a:txBody>
                    <a:bodyPr/>
                    <a:lstStyle/>
                    <a:p>
                      <a:r>
                        <a:rPr lang="en-IN" sz="600">
                          <a:effectLst/>
                        </a:rPr>
                        <a:t>LotConfig        -1.118821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HalfBath          0.656492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693550"/>
                  </a:ext>
                </a:extLst>
              </a:tr>
              <a:tr h="91416">
                <a:tc>
                  <a:txBody>
                    <a:bodyPr/>
                    <a:lstStyle/>
                    <a:p>
                      <a:r>
                        <a:rPr lang="en-IN" sz="600">
                          <a:effectLst/>
                        </a:rPr>
                        <a:t>LandSlope         4.812568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BedroomAbvGr      0.243855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16385375"/>
                  </a:ext>
                </a:extLst>
              </a:tr>
              <a:tr h="91416">
                <a:tc>
                  <a:txBody>
                    <a:bodyPr/>
                    <a:lstStyle/>
                    <a:p>
                      <a:r>
                        <a:rPr lang="en-IN" sz="600">
                          <a:effectLst/>
                        </a:rPr>
                        <a:t>Neighborhood      0.043735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KitchenAbvGr      4.365259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41492229"/>
                  </a:ext>
                </a:extLst>
              </a:tr>
              <a:tr h="91416">
                <a:tc>
                  <a:txBody>
                    <a:bodyPr/>
                    <a:lstStyle/>
                    <a:p>
                      <a:r>
                        <a:rPr lang="en-IN" sz="600">
                          <a:effectLst/>
                        </a:rPr>
                        <a:t>Condition1        3.008289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KitchenQual      -1.408106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00125918"/>
                  </a:ext>
                </a:extLst>
              </a:tr>
              <a:tr h="91416">
                <a:tc>
                  <a:txBody>
                    <a:bodyPr/>
                    <a:lstStyle/>
                    <a:p>
                      <a:r>
                        <a:rPr lang="en-IN" sz="600">
                          <a:effectLst/>
                        </a:rPr>
                        <a:t>Condition2       11.514458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TotRmsAbvGrd      0.644657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39815624"/>
                  </a:ext>
                </a:extLst>
              </a:tr>
              <a:tr h="91416">
                <a:tc>
                  <a:txBody>
                    <a:bodyPr/>
                    <a:lstStyle/>
                    <a:p>
                      <a:r>
                        <a:rPr lang="en-IN" sz="600">
                          <a:effectLst/>
                        </a:rPr>
                        <a:t>BldgType          2.318657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Functional       -3.999663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50092998"/>
                  </a:ext>
                </a:extLst>
              </a:tr>
              <a:tr h="91416">
                <a:tc>
                  <a:txBody>
                    <a:bodyPr/>
                    <a:lstStyle/>
                    <a:p>
                      <a:r>
                        <a:rPr lang="en-IN" sz="600">
                          <a:effectLst/>
                        </a:rPr>
                        <a:t>HouseStyle        0.285680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Fireplaces        0.671966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153883155"/>
                  </a:ext>
                </a:extLst>
              </a:tr>
              <a:tr h="91416">
                <a:tc>
                  <a:txBody>
                    <a:bodyPr/>
                    <a:lstStyle/>
                    <a:p>
                      <a:r>
                        <a:rPr lang="en-IN" sz="600">
                          <a:effectLst/>
                        </a:rPr>
                        <a:t>OverallQual       0.175082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FireplaceQu       0.753507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52327906"/>
                  </a:ext>
                </a:extLst>
              </a:tr>
              <a:tr h="91416">
                <a:tc>
                  <a:txBody>
                    <a:bodyPr/>
                    <a:lstStyle/>
                    <a:p>
                      <a:r>
                        <a:rPr lang="en-IN" sz="600">
                          <a:effectLst/>
                        </a:rPr>
                        <a:t>OverallCond       0.580714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GarageType        0.831142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15848458"/>
                  </a:ext>
                </a:extLst>
              </a:tr>
              <a:tr h="91416">
                <a:tc>
                  <a:txBody>
                    <a:bodyPr/>
                    <a:lstStyle/>
                    <a:p>
                      <a:r>
                        <a:rPr lang="en-IN" sz="600">
                          <a:effectLst/>
                        </a:rPr>
                        <a:t>YearBuilt        -0.579204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GarageYrBlt      -0.662934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05498032"/>
                  </a:ext>
                </a:extLst>
              </a:tr>
              <a:tr h="91416">
                <a:tc>
                  <a:txBody>
                    <a:bodyPr/>
                    <a:lstStyle/>
                    <a:p>
                      <a:r>
                        <a:rPr lang="en-IN" sz="600">
                          <a:effectLst/>
                        </a:rPr>
                        <a:t>YearRemodAdd     -0.495864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GarageFinish     -0.450190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23035192"/>
                  </a:ext>
                </a:extLst>
              </a:tr>
              <a:tr h="91416">
                <a:tc>
                  <a:txBody>
                    <a:bodyPr/>
                    <a:lstStyle/>
                    <a:p>
                      <a:r>
                        <a:rPr lang="en-IN" sz="600">
                          <a:effectLst/>
                        </a:rPr>
                        <a:t>RoofStyle         1.498560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GarageCars       -0.358556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82006439"/>
                  </a:ext>
                </a:extLst>
              </a:tr>
              <a:tr h="91416">
                <a:tc>
                  <a:txBody>
                    <a:bodyPr/>
                    <a:lstStyle/>
                    <a:p>
                      <a:r>
                        <a:rPr lang="en-IN" sz="600">
                          <a:effectLst/>
                        </a:rPr>
                        <a:t>RoofMatl          7.577352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GarageArea        0.189665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4033354"/>
                  </a:ext>
                </a:extLst>
              </a:tr>
              <a:tr h="91416">
                <a:tc>
                  <a:txBody>
                    <a:bodyPr/>
                    <a:lstStyle/>
                    <a:p>
                      <a:r>
                        <a:rPr lang="en-IN" sz="600">
                          <a:effectLst/>
                        </a:rPr>
                        <a:t>Exterior1st      -0.612816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GarageQual       -4.582386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832818250"/>
                  </a:ext>
                </a:extLst>
              </a:tr>
              <a:tr h="91416">
                <a:tc>
                  <a:txBody>
                    <a:bodyPr/>
                    <a:lstStyle/>
                    <a:p>
                      <a:r>
                        <a:rPr lang="en-IN" sz="600">
                          <a:effectLst/>
                        </a:rPr>
                        <a:t>Exterior2nd      -0.592349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GarageCond       -5.422472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40576476"/>
                  </a:ext>
                </a:extLst>
              </a:tr>
              <a:tr h="91416">
                <a:tc>
                  <a:txBody>
                    <a:bodyPr/>
                    <a:lstStyle/>
                    <a:p>
                      <a:r>
                        <a:rPr lang="en-IN" sz="600">
                          <a:effectLst/>
                        </a:rPr>
                        <a:t>MasVnrType       -0.104609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PavedDrive       -3.274035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13342997"/>
                  </a:ext>
                </a:extLst>
              </a:tr>
              <a:tr h="91416">
                <a:tc>
                  <a:txBody>
                    <a:bodyPr/>
                    <a:lstStyle/>
                    <a:p>
                      <a:r>
                        <a:rPr lang="en-IN" sz="600">
                          <a:effectLst/>
                        </a:rPr>
                        <a:t>MasVnrArea        2.834658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WoodDeckSF        1.504929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81546938"/>
                  </a:ext>
                </a:extLst>
              </a:tr>
              <a:tr h="91416">
                <a:tc>
                  <a:txBody>
                    <a:bodyPr/>
                    <a:lstStyle/>
                    <a:p>
                      <a:r>
                        <a:rPr lang="en-IN" sz="600">
                          <a:effectLst/>
                        </a:rPr>
                        <a:t>ExterQual        -1.810843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OpenPorchSF       2.410840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0650782"/>
                  </a:ext>
                </a:extLst>
              </a:tr>
              <a:tr h="91416">
                <a:tc>
                  <a:txBody>
                    <a:bodyPr/>
                    <a:lstStyle/>
                    <a:p>
                      <a:r>
                        <a:rPr lang="en-IN" sz="600">
                          <a:effectLst/>
                        </a:rPr>
                        <a:t>ExterCond        -2.516219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EnclosedPorch     3.043610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40063003"/>
                  </a:ext>
                </a:extLst>
              </a:tr>
              <a:tr h="91416">
                <a:tc>
                  <a:txBody>
                    <a:bodyPr/>
                    <a:lstStyle/>
                    <a:p>
                      <a:r>
                        <a:rPr lang="en-IN" sz="600">
                          <a:effectLst/>
                        </a:rPr>
                        <a:t>Foundation       -0.002761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3SsnPorch         9.770611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88678008"/>
                  </a:ext>
                </a:extLst>
              </a:tr>
              <a:tr h="91416">
                <a:tc>
                  <a:txBody>
                    <a:bodyPr/>
                    <a:lstStyle/>
                    <a:p>
                      <a:r>
                        <a:rPr lang="en-IN" sz="600">
                          <a:effectLst/>
                        </a:rPr>
                        <a:t>BsmtQual         -1.343781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ScreenPorch       4.105741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159114180"/>
                  </a:ext>
                </a:extLst>
              </a:tr>
              <a:tr h="91416">
                <a:tc>
                  <a:txBody>
                    <a:bodyPr/>
                    <a:lstStyle/>
                    <a:p>
                      <a:r>
                        <a:rPr lang="en-IN" sz="600">
                          <a:effectLst/>
                        </a:rPr>
                        <a:t>BsmtCond         -3.293554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PoolArea         13.243711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784846759"/>
                  </a:ext>
                </a:extLst>
              </a:tr>
              <a:tr h="91416">
                <a:tc>
                  <a:txBody>
                    <a:bodyPr/>
                    <a:lstStyle/>
                    <a:p>
                      <a:r>
                        <a:rPr lang="en-IN" sz="600">
                          <a:effectLst/>
                        </a:rPr>
                        <a:t>BsmtExposure     -1.166987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PoolQC          -19.401558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61096801"/>
                  </a:ext>
                </a:extLst>
              </a:tr>
              <a:tr h="91416">
                <a:tc>
                  <a:txBody>
                    <a:bodyPr/>
                    <a:lstStyle/>
                    <a:p>
                      <a:r>
                        <a:rPr lang="en-IN" sz="600">
                          <a:effectLst/>
                        </a:rPr>
                        <a:t>BsmtFinType1     -0.068901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Fence            -3.185107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51090624"/>
                  </a:ext>
                </a:extLst>
              </a:tr>
              <a:tr h="91416">
                <a:tc>
                  <a:txBody>
                    <a:bodyPr/>
                    <a:lstStyle/>
                    <a:p>
                      <a:r>
                        <a:rPr lang="en-IN" sz="600">
                          <a:effectLst/>
                        </a:rPr>
                        <a:t>BsmtFinSF1        1.871606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MiscFeature     -17.238424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24451782"/>
                  </a:ext>
                </a:extLst>
              </a:tr>
              <a:tr h="91416">
                <a:tc>
                  <a:txBody>
                    <a:bodyPr/>
                    <a:lstStyle/>
                    <a:p>
                      <a:r>
                        <a:rPr lang="en-IN" sz="600">
                          <a:effectLst/>
                        </a:rPr>
                        <a:t>BsmtFinType2     -3.615783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MiscVal          23.065943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90741459"/>
                  </a:ext>
                </a:extLst>
              </a:tr>
              <a:tr h="91416">
                <a:tc>
                  <a:txBody>
                    <a:bodyPr/>
                    <a:lstStyle/>
                    <a:p>
                      <a:r>
                        <a:rPr lang="en-IN" sz="600">
                          <a:effectLst/>
                        </a:rPr>
                        <a:t>BsmtFinSF2        4.365829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MoSold            0.220979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315884264"/>
                  </a:ext>
                </a:extLst>
              </a:tr>
              <a:tr h="91416">
                <a:tc>
                  <a:txBody>
                    <a:bodyPr/>
                    <a:lstStyle/>
                    <a:p>
                      <a:r>
                        <a:rPr lang="en-IN" sz="600">
                          <a:effectLst/>
                        </a:rPr>
                        <a:t>BsmtUnfSF         0.909057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YrSold            0.115765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82719053"/>
                  </a:ext>
                </a:extLst>
              </a:tr>
              <a:tr h="91416">
                <a:tc>
                  <a:txBody>
                    <a:bodyPr/>
                    <a:lstStyle/>
                    <a:p>
                      <a:r>
                        <a:rPr lang="en-IN" sz="600">
                          <a:effectLst/>
                        </a:rPr>
                        <a:t>TotalBsmtSF       1.744591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SaleType         -3.660513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81659386"/>
                  </a:ext>
                </a:extLst>
              </a:tr>
              <a:tr h="91416">
                <a:tc>
                  <a:txBody>
                    <a:bodyPr/>
                    <a:lstStyle/>
                    <a:p>
                      <a:r>
                        <a:rPr lang="en-IN" sz="600">
                          <a:effectLst/>
                        </a:rPr>
                        <a:t>Heating          10.103609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SaleCondition    -2.671829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30077798"/>
                  </a:ext>
                </a:extLst>
              </a:tr>
              <a:tr h="91416">
                <a:tc>
                  <a:txBody>
                    <a:bodyPr/>
                    <a:lstStyle/>
                    <a:p>
                      <a:r>
                        <a:rPr lang="en-IN" sz="600">
                          <a:effectLst/>
                        </a:rPr>
                        <a:t>HeatingQC         0.449933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err="1">
                          <a:effectLst/>
                        </a:rPr>
                        <a:t>SalePrice</a:t>
                      </a:r>
                      <a:r>
                        <a:rPr lang="en-IN" sz="600" dirty="0">
                          <a:effectLst/>
                        </a:rPr>
                        <a:t>         1.953878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09189571"/>
                  </a:ext>
                </a:extLst>
              </a:tr>
            </a:tbl>
          </a:graphicData>
        </a:graphic>
      </p:graphicFrame>
      <p:sp>
        <p:nvSpPr>
          <p:cNvPr id="5" name="Text Placeholder 4">
            <a:extLst>
              <a:ext uri="{FF2B5EF4-FFF2-40B4-BE49-F238E27FC236}">
                <a16:creationId xmlns:a16="http://schemas.microsoft.com/office/drawing/2014/main" id="{79409D01-9EB2-4CF3-8058-765A5E6A720A}"/>
              </a:ext>
            </a:extLst>
          </p:cNvPr>
          <p:cNvSpPr>
            <a:spLocks noGrp="1"/>
          </p:cNvSpPr>
          <p:nvPr>
            <p:ph type="body" sz="quarter" idx="3"/>
          </p:nvPr>
        </p:nvSpPr>
        <p:spPr/>
        <p:txBody>
          <a:bodyPr/>
          <a:lstStyle/>
          <a:p>
            <a:r>
              <a:rPr lang="en-US" dirty="0"/>
              <a:t>After handling Skewness</a:t>
            </a:r>
            <a:endParaRPr lang="en-IN" dirty="0"/>
          </a:p>
        </p:txBody>
      </p:sp>
      <p:graphicFrame>
        <p:nvGraphicFramePr>
          <p:cNvPr id="10" name="Content Placeholder 9">
            <a:extLst>
              <a:ext uri="{FF2B5EF4-FFF2-40B4-BE49-F238E27FC236}">
                <a16:creationId xmlns:a16="http://schemas.microsoft.com/office/drawing/2014/main" id="{1F5958F1-B24B-45F2-BEC2-1F378810BC54}"/>
              </a:ext>
            </a:extLst>
          </p:cNvPr>
          <p:cNvGraphicFramePr>
            <a:graphicFrameLocks noGrp="1"/>
          </p:cNvGraphicFramePr>
          <p:nvPr>
            <p:ph sz="quarter" idx="4"/>
          </p:nvPr>
        </p:nvGraphicFramePr>
        <p:xfrm>
          <a:off x="6018234" y="2473098"/>
          <a:ext cx="5331022" cy="3749040"/>
        </p:xfrm>
        <a:graphic>
          <a:graphicData uri="http://schemas.openxmlformats.org/drawingml/2006/table">
            <a:tbl>
              <a:tblPr firstRow="1" firstCol="1" bandRow="1">
                <a:tableStyleId>{5C22544A-7EE6-4342-B048-85BDC9FD1C3A}</a:tableStyleId>
              </a:tblPr>
              <a:tblGrid>
                <a:gridCol w="2683841">
                  <a:extLst>
                    <a:ext uri="{9D8B030D-6E8A-4147-A177-3AD203B41FA5}">
                      <a16:colId xmlns:a16="http://schemas.microsoft.com/office/drawing/2014/main" val="540644822"/>
                    </a:ext>
                  </a:extLst>
                </a:gridCol>
                <a:gridCol w="2647181">
                  <a:extLst>
                    <a:ext uri="{9D8B030D-6E8A-4147-A177-3AD203B41FA5}">
                      <a16:colId xmlns:a16="http://schemas.microsoft.com/office/drawing/2014/main" val="906705863"/>
                    </a:ext>
                  </a:extLst>
                </a:gridCol>
              </a:tblGrid>
              <a:tr h="91416">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40964154"/>
                  </a:ext>
                </a:extLst>
              </a:tr>
              <a:tr h="91416">
                <a:tc>
                  <a:txBody>
                    <a:bodyPr/>
                    <a:lstStyle/>
                    <a:p>
                      <a:r>
                        <a:rPr lang="en-IN" sz="600">
                          <a:effectLst/>
                        </a:rPr>
                        <a:t>Id               -0.268486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CentralAir       -3.475188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958109460"/>
                  </a:ext>
                </a:extLst>
              </a:tr>
              <a:tr h="91416">
                <a:tc>
                  <a:txBody>
                    <a:bodyPr/>
                    <a:lstStyle/>
                    <a:p>
                      <a:r>
                        <a:rPr lang="en-IN" sz="600">
                          <a:effectLst/>
                        </a:rPr>
                        <a:t>MSSubClass        0.064007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Electrical       -3.006845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04687466"/>
                  </a:ext>
                </a:extLst>
              </a:tr>
              <a:tr h="91416">
                <a:tc>
                  <a:txBody>
                    <a:bodyPr/>
                    <a:lstStyle/>
                    <a:p>
                      <a:r>
                        <a:rPr lang="en-IN" sz="600">
                          <a:effectLst/>
                        </a:rPr>
                        <a:t>MSZoning          0.233113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1stFlrSF         -0.002391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312814077"/>
                  </a:ext>
                </a:extLst>
              </a:tr>
              <a:tr h="91416">
                <a:tc>
                  <a:txBody>
                    <a:bodyPr/>
                    <a:lstStyle/>
                    <a:p>
                      <a:r>
                        <a:rPr lang="en-IN" sz="600">
                          <a:effectLst/>
                        </a:rPr>
                        <a:t>LotFrontage       0.161368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2ndFlrSF          0.280208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70635756"/>
                  </a:ext>
                </a:extLst>
              </a:tr>
              <a:tr h="91416">
                <a:tc>
                  <a:txBody>
                    <a:bodyPr/>
                    <a:lstStyle/>
                    <a:p>
                      <a:r>
                        <a:rPr lang="en-IN" sz="600">
                          <a:effectLst/>
                        </a:rPr>
                        <a:t>LotArea           0.032509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LowQualFinSF      6.922843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289074869"/>
                  </a:ext>
                </a:extLst>
              </a:tr>
              <a:tr h="91416">
                <a:tc>
                  <a:txBody>
                    <a:bodyPr/>
                    <a:lstStyle/>
                    <a:p>
                      <a:r>
                        <a:rPr lang="en-IN" sz="600">
                          <a:effectLst/>
                        </a:rPr>
                        <a:t>Street          -17.021969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GrLivArea        -0.000054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673348023"/>
                  </a:ext>
                </a:extLst>
              </a:tr>
              <a:tr h="91416">
                <a:tc>
                  <a:txBody>
                    <a:bodyPr/>
                    <a:lstStyle/>
                    <a:p>
                      <a:r>
                        <a:rPr lang="en-IN" sz="600">
                          <a:effectLst/>
                        </a:rPr>
                        <a:t>Alley             5.436187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BsmtFullBath      0.365488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57420438"/>
                  </a:ext>
                </a:extLst>
              </a:tr>
              <a:tr h="91416">
                <a:tc>
                  <a:txBody>
                    <a:bodyPr/>
                    <a:lstStyle/>
                    <a:p>
                      <a:r>
                        <a:rPr lang="en-IN" sz="600">
                          <a:effectLst/>
                        </a:rPr>
                        <a:t>LotShape         -0.594207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BsmtHalfBath      3.954345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66602345"/>
                  </a:ext>
                </a:extLst>
              </a:tr>
              <a:tr h="91416">
                <a:tc>
                  <a:txBody>
                    <a:bodyPr/>
                    <a:lstStyle/>
                    <a:p>
                      <a:r>
                        <a:rPr lang="en-IN" sz="600">
                          <a:effectLst/>
                        </a:rPr>
                        <a:t>LandContour      -2.592303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FullBath         -0.045944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73871135"/>
                  </a:ext>
                </a:extLst>
              </a:tr>
              <a:tr h="91416">
                <a:tc>
                  <a:txBody>
                    <a:bodyPr/>
                    <a:lstStyle/>
                    <a:p>
                      <a:r>
                        <a:rPr lang="en-IN" sz="600">
                          <a:effectLst/>
                        </a:rPr>
                        <a:t>LotConfig        -1.030401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HalfBath          0.498003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170910516"/>
                  </a:ext>
                </a:extLst>
              </a:tr>
              <a:tr h="91416">
                <a:tc>
                  <a:txBody>
                    <a:bodyPr/>
                    <a:lstStyle/>
                    <a:p>
                      <a:r>
                        <a:rPr lang="en-IN" sz="600">
                          <a:effectLst/>
                        </a:rPr>
                        <a:t>LandSlope         3.954345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BedroomAbvGr      0.116498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886894066"/>
                  </a:ext>
                </a:extLst>
              </a:tr>
              <a:tr h="91416">
                <a:tc>
                  <a:txBody>
                    <a:bodyPr/>
                    <a:lstStyle/>
                    <a:p>
                      <a:r>
                        <a:rPr lang="en-IN" sz="600">
                          <a:effectLst/>
                        </a:rPr>
                        <a:t>Neighborhood     -0.146541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KitchenAbvGr     -2.370593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3667032"/>
                  </a:ext>
                </a:extLst>
              </a:tr>
              <a:tr h="91416">
                <a:tc>
                  <a:txBody>
                    <a:bodyPr/>
                    <a:lstStyle/>
                    <a:p>
                      <a:r>
                        <a:rPr lang="en-IN" sz="600">
                          <a:effectLst/>
                        </a:rPr>
                        <a:t>Condition1        0.225468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KitchenQual      -0.435558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19030437"/>
                  </a:ext>
                </a:extLst>
              </a:tr>
              <a:tr h="91416">
                <a:tc>
                  <a:txBody>
                    <a:bodyPr/>
                    <a:lstStyle/>
                    <a:p>
                      <a:r>
                        <a:rPr lang="en-IN" sz="600">
                          <a:effectLst/>
                        </a:rPr>
                        <a:t>Condition2        0.537277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TotRmsAbvGrd      0.002332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393061365"/>
                  </a:ext>
                </a:extLst>
              </a:tr>
              <a:tr h="91416">
                <a:tc>
                  <a:txBody>
                    <a:bodyPr/>
                    <a:lstStyle/>
                    <a:p>
                      <a:r>
                        <a:rPr lang="en-IN" sz="600">
                          <a:effectLst/>
                        </a:rPr>
                        <a:t>BldgType          1.857194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Functional       -3.343664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64014073"/>
                  </a:ext>
                </a:extLst>
              </a:tr>
              <a:tr h="91416">
                <a:tc>
                  <a:txBody>
                    <a:bodyPr/>
                    <a:lstStyle/>
                    <a:p>
                      <a:r>
                        <a:rPr lang="en-IN" sz="600">
                          <a:effectLst/>
                        </a:rPr>
                        <a:t>HouseStyle       -0.080331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Fireplaces        0.084950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01868723"/>
                  </a:ext>
                </a:extLst>
              </a:tr>
              <a:tr h="91416">
                <a:tc>
                  <a:txBody>
                    <a:bodyPr/>
                    <a:lstStyle/>
                    <a:p>
                      <a:r>
                        <a:rPr lang="en-IN" sz="600">
                          <a:effectLst/>
                        </a:rPr>
                        <a:t>OverallQual       0.021658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FireplaceQu       0.082653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35190516"/>
                  </a:ext>
                </a:extLst>
              </a:tr>
              <a:tr h="91416">
                <a:tc>
                  <a:txBody>
                    <a:bodyPr/>
                    <a:lstStyle/>
                    <a:p>
                      <a:r>
                        <a:rPr lang="en-IN" sz="600">
                          <a:effectLst/>
                        </a:rPr>
                        <a:t>OverallCond       0.048063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GarageType        0.222501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995230773"/>
                  </a:ext>
                </a:extLst>
              </a:tr>
              <a:tr h="91416">
                <a:tc>
                  <a:txBody>
                    <a:bodyPr/>
                    <a:lstStyle/>
                    <a:p>
                      <a:r>
                        <a:rPr lang="en-IN" sz="600">
                          <a:effectLst/>
                        </a:rPr>
                        <a:t>YearBuilt        -0.126641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GarageYrBlt      -0.132523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52960678"/>
                  </a:ext>
                </a:extLst>
              </a:tr>
              <a:tr h="91416">
                <a:tc>
                  <a:txBody>
                    <a:bodyPr/>
                    <a:lstStyle/>
                    <a:p>
                      <a:r>
                        <a:rPr lang="en-IN" sz="600">
                          <a:effectLst/>
                        </a:rPr>
                        <a:t>YearRemodAdd     -0.225131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GarageFinish     -0.335248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88847193"/>
                  </a:ext>
                </a:extLst>
              </a:tr>
              <a:tr h="91416">
                <a:tc>
                  <a:txBody>
                    <a:bodyPr/>
                    <a:lstStyle/>
                    <a:p>
                      <a:r>
                        <a:rPr lang="en-IN" sz="600">
                          <a:effectLst/>
                        </a:rPr>
                        <a:t>RoofStyle        -0.292233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GarageCars       -0.022970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122389991"/>
                  </a:ext>
                </a:extLst>
              </a:tr>
              <a:tr h="91416">
                <a:tc>
                  <a:txBody>
                    <a:bodyPr/>
                    <a:lstStyle/>
                    <a:p>
                      <a:r>
                        <a:rPr lang="en-IN" sz="600">
                          <a:effectLst/>
                        </a:rPr>
                        <a:t>RoofMatl         -6.314987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GarageArea       -0.320370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57914313"/>
                  </a:ext>
                </a:extLst>
              </a:tr>
              <a:tr h="91416">
                <a:tc>
                  <a:txBody>
                    <a:bodyPr/>
                    <a:lstStyle/>
                    <a:p>
                      <a:r>
                        <a:rPr lang="en-IN" sz="600">
                          <a:effectLst/>
                        </a:rPr>
                        <a:t>Exterior1st      -0.338023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GarageQual       -4.327379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785370869"/>
                  </a:ext>
                </a:extLst>
              </a:tr>
              <a:tr h="91416">
                <a:tc>
                  <a:txBody>
                    <a:bodyPr/>
                    <a:lstStyle/>
                    <a:p>
                      <a:r>
                        <a:rPr lang="en-IN" sz="600">
                          <a:effectLst/>
                        </a:rPr>
                        <a:t>Exterior2nd      -0.352793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GarageCond       -4.925781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70903703"/>
                  </a:ext>
                </a:extLst>
              </a:tr>
              <a:tr h="91416">
                <a:tc>
                  <a:txBody>
                    <a:bodyPr/>
                    <a:lstStyle/>
                    <a:p>
                      <a:r>
                        <a:rPr lang="en-IN" sz="600">
                          <a:effectLst/>
                        </a:rPr>
                        <a:t>MasVnrType       -0.016203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PavedDrive       -3.025809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29885856"/>
                  </a:ext>
                </a:extLst>
              </a:tr>
              <a:tr h="91416">
                <a:tc>
                  <a:txBody>
                    <a:bodyPr/>
                    <a:lstStyle/>
                    <a:p>
                      <a:r>
                        <a:rPr lang="en-IN" sz="600">
                          <a:effectLst/>
                        </a:rPr>
                        <a:t>MasVnrArea        0.416370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WoodDeckSF        0.113026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68883463"/>
                  </a:ext>
                </a:extLst>
              </a:tr>
              <a:tr h="91416">
                <a:tc>
                  <a:txBody>
                    <a:bodyPr/>
                    <a:lstStyle/>
                    <a:p>
                      <a:r>
                        <a:rPr lang="en-IN" sz="600">
                          <a:effectLst/>
                        </a:rPr>
                        <a:t>ExterQual        -0.605112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OpenPorchSF      -0.002749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924323332"/>
                  </a:ext>
                </a:extLst>
              </a:tr>
              <a:tr h="91416">
                <a:tc>
                  <a:txBody>
                    <a:bodyPr/>
                    <a:lstStyle/>
                    <a:p>
                      <a:r>
                        <a:rPr lang="en-IN" sz="600">
                          <a:effectLst/>
                        </a:rPr>
                        <a:t>ExterCond        -2.270791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EnclosedPorch     2.022616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361975601"/>
                  </a:ext>
                </a:extLst>
              </a:tr>
              <a:tr h="91416">
                <a:tc>
                  <a:txBody>
                    <a:bodyPr/>
                    <a:lstStyle/>
                    <a:p>
                      <a:r>
                        <a:rPr lang="en-IN" sz="600">
                          <a:effectLst/>
                        </a:rPr>
                        <a:t>Foundation        0.004296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3SsnPorch         7.087955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43255866"/>
                  </a:ext>
                </a:extLst>
              </a:tr>
              <a:tr h="91416">
                <a:tc>
                  <a:txBody>
                    <a:bodyPr/>
                    <a:lstStyle/>
                    <a:p>
                      <a:r>
                        <a:rPr lang="en-IN" sz="600">
                          <a:effectLst/>
                        </a:rPr>
                        <a:t>BsmtQual         -0.413999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ScreenPorch       3.067153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47845763"/>
                  </a:ext>
                </a:extLst>
              </a:tr>
              <a:tr h="91416">
                <a:tc>
                  <a:txBody>
                    <a:bodyPr/>
                    <a:lstStyle/>
                    <a:p>
                      <a:r>
                        <a:rPr lang="en-IN" sz="600">
                          <a:effectLst/>
                        </a:rPr>
                        <a:t>BsmtCond         -3.025865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PoolArea         12.817372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36273301"/>
                  </a:ext>
                </a:extLst>
              </a:tr>
              <a:tr h="91416">
                <a:tc>
                  <a:txBody>
                    <a:bodyPr/>
                    <a:lstStyle/>
                    <a:p>
                      <a:r>
                        <a:rPr lang="en-IN" sz="600">
                          <a:effectLst/>
                        </a:rPr>
                        <a:t>BsmtExposure     -0.914214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PoolQC          -17.021969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99726289"/>
                  </a:ext>
                </a:extLst>
              </a:tr>
              <a:tr h="91416">
                <a:tc>
                  <a:txBody>
                    <a:bodyPr/>
                    <a:lstStyle/>
                    <a:p>
                      <a:r>
                        <a:rPr lang="en-IN" sz="600">
                          <a:effectLst/>
                        </a:rPr>
                        <a:t>BsmtFinType1     -0.206639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Fence             1.116688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548666206"/>
                  </a:ext>
                </a:extLst>
              </a:tr>
              <a:tr h="91416">
                <a:tc>
                  <a:txBody>
                    <a:bodyPr/>
                    <a:lstStyle/>
                    <a:p>
                      <a:r>
                        <a:rPr lang="en-IN" sz="600">
                          <a:effectLst/>
                        </a:rPr>
                        <a:t>BsmtFinSF1       -0.404528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MiscFeature       9.291637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04287046"/>
                  </a:ext>
                </a:extLst>
              </a:tr>
              <a:tr h="91416">
                <a:tc>
                  <a:txBody>
                    <a:bodyPr/>
                    <a:lstStyle/>
                    <a:p>
                      <a:r>
                        <a:rPr lang="en-IN" sz="600">
                          <a:effectLst/>
                        </a:rPr>
                        <a:t>BsmtFinType2     -2.420885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MiscVal           4.991071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71955709"/>
                  </a:ext>
                </a:extLst>
              </a:tr>
              <a:tr h="91416">
                <a:tc>
                  <a:txBody>
                    <a:bodyPr/>
                    <a:lstStyle/>
                    <a:p>
                      <a:r>
                        <a:rPr lang="en-IN" sz="600">
                          <a:effectLst/>
                        </a:rPr>
                        <a:t>BsmtFinSF2        2.394737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MoSold           -0.035838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47106063"/>
                  </a:ext>
                </a:extLst>
              </a:tr>
              <a:tr h="91416">
                <a:tc>
                  <a:txBody>
                    <a:bodyPr/>
                    <a:lstStyle/>
                    <a:p>
                      <a:r>
                        <a:rPr lang="en-IN" sz="600">
                          <a:effectLst/>
                        </a:rPr>
                        <a:t>BsmtUnfSF        -0.284390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YrSold            0.112893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75220717"/>
                  </a:ext>
                </a:extLst>
              </a:tr>
              <a:tr h="91416">
                <a:tc>
                  <a:txBody>
                    <a:bodyPr/>
                    <a:lstStyle/>
                    <a:p>
                      <a:r>
                        <a:rPr lang="en-IN" sz="600">
                          <a:effectLst/>
                        </a:rPr>
                        <a:t>TotalBsmtSF       0.286779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SaleType         -2.067563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980657503"/>
                  </a:ext>
                </a:extLst>
              </a:tr>
              <a:tr h="91416">
                <a:tc>
                  <a:txBody>
                    <a:bodyPr/>
                    <a:lstStyle/>
                    <a:p>
                      <a:r>
                        <a:rPr lang="en-IN" sz="600">
                          <a:effectLst/>
                        </a:rPr>
                        <a:t>Heating          -4.541694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SaleCondition    -0.353292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402297515"/>
                  </a:ext>
                </a:extLst>
              </a:tr>
              <a:tr h="91416">
                <a:tc>
                  <a:txBody>
                    <a:bodyPr/>
                    <a:lstStyle/>
                    <a:p>
                      <a:r>
                        <a:rPr lang="en-IN" sz="600">
                          <a:effectLst/>
                        </a:rPr>
                        <a:t>HeatingQC         0.156511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 </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88179052"/>
                  </a:ext>
                </a:extLst>
              </a:tr>
            </a:tbl>
          </a:graphicData>
        </a:graphic>
      </p:graphicFrame>
      <p:pic>
        <p:nvPicPr>
          <p:cNvPr id="7" name="Picture 6">
            <a:extLst>
              <a:ext uri="{FF2B5EF4-FFF2-40B4-BE49-F238E27FC236}">
                <a16:creationId xmlns:a16="http://schemas.microsoft.com/office/drawing/2014/main" id="{6B9C65AA-E42C-4ECF-ABB6-74D97B6D7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73833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9BF6-1B5C-46C6-B214-E84604EC7D36}"/>
              </a:ext>
            </a:extLst>
          </p:cNvPr>
          <p:cNvSpPr>
            <a:spLocks noGrp="1"/>
          </p:cNvSpPr>
          <p:nvPr>
            <p:ph type="title"/>
          </p:nvPr>
        </p:nvSpPr>
        <p:spPr/>
        <p:txBody>
          <a:bodyPr/>
          <a:lstStyle/>
          <a:p>
            <a:r>
              <a:rPr lang="en-IN" b="1" dirty="0">
                <a:solidFill>
                  <a:schemeClr val="tx1"/>
                </a:solidFill>
                <a:effectLst/>
                <a:latin typeface="Times New Roman" panose="02020603050405020304" pitchFamily="18" charset="0"/>
                <a:ea typeface="Times New Roman" panose="02020603050405020304" pitchFamily="18" charset="0"/>
              </a:rPr>
              <a:t>Model Building and Evaluation</a:t>
            </a:r>
            <a:endParaRPr lang="en-IN" dirty="0">
              <a:solidFill>
                <a:schemeClr val="tx1"/>
              </a:solidFill>
            </a:endParaRPr>
          </a:p>
        </p:txBody>
      </p:sp>
      <p:sp>
        <p:nvSpPr>
          <p:cNvPr id="3" name="Content Placeholder 2">
            <a:extLst>
              <a:ext uri="{FF2B5EF4-FFF2-40B4-BE49-F238E27FC236}">
                <a16:creationId xmlns:a16="http://schemas.microsoft.com/office/drawing/2014/main" id="{3D5CBBD8-A989-413C-87D6-0A08ACBD74E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p>
          <a:p>
            <a:r>
              <a:rPr lang="en-US" dirty="0">
                <a:latin typeface="Times New Roman" panose="02020603050405020304" pitchFamily="18" charset="0"/>
                <a:cs typeface="Times New Roman" panose="02020603050405020304" pitchFamily="18" charset="0"/>
              </a:rPr>
              <a:t>Linear</a:t>
            </a:r>
          </a:p>
          <a:p>
            <a:r>
              <a:rPr lang="en-US" dirty="0">
                <a:latin typeface="Times New Roman" panose="02020603050405020304" pitchFamily="18" charset="0"/>
                <a:cs typeface="Times New Roman" panose="02020603050405020304" pitchFamily="18" charset="0"/>
              </a:rPr>
              <a:t>Random Forest</a:t>
            </a:r>
          </a:p>
          <a:p>
            <a:r>
              <a:rPr lang="en-US" dirty="0">
                <a:latin typeface="Times New Roman" panose="02020603050405020304" pitchFamily="18" charset="0"/>
                <a:cs typeface="Times New Roman" panose="02020603050405020304" pitchFamily="18" charset="0"/>
              </a:rPr>
              <a:t>Decision Tree</a:t>
            </a:r>
          </a:p>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a:t>
            </a:r>
          </a:p>
        </p:txBody>
      </p:sp>
      <p:pic>
        <p:nvPicPr>
          <p:cNvPr id="4" name="Picture 3">
            <a:extLst>
              <a:ext uri="{FF2B5EF4-FFF2-40B4-BE49-F238E27FC236}">
                <a16:creationId xmlns:a16="http://schemas.microsoft.com/office/drawing/2014/main" id="{49830F2F-EFF9-4330-BECD-CEB90581C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391514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FAB87-5FCB-45D9-BA50-5A246D426B85}"/>
              </a:ext>
            </a:extLst>
          </p:cNvPr>
          <p:cNvSpPr>
            <a:spLocks noGrp="1"/>
          </p:cNvSpPr>
          <p:nvPr>
            <p:ph type="title"/>
          </p:nvPr>
        </p:nvSpPr>
        <p:spPr/>
        <p:txBody>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The Predict test and train values</a:t>
            </a:r>
            <a:endParaRPr lang="en-IN" b="1" dirty="0"/>
          </a:p>
        </p:txBody>
      </p:sp>
      <p:sp>
        <p:nvSpPr>
          <p:cNvPr id="3" name="Text Placeholder 2">
            <a:extLst>
              <a:ext uri="{FF2B5EF4-FFF2-40B4-BE49-F238E27FC236}">
                <a16:creationId xmlns:a16="http://schemas.microsoft.com/office/drawing/2014/main" id="{2C14885C-EFEB-4CA5-A4DC-3B0D4AD076C2}"/>
              </a:ext>
            </a:extLst>
          </p:cNvPr>
          <p:cNvSpPr>
            <a:spLocks noGrp="1"/>
          </p:cNvSpPr>
          <p:nvPr>
            <p:ph type="body" idx="1"/>
          </p:nvPr>
        </p:nvSpPr>
        <p:spPr/>
        <p:txBody>
          <a:bodyPr>
            <a:normAutofit fontScale="55000" lnSpcReduction="2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Predict Test</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D4AE645-BC42-4AED-8515-B074A8838DB2}"/>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Linear = 82.14</a:t>
            </a:r>
          </a:p>
          <a:p>
            <a:r>
              <a:rPr lang="en-US" dirty="0">
                <a:latin typeface="Times New Roman" panose="02020603050405020304" pitchFamily="18" charset="0"/>
                <a:cs typeface="Times New Roman" panose="02020603050405020304" pitchFamily="18" charset="0"/>
              </a:rPr>
              <a:t>Random Forest =  88.85</a:t>
            </a:r>
          </a:p>
          <a:p>
            <a:r>
              <a:rPr lang="en-US" dirty="0">
                <a:latin typeface="Times New Roman" panose="02020603050405020304" pitchFamily="18" charset="0"/>
                <a:cs typeface="Times New Roman" panose="02020603050405020304" pitchFamily="18" charset="0"/>
              </a:rPr>
              <a:t>Decision Tree = 77.5</a:t>
            </a:r>
          </a:p>
          <a:p>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 89.23</a:t>
            </a: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 81.81</a:t>
            </a:r>
          </a:p>
          <a:p>
            <a:endParaRPr lang="en-IN" dirty="0"/>
          </a:p>
        </p:txBody>
      </p:sp>
      <p:sp>
        <p:nvSpPr>
          <p:cNvPr id="5" name="Text Placeholder 4">
            <a:extLst>
              <a:ext uri="{FF2B5EF4-FFF2-40B4-BE49-F238E27FC236}">
                <a16:creationId xmlns:a16="http://schemas.microsoft.com/office/drawing/2014/main" id="{6507777A-55FC-4884-AAB1-8B34335FC60E}"/>
              </a:ext>
            </a:extLst>
          </p:cNvPr>
          <p:cNvSpPr>
            <a:spLocks noGrp="1"/>
          </p:cNvSpPr>
          <p:nvPr>
            <p:ph type="body" sz="quarter" idx="3"/>
          </p:nvPr>
        </p:nvSpPr>
        <p:spPr/>
        <p:txBody>
          <a:bodyPr>
            <a:normAutofit fontScale="55000" lnSpcReduction="20000"/>
          </a:bodyPr>
          <a:lstStyle/>
          <a:p>
            <a:endParaRPr lang="en-US" dirty="0"/>
          </a:p>
          <a:p>
            <a:r>
              <a:rPr lang="en-IN" dirty="0">
                <a:latin typeface="Times New Roman" panose="02020603050405020304" pitchFamily="18" charset="0"/>
                <a:cs typeface="Times New Roman" panose="02020603050405020304" pitchFamily="18" charset="0"/>
              </a:rPr>
              <a:t>Predict Train</a:t>
            </a:r>
          </a:p>
        </p:txBody>
      </p:sp>
      <p:sp>
        <p:nvSpPr>
          <p:cNvPr id="6" name="Content Placeholder 5">
            <a:extLst>
              <a:ext uri="{FF2B5EF4-FFF2-40B4-BE49-F238E27FC236}">
                <a16:creationId xmlns:a16="http://schemas.microsoft.com/office/drawing/2014/main" id="{749570ED-3AC4-476D-BDA6-7892032D49C9}"/>
              </a:ext>
            </a:extLst>
          </p:cNvPr>
          <p:cNvSpPr>
            <a:spLocks noGrp="1"/>
          </p:cNvSpPr>
          <p:nvPr>
            <p:ph sz="quarter" idx="4"/>
          </p:nvPr>
        </p:nvSpPr>
        <p:spPr/>
        <p:txBody>
          <a:bodyPr/>
          <a:lstStyle/>
          <a:p>
            <a:r>
              <a:rPr lang="en-US" dirty="0">
                <a:latin typeface="Times New Roman" panose="02020603050405020304" pitchFamily="18" charset="0"/>
                <a:cs typeface="Times New Roman" panose="02020603050405020304" pitchFamily="18" charset="0"/>
              </a:rPr>
              <a:t>Linear = 83.17</a:t>
            </a:r>
          </a:p>
          <a:p>
            <a:r>
              <a:rPr lang="en-US" dirty="0">
                <a:latin typeface="Times New Roman" panose="02020603050405020304" pitchFamily="18" charset="0"/>
                <a:cs typeface="Times New Roman" panose="02020603050405020304" pitchFamily="18" charset="0"/>
              </a:rPr>
              <a:t>Random Forest = 97.38</a:t>
            </a:r>
          </a:p>
          <a:p>
            <a:r>
              <a:rPr lang="en-US" dirty="0">
                <a:latin typeface="Times New Roman" panose="02020603050405020304" pitchFamily="18" charset="0"/>
                <a:cs typeface="Times New Roman" panose="02020603050405020304" pitchFamily="18" charset="0"/>
              </a:rPr>
              <a:t>Decision Tree = 100</a:t>
            </a:r>
          </a:p>
          <a:p>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 99.99</a:t>
            </a: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 81.60</a:t>
            </a:r>
          </a:p>
          <a:p>
            <a:endParaRPr lang="en-IN" dirty="0"/>
          </a:p>
        </p:txBody>
      </p:sp>
      <p:pic>
        <p:nvPicPr>
          <p:cNvPr id="7" name="Picture 6">
            <a:extLst>
              <a:ext uri="{FF2B5EF4-FFF2-40B4-BE49-F238E27FC236}">
                <a16:creationId xmlns:a16="http://schemas.microsoft.com/office/drawing/2014/main" id="{5E8E881E-C78E-4852-B56E-42622F175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45931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6715-1F7B-4476-A84E-0CB60FD9FC99}"/>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Hyper Parameter Tuning</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C9278F-196C-4B8A-A362-AAB20D6E0007}"/>
              </a:ext>
            </a:extLst>
          </p:cNvPr>
          <p:cNvSpPr>
            <a:spLocks noGrp="1"/>
          </p:cNvSpPr>
          <p:nvPr>
            <p:ph type="subTitle" idx="1"/>
          </p:nvPr>
        </p:nvSpPr>
        <p:spPr/>
        <p:txBody>
          <a:bodyPr>
            <a:normAutofit fontScale="92500" lnSpcReduction="20000"/>
          </a:bodyPr>
          <a:lstStyle/>
          <a:p>
            <a:r>
              <a:rPr lang="en-IN" sz="1799" b="1" dirty="0">
                <a:solidFill>
                  <a:schemeClr val="bg1"/>
                </a:solidFill>
                <a:latin typeface="Times New Roman" panose="02020603050405020304" pitchFamily="18" charset="0"/>
                <a:ea typeface="Calibri" panose="020F0502020204030204" pitchFamily="34" charset="0"/>
              </a:rPr>
              <a:t>The Hyper parameter tuning is carried out for both Random Forest and </a:t>
            </a:r>
            <a:r>
              <a:rPr lang="en-IN" sz="1799"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XGBoost</a:t>
            </a:r>
            <a:r>
              <a:rPr lang="en-IN" sz="1799"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r>
              <a:rPr lang="en-IN" sz="1799" b="1" dirty="0">
                <a:solidFill>
                  <a:schemeClr val="bg1"/>
                </a:solidFill>
                <a:latin typeface="Times New Roman" panose="02020603050405020304" pitchFamily="18" charset="0"/>
                <a:cs typeface="Times New Roman" panose="02020603050405020304" pitchFamily="18" charset="0"/>
              </a:rPr>
              <a:t>Because both predict test value is similar i.e. 89.</a:t>
            </a:r>
            <a:endParaRPr lang="en-IN" dirty="0">
              <a:solidFill>
                <a:schemeClr val="bg1"/>
              </a:solidFill>
            </a:endParaRPr>
          </a:p>
        </p:txBody>
      </p:sp>
      <p:pic>
        <p:nvPicPr>
          <p:cNvPr id="4" name="Picture 3">
            <a:extLst>
              <a:ext uri="{FF2B5EF4-FFF2-40B4-BE49-F238E27FC236}">
                <a16:creationId xmlns:a16="http://schemas.microsoft.com/office/drawing/2014/main" id="{644CB979-A4F9-407B-912D-82A885652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177891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864C-30E0-4C75-9B4B-CC17FFA3C52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Hyper Parameter Tuning Performance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000579C-AF66-40E2-B9A2-2607C383BD1A}"/>
              </a:ext>
            </a:extLst>
          </p:cNvPr>
          <p:cNvSpPr>
            <a:spLocks noGrp="1"/>
          </p:cNvSpPr>
          <p:nvPr>
            <p:ph type="body" idx="1"/>
          </p:nvPr>
        </p:nvSpPr>
        <p:spPr/>
        <p:txBody>
          <a:bodyPr/>
          <a:lstStyle/>
          <a:p>
            <a:r>
              <a:rPr lang="en-IN" b="1" dirty="0">
                <a:solidFill>
                  <a:srgbClr val="202124"/>
                </a:solidFill>
                <a:latin typeface="Times New Roman" panose="02020603050405020304" pitchFamily="18" charset="0"/>
                <a:ea typeface="Calibri" panose="020F0502020204030204" pitchFamily="34" charset="0"/>
              </a:rPr>
              <a:t>Random Forest Regressor:</a:t>
            </a:r>
            <a:endParaRPr lang="en-US" b="1" dirty="0">
              <a:solidFill>
                <a:srgbClr val="202124"/>
              </a:solidFill>
              <a:latin typeface="Times New Roman" panose="02020603050405020304" pitchFamily="18" charset="0"/>
              <a:ea typeface="Calibri" panose="020F0502020204030204" pitchFamily="34" charset="0"/>
            </a:endParaRPr>
          </a:p>
          <a:p>
            <a:endParaRPr lang="en-IN" dirty="0"/>
          </a:p>
        </p:txBody>
      </p:sp>
      <p:sp>
        <p:nvSpPr>
          <p:cNvPr id="4" name="Content Placeholder 3">
            <a:extLst>
              <a:ext uri="{FF2B5EF4-FFF2-40B4-BE49-F238E27FC236}">
                <a16:creationId xmlns:a16="http://schemas.microsoft.com/office/drawing/2014/main" id="{F0481A70-BB4E-47FD-9167-C5853450F43D}"/>
              </a:ext>
            </a:extLst>
          </p:cNvPr>
          <p:cNvSpPr>
            <a:spLocks noGrp="1"/>
          </p:cNvSpPr>
          <p:nvPr>
            <p:ph sz="half" idx="2"/>
          </p:nvPr>
        </p:nvSpPr>
        <p:spPr>
          <a:xfrm>
            <a:off x="839569" y="2505316"/>
            <a:ext cx="5156444" cy="1325218"/>
          </a:xfrm>
        </p:spPr>
        <p:txBody>
          <a:bodyPr/>
          <a:lstStyle/>
          <a:p>
            <a:r>
              <a:rPr lang="en-US" dirty="0">
                <a:latin typeface="Times New Roman" panose="02020603050405020304" pitchFamily="18" charset="0"/>
                <a:cs typeface="Times New Roman" panose="02020603050405020304" pitchFamily="18" charset="0"/>
              </a:rPr>
              <a:t>R2 Score  = 86.79</a:t>
            </a:r>
          </a:p>
          <a:p>
            <a:r>
              <a:rPr lang="en-US" dirty="0">
                <a:latin typeface="Times New Roman" panose="02020603050405020304" pitchFamily="18" charset="0"/>
                <a:cs typeface="Times New Roman" panose="02020603050405020304" pitchFamily="18" charset="0"/>
              </a:rPr>
              <a:t>Cross validation Score = 84.68</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E158EB83-7076-46AF-995A-0F27EAA35B2F}"/>
              </a:ext>
            </a:extLst>
          </p:cNvPr>
          <p:cNvSpPr>
            <a:spLocks noGrp="1"/>
          </p:cNvSpPr>
          <p:nvPr>
            <p:ph type="body" sz="quarter" idx="3"/>
          </p:nvPr>
        </p:nvSpPr>
        <p:spPr/>
        <p:txBody>
          <a:bodyPr/>
          <a:lstStyle/>
          <a:p>
            <a:r>
              <a:rPr lang="en-IN"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XGBoost</a:t>
            </a: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Regressor</a:t>
            </a:r>
            <a:r>
              <a:rPr lang="en-IN" b="1" dirty="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ED8D0398-1DF9-4CBE-977E-87CF81443A3A}"/>
              </a:ext>
            </a:extLst>
          </p:cNvPr>
          <p:cNvSpPr>
            <a:spLocks noGrp="1"/>
          </p:cNvSpPr>
          <p:nvPr>
            <p:ph sz="quarter" idx="4"/>
          </p:nvPr>
        </p:nvSpPr>
        <p:spPr>
          <a:xfrm>
            <a:off x="6170592" y="2505316"/>
            <a:ext cx="5181838" cy="999865"/>
          </a:xfrm>
        </p:spPr>
        <p:txBody>
          <a:bodyPr/>
          <a:lstStyle/>
          <a:p>
            <a:r>
              <a:rPr lang="en-US" dirty="0">
                <a:latin typeface="Times New Roman" panose="02020603050405020304" pitchFamily="18" charset="0"/>
                <a:cs typeface="Times New Roman" panose="02020603050405020304" pitchFamily="18" charset="0"/>
              </a:rPr>
              <a:t>R2 Score  = 89.15</a:t>
            </a:r>
          </a:p>
          <a:p>
            <a:r>
              <a:rPr lang="en-US" dirty="0">
                <a:latin typeface="Times New Roman" panose="02020603050405020304" pitchFamily="18" charset="0"/>
                <a:cs typeface="Times New Roman" panose="02020603050405020304" pitchFamily="18" charset="0"/>
              </a:rPr>
              <a:t>Cross validation Score = 86.55</a:t>
            </a:r>
            <a:endParaRPr lang="en-IN" dirty="0">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8BA075AB-5A7F-422B-AF0A-8D6D27884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44435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7FFF-F54B-4F45-8651-85E3458E9BDA}"/>
              </a:ext>
            </a:extLst>
          </p:cNvPr>
          <p:cNvSpPr>
            <a:spLocks noGrp="1"/>
          </p:cNvSpPr>
          <p:nvPr>
            <p:ph type="ctrTitle"/>
          </p:nvPr>
        </p:nvSpPr>
        <p:spPr/>
        <p:txBody>
          <a:bodyPr>
            <a:normAutofit/>
          </a:bodyPr>
          <a:lstStyle/>
          <a:p>
            <a:r>
              <a:rPr lang="en-US" sz="4399" dirty="0">
                <a:latin typeface="Times New Roman" panose="02020603050405020304" pitchFamily="18" charset="0"/>
                <a:cs typeface="Times New Roman" panose="02020603050405020304" pitchFamily="18" charset="0"/>
              </a:rPr>
              <a:t>Best Model</a:t>
            </a:r>
            <a:endParaRPr lang="en-IN" sz="4399"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EC7E1E-2916-46FF-A0A9-C0D617F6B374}"/>
              </a:ext>
            </a:extLst>
          </p:cNvPr>
          <p:cNvSpPr>
            <a:spLocks noGrp="1"/>
          </p:cNvSpPr>
          <p:nvPr>
            <p:ph type="subTitle" idx="1"/>
          </p:nvPr>
        </p:nvSpPr>
        <p:spPr/>
        <p:txBody>
          <a:bodyPr>
            <a:normAutofit fontScale="55000" lnSpcReduction="20000"/>
          </a:bodyPr>
          <a:lstStyle/>
          <a:p>
            <a:r>
              <a:rPr lang="en-US" sz="2799" dirty="0">
                <a:solidFill>
                  <a:schemeClr val="bg1"/>
                </a:solidFill>
                <a:latin typeface="Times New Roman" panose="02020603050405020304" pitchFamily="18" charset="0"/>
                <a:cs typeface="Times New Roman" panose="02020603050405020304" pitchFamily="18" charset="0"/>
              </a:rPr>
              <a:t>Hyper parameter Tuning performance is compared for both Random Forest and </a:t>
            </a:r>
            <a:r>
              <a:rPr lang="en-US" sz="2799" dirty="0" err="1">
                <a:solidFill>
                  <a:schemeClr val="bg1"/>
                </a:solidFill>
                <a:latin typeface="Times New Roman" panose="02020603050405020304" pitchFamily="18" charset="0"/>
                <a:cs typeface="Times New Roman" panose="02020603050405020304" pitchFamily="18" charset="0"/>
              </a:rPr>
              <a:t>XGBoost</a:t>
            </a:r>
            <a:r>
              <a:rPr lang="en-US" sz="2799" dirty="0">
                <a:solidFill>
                  <a:schemeClr val="bg1"/>
                </a:solidFill>
                <a:latin typeface="Times New Roman" panose="02020603050405020304" pitchFamily="18" charset="0"/>
                <a:cs typeface="Times New Roman" panose="02020603050405020304" pitchFamily="18" charset="0"/>
              </a:rPr>
              <a:t> Hyper parameter Tuning i.e.,R2 score = 86.79 and 89.15 respectively. Finally, </a:t>
            </a:r>
            <a:r>
              <a:rPr lang="en-US" sz="2799" dirty="0" err="1">
                <a:solidFill>
                  <a:schemeClr val="bg1"/>
                </a:solidFill>
                <a:latin typeface="Times New Roman" panose="02020603050405020304" pitchFamily="18" charset="0"/>
                <a:cs typeface="Times New Roman" panose="02020603050405020304" pitchFamily="18" charset="0"/>
              </a:rPr>
              <a:t>XGBoost</a:t>
            </a:r>
            <a:r>
              <a:rPr lang="en-US" sz="2799" dirty="0">
                <a:solidFill>
                  <a:schemeClr val="bg1"/>
                </a:solidFill>
                <a:latin typeface="Times New Roman" panose="02020603050405020304" pitchFamily="18" charset="0"/>
                <a:cs typeface="Times New Roman" panose="02020603050405020304" pitchFamily="18" charset="0"/>
              </a:rPr>
              <a:t> has better R2 score.so this is our best model for these dataset. </a:t>
            </a:r>
            <a:endParaRPr lang="en-IN" sz="2799"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7AEF8EE-31BA-47CE-842A-2DF33DB09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4123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051E-B198-41CD-B875-8DBBB5294B82}"/>
              </a:ext>
            </a:extLst>
          </p:cNvPr>
          <p:cNvSpPr>
            <a:spLocks noGrp="1"/>
          </p:cNvSpPr>
          <p:nvPr>
            <p:ph type="title"/>
          </p:nvPr>
        </p:nvSpPr>
        <p:spPr/>
        <p:txBody>
          <a:bodyPr>
            <a:normAutofit/>
          </a:bodyPr>
          <a:lstStyle/>
          <a:p>
            <a:r>
              <a:rPr lang="en-IN" b="1" dirty="0">
                <a:solidFill>
                  <a:schemeClr val="tx1"/>
                </a:solidFill>
                <a:effectLst/>
                <a:latin typeface="Times New Roman" panose="02020603050405020304" pitchFamily="18" charset="0"/>
                <a:ea typeface="Times New Roman" panose="02020603050405020304" pitchFamily="18" charset="0"/>
              </a:rPr>
              <a:t>Performance Interpretation:</a:t>
            </a:r>
            <a:endParaRPr lang="en-IN" dirty="0">
              <a:solidFill>
                <a:schemeClr val="tx1"/>
              </a:solidFill>
              <a:effectLst/>
              <a:latin typeface="Times New Roman" panose="02020603050405020304" pitchFamily="18" charset="0"/>
              <a:ea typeface="Times New Roman" panose="02020603050405020304" pitchFamily="18" charset="0"/>
            </a:endParaRPr>
          </a:p>
        </p:txBody>
      </p:sp>
      <p:sp>
        <p:nvSpPr>
          <p:cNvPr id="3" name="Text Placeholder 2">
            <a:extLst>
              <a:ext uri="{FF2B5EF4-FFF2-40B4-BE49-F238E27FC236}">
                <a16:creationId xmlns:a16="http://schemas.microsoft.com/office/drawing/2014/main" id="{8BB278C9-FE81-40E0-ACD7-EAC88B4BA325}"/>
              </a:ext>
            </a:extLst>
          </p:cNvPr>
          <p:cNvSpPr>
            <a:spLocks noGrp="1"/>
          </p:cNvSpPr>
          <p:nvPr>
            <p:ph type="body" idx="1"/>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MAE (Mean Absolute Error)</a:t>
            </a:r>
            <a:endParaRPr lang="en-IN" dirty="0">
              <a:effectLst/>
              <a:latin typeface="Times New Roman" panose="02020603050405020304" pitchFamily="18" charset="0"/>
              <a:ea typeface="Times New Roman" panose="02020603050405020304" pitchFamily="18" charset="0"/>
            </a:endParaRPr>
          </a:p>
          <a:p>
            <a:endParaRPr lang="en-IN" sz="1799" dirty="0">
              <a:latin typeface="Times New Roman" panose="02020603050405020304" pitchFamily="18" charset="0"/>
              <a:ea typeface="Times New Roman" panose="02020603050405020304" pitchFamily="18" charset="0"/>
            </a:endParaRPr>
          </a:p>
        </p:txBody>
      </p:sp>
      <p:pic>
        <p:nvPicPr>
          <p:cNvPr id="8" name="Content Placeholder 7">
            <a:extLst>
              <a:ext uri="{FF2B5EF4-FFF2-40B4-BE49-F238E27FC236}">
                <a16:creationId xmlns:a16="http://schemas.microsoft.com/office/drawing/2014/main" id="{8F7A1627-32D0-4F09-B436-AAB235079EAE}"/>
              </a:ext>
            </a:extLst>
          </p:cNvPr>
          <p:cNvPicPr>
            <a:picLocks noGrp="1" noChangeAspect="1"/>
          </p:cNvPicPr>
          <p:nvPr>
            <p:ph sz="half" idx="2"/>
          </p:nvPr>
        </p:nvPicPr>
        <p:blipFill>
          <a:blip r:embed="rId2"/>
          <a:stretch>
            <a:fillRect/>
          </a:stretch>
        </p:blipFill>
        <p:spPr>
          <a:xfrm>
            <a:off x="1205279" y="2333912"/>
            <a:ext cx="4425024" cy="3599511"/>
          </a:xfrm>
        </p:spPr>
      </p:pic>
      <p:sp>
        <p:nvSpPr>
          <p:cNvPr id="5" name="Text Placeholder 4">
            <a:extLst>
              <a:ext uri="{FF2B5EF4-FFF2-40B4-BE49-F238E27FC236}">
                <a16:creationId xmlns:a16="http://schemas.microsoft.com/office/drawing/2014/main" id="{D65B4162-B770-4F85-BEC4-FBD94CA44D8E}"/>
              </a:ext>
            </a:extLst>
          </p:cNvPr>
          <p:cNvSpPr>
            <a:spLocks noGrp="1"/>
          </p:cNvSpPr>
          <p:nvPr>
            <p:ph type="body" sz="quarter" idx="3"/>
          </p:nvPr>
        </p:nvSpPr>
        <p:spPr/>
        <p:txBody>
          <a:bodyPr/>
          <a:lstStyle/>
          <a:p>
            <a:r>
              <a:rPr lang="en-IN" sz="1799" dirty="0">
                <a:solidFill>
                  <a:srgbClr val="000000"/>
                </a:solidFill>
                <a:latin typeface="Times New Roman" panose="02020603050405020304" pitchFamily="18" charset="0"/>
                <a:ea typeface="Times New Roman" panose="02020603050405020304" pitchFamily="18" charset="0"/>
              </a:rPr>
              <a:t> </a:t>
            </a:r>
            <a:endParaRPr lang="en-IN" sz="1799" dirty="0">
              <a:latin typeface="Times New Roman" panose="02020603050405020304" pitchFamily="18" charset="0"/>
              <a:ea typeface="Times New Roman" panose="02020603050405020304" pitchFamily="18" charset="0"/>
            </a:endParaRPr>
          </a:p>
          <a:p>
            <a:r>
              <a:rPr lang="en-IN" b="1" dirty="0">
                <a:solidFill>
                  <a:srgbClr val="000000"/>
                </a:solidFill>
                <a:latin typeface="Times New Roman" panose="02020603050405020304" pitchFamily="18" charset="0"/>
                <a:ea typeface="Times New Roman" panose="02020603050405020304" pitchFamily="18" charset="0"/>
              </a:rPr>
              <a:t>RMSE (Root Mean Squared Error)</a:t>
            </a:r>
            <a:r>
              <a:rPr lang="en-IN" dirty="0">
                <a:solidFill>
                  <a:srgbClr val="000000"/>
                </a:solidFill>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endParaRPr lang="en-IN" dirty="0"/>
          </a:p>
        </p:txBody>
      </p:sp>
      <p:pic>
        <p:nvPicPr>
          <p:cNvPr id="12" name="Content Placeholder 11">
            <a:extLst>
              <a:ext uri="{FF2B5EF4-FFF2-40B4-BE49-F238E27FC236}">
                <a16:creationId xmlns:a16="http://schemas.microsoft.com/office/drawing/2014/main" id="{470B0077-35F3-4177-8CC5-1BD9F2AEA3B3}"/>
              </a:ext>
            </a:extLst>
          </p:cNvPr>
          <p:cNvPicPr>
            <a:picLocks noGrp="1" noChangeAspect="1"/>
          </p:cNvPicPr>
          <p:nvPr>
            <p:ph sz="quarter" idx="4"/>
          </p:nvPr>
        </p:nvPicPr>
        <p:blipFill>
          <a:blip r:embed="rId3"/>
          <a:stretch>
            <a:fillRect/>
          </a:stretch>
        </p:blipFill>
        <p:spPr>
          <a:xfrm>
            <a:off x="6170593" y="2438659"/>
            <a:ext cx="4812953" cy="3494764"/>
          </a:xfrm>
        </p:spPr>
      </p:pic>
      <p:pic>
        <p:nvPicPr>
          <p:cNvPr id="7" name="Picture 6">
            <a:extLst>
              <a:ext uri="{FF2B5EF4-FFF2-40B4-BE49-F238E27FC236}">
                <a16:creationId xmlns:a16="http://schemas.microsoft.com/office/drawing/2014/main" id="{4C9C4AAF-0A07-4B4E-A1F2-465260BBD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410370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5E44BE1-4540-4C9B-8485-382335C0064D}"/>
              </a:ext>
            </a:extLst>
          </p:cNvPr>
          <p:cNvPicPr>
            <a:picLocks noGrp="1"/>
          </p:cNvPicPr>
          <p:nvPr>
            <p:ph idx="1"/>
          </p:nvPr>
        </p:nvPicPr>
        <p:blipFill>
          <a:blip r:embed="rId2"/>
          <a:stretch>
            <a:fillRect/>
          </a:stretch>
        </p:blipFill>
        <p:spPr>
          <a:xfrm>
            <a:off x="2037819" y="1838739"/>
            <a:ext cx="6097692" cy="4018503"/>
          </a:xfrm>
          <a:prstGeom prst="rect">
            <a:avLst/>
          </a:prstGeom>
        </p:spPr>
      </p:pic>
      <p:sp>
        <p:nvSpPr>
          <p:cNvPr id="5" name="Rectangle 1">
            <a:extLst>
              <a:ext uri="{FF2B5EF4-FFF2-40B4-BE49-F238E27FC236}">
                <a16:creationId xmlns:a16="http://schemas.microsoft.com/office/drawing/2014/main" id="{1A86730B-F399-4925-815A-95FF2FC64D41}"/>
              </a:ext>
            </a:extLst>
          </p:cNvPr>
          <p:cNvSpPr>
            <a:spLocks noGrp="1" noChangeArrowheads="1"/>
          </p:cNvSpPr>
          <p:nvPr>
            <p:ph type="title"/>
          </p:nvPr>
        </p:nvSpPr>
        <p:spPr bwMode="auto">
          <a:xfrm>
            <a:off x="837981" y="213137"/>
            <a:ext cx="11445986" cy="1630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6" tIns="45708" rIns="91416" bIns="45708" numCol="1" rtlCol="0" anchor="ctr" anchorCtr="0" compatLnSpc="1">
            <a:prstTxWarp prst="textNoShape">
              <a:avLst/>
            </a:prstTxWarp>
            <a:spAutoFit/>
          </a:bodyPr>
          <a:lstStyle/>
          <a:p>
            <a:pPr defTabSz="914126" eaLnBrk="0" fontAlgn="base" hangingPunct="0">
              <a:spcAft>
                <a:spcPct val="0"/>
              </a:spcAft>
            </a:pPr>
            <a:r>
              <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Notice here that our residuals looked to be normally distributed and that's really a good sign which means that</a:t>
            </a:r>
            <a:br>
              <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our model was a correct choice for the data.</a:t>
            </a:r>
          </a:p>
          <a:p>
            <a:pPr defTabSz="914126" eaLnBrk="0" fontAlgn="base" hangingPunct="0">
              <a:spcAft>
                <a:spcPct val="0"/>
              </a:spcAft>
            </a:pP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From these plots above, we can understand the distribution of </a:t>
            </a:r>
            <a:r>
              <a:rPr lang="en-US" altLang="en-US" sz="1999"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Sale Price</a:t>
            </a: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defTabSz="914126" eaLnBrk="0" fontAlgn="base" hangingPunct="0">
              <a:spcAft>
                <a:spcPct val="0"/>
              </a:spcAft>
            </a:pP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Finally, we came to know that our best model is both </a:t>
            </a:r>
            <a:r>
              <a:rPr lang="en-US" altLang="en-US" sz="199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XGBoost</a:t>
            </a: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and the worst model </a:t>
            </a:r>
            <a:b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is Decision Tree</a:t>
            </a:r>
            <a:r>
              <a:rPr lang="en-US" altLang="en-US" sz="1200" dirty="0">
                <a:solidFill>
                  <a:srgbClr val="000000"/>
                </a:solidFill>
                <a:latin typeface="Arial" panose="020B0604020202020204" pitchFamily="34" charset="0"/>
                <a:ea typeface="Times New Roman" panose="02020603050405020304" pitchFamily="18" charset="0"/>
              </a:rPr>
              <a:t>.</a:t>
            </a:r>
            <a:endParaRPr lang="en-US" altLang="en-US" sz="1799" dirty="0">
              <a:solidFill>
                <a:schemeClr val="tx1"/>
              </a:solidFill>
              <a:latin typeface="Arial" panose="020B0604020202020204" pitchFamily="34" charset="0"/>
            </a:endParaRPr>
          </a:p>
        </p:txBody>
      </p:sp>
      <p:pic>
        <p:nvPicPr>
          <p:cNvPr id="6" name="Picture 5">
            <a:extLst>
              <a:ext uri="{FF2B5EF4-FFF2-40B4-BE49-F238E27FC236}">
                <a16:creationId xmlns:a16="http://schemas.microsoft.com/office/drawing/2014/main" id="{5AED3C8F-9675-4C1B-AA54-F0E650BC7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32588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1C7F-3B08-4FD0-951B-ECFA13D222C9}"/>
              </a:ext>
            </a:extLst>
          </p:cNvPr>
          <p:cNvSpPr>
            <a:spLocks noGrp="1"/>
          </p:cNvSpPr>
          <p:nvPr>
            <p:ph type="ctrTitle"/>
          </p:nvPr>
        </p:nvSpPr>
        <p:spPr/>
        <p:txBody>
          <a:bodyPr>
            <a:normAutofit/>
          </a:bodyPr>
          <a:lstStyle/>
          <a:p>
            <a:pPr>
              <a:lnSpc>
                <a:spcPct val="107000"/>
              </a:lnSpc>
              <a:spcBef>
                <a:spcPts val="200"/>
              </a:spcBef>
              <a:spcAft>
                <a:spcPts val="600"/>
              </a:spcAft>
            </a:pPr>
            <a:r>
              <a:rPr lang="en-IN" sz="43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sz="4399"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5EB060-D75C-4203-99A0-67EFA5545DA2}"/>
              </a:ext>
            </a:extLst>
          </p:cNvPr>
          <p:cNvSpPr>
            <a:spLocks noGrp="1"/>
          </p:cNvSpPr>
          <p:nvPr>
            <p:ph type="subTitle" idx="1"/>
          </p:nvPr>
        </p:nvSpPr>
        <p:spPr/>
        <p:txBody>
          <a:bodyPr>
            <a:normAutofit fontScale="77500" lnSpcReduction="20000"/>
          </a:bodyPr>
          <a:lstStyle/>
          <a:p>
            <a:r>
              <a:rPr lang="en-IN" sz="1799" dirty="0">
                <a:latin typeface="Times New Roman" panose="02020603050405020304" pitchFamily="18" charset="0"/>
                <a:ea typeface="Times New Roman" panose="02020603050405020304" pitchFamily="18" charset="0"/>
              </a:rPr>
              <a:t>Some of the models we used provide the ability to see the importance of each feature in the dataset after fitting the model. We will look at the feature importance’s provided by both Random Forest and </a:t>
            </a:r>
            <a:r>
              <a:rPr lang="en-IN" sz="1799" dirty="0" err="1">
                <a:latin typeface="Times New Roman" panose="02020603050405020304" pitchFamily="18" charset="0"/>
                <a:ea typeface="Times New Roman" panose="02020603050405020304" pitchFamily="18" charset="0"/>
              </a:rPr>
              <a:t>XGBoost</a:t>
            </a:r>
            <a:r>
              <a:rPr lang="en-IN" sz="1799" dirty="0">
                <a:latin typeface="Times New Roman" panose="02020603050405020304" pitchFamily="18" charset="0"/>
                <a:ea typeface="Times New Roman" panose="02020603050405020304" pitchFamily="18" charset="0"/>
              </a:rPr>
              <a:t> models. We have 81 features in our data which is a big number, so we will take a look at the 15 most important features.</a:t>
            </a:r>
          </a:p>
          <a:p>
            <a:endParaRPr lang="en-IN" dirty="0"/>
          </a:p>
        </p:txBody>
      </p:sp>
      <p:pic>
        <p:nvPicPr>
          <p:cNvPr id="4" name="Picture 3">
            <a:extLst>
              <a:ext uri="{FF2B5EF4-FFF2-40B4-BE49-F238E27FC236}">
                <a16:creationId xmlns:a16="http://schemas.microsoft.com/office/drawing/2014/main" id="{897E2AE5-9DC1-4433-81FD-99F0B1E41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9860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normAutofit/>
          </a:bodyPr>
          <a:lstStyle/>
          <a:p>
            <a:r>
              <a:rPr lang="en-US" sz="3199" dirty="0">
                <a:solidFill>
                  <a:schemeClr val="tx1"/>
                </a:solidFill>
              </a:rPr>
              <a:t>INTRODUCTION</a:t>
            </a:r>
            <a:endParaRPr lang="ru-RU" sz="3199" dirty="0">
              <a:solidFill>
                <a:schemeClr val="tx1"/>
              </a:solidFill>
            </a:endParaRPr>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lstStyle/>
          <a:p>
            <a:r>
              <a:rPr lang="en-US" b="1" dirty="0"/>
              <a:t>PROBLEM STATEMENT:</a:t>
            </a:r>
            <a:endParaRPr lang="ru-RU" b="1"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3830" y="2743200"/>
            <a:ext cx="11492781" cy="2570343"/>
          </a:xfrm>
        </p:spPr>
        <p:txBody>
          <a:bodyPr>
            <a:noAutofit/>
          </a:bodyPr>
          <a:lstStyle/>
          <a:p>
            <a:pPr marL="76200" marR="401320" algn="just">
              <a:lnSpc>
                <a:spcPct val="107000"/>
              </a:lnSpc>
              <a:spcBef>
                <a:spcPts val="945"/>
              </a:spcBef>
              <a:spcAft>
                <a:spcPts val="0"/>
              </a:spcAft>
            </a:pPr>
            <a:r>
              <a:rPr lang="en-US" sz="1800" dirty="0">
                <a:effectLst/>
                <a:latin typeface="Arial MT"/>
                <a:ea typeface="Arial MT"/>
                <a:cs typeface="Arial MT"/>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a:t>
            </a:r>
          </a:p>
          <a:p>
            <a:pPr marL="76200" marR="401320" algn="just">
              <a:lnSpc>
                <a:spcPct val="107000"/>
              </a:lnSpc>
              <a:spcBef>
                <a:spcPts val="945"/>
              </a:spcBef>
              <a:spcAft>
                <a:spcPts val="0"/>
              </a:spcAft>
            </a:pPr>
            <a:endParaRPr lang="en-US" sz="1800" dirty="0">
              <a:effectLst/>
              <a:latin typeface="Arial MT"/>
              <a:ea typeface="Arial MT"/>
              <a:cs typeface="Arial MT"/>
            </a:endParaRPr>
          </a:p>
        </p:txBody>
      </p:sp>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pic>
        <p:nvPicPr>
          <p:cNvPr id="7" name="Picture 6">
            <a:extLst>
              <a:ext uri="{FF2B5EF4-FFF2-40B4-BE49-F238E27FC236}">
                <a16:creationId xmlns:a16="http://schemas.microsoft.com/office/drawing/2014/main" id="{1F3411CE-86C2-4586-BBD0-D9D8BBAE4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655792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06C2-8A54-41B8-A8B4-A4D7BCFB5E20}"/>
              </a:ext>
            </a:extLst>
          </p:cNvPr>
          <p:cNvSpPr>
            <a:spLocks noGrp="1"/>
          </p:cNvSpPr>
          <p:nvPr>
            <p:ph type="title"/>
          </p:nvPr>
        </p:nvSpPr>
        <p:spPr/>
        <p:txBody>
          <a:bodyPr/>
          <a:lstStyle/>
          <a:p>
            <a:r>
              <a:rPr lang="en-IN" sz="43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dirty="0">
              <a:solidFill>
                <a:schemeClr val="tx1"/>
              </a:solidFill>
            </a:endParaRPr>
          </a:p>
        </p:txBody>
      </p:sp>
      <p:sp>
        <p:nvSpPr>
          <p:cNvPr id="3" name="Text Placeholder 2">
            <a:extLst>
              <a:ext uri="{FF2B5EF4-FFF2-40B4-BE49-F238E27FC236}">
                <a16:creationId xmlns:a16="http://schemas.microsoft.com/office/drawing/2014/main" id="{43A02A1C-91F6-4E08-BC04-8B194A31BAEF}"/>
              </a:ext>
            </a:extLst>
          </p:cNvPr>
          <p:cNvSpPr>
            <a:spLocks noGrp="1"/>
          </p:cNvSpPr>
          <p:nvPr>
            <p:ph type="body" idx="1"/>
          </p:nvPr>
        </p:nvSpPr>
        <p:spPr/>
        <p:txBody>
          <a:bodyPr>
            <a:normAutofit/>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IN"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41CCC8C6-533B-431B-997A-FE3C18E41F7B}"/>
              </a:ext>
            </a:extLst>
          </p:cNvPr>
          <p:cNvSpPr>
            <a:spLocks noGrp="1"/>
          </p:cNvSpPr>
          <p:nvPr>
            <p:ph type="body" sz="quarter" idx="3"/>
          </p:nvPr>
        </p:nvSpPr>
        <p:spPr/>
        <p:txBody>
          <a:bodyPr/>
          <a:lstStyle/>
          <a:p>
            <a:r>
              <a:rPr lang="en-US" dirty="0" err="1">
                <a:latin typeface="Times New Roman" panose="02020603050405020304" pitchFamily="18" charset="0"/>
                <a:cs typeface="Times New Roman" panose="02020603050405020304" pitchFamily="18" charset="0"/>
              </a:rPr>
              <a:t>XGBoost</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1A30485-76A4-4B38-92DA-99013A2E6B0C}"/>
              </a:ext>
            </a:extLst>
          </p:cNvPr>
          <p:cNvPicPr>
            <a:picLocks noGrp="1"/>
          </p:cNvPicPr>
          <p:nvPr>
            <p:ph sz="half" idx="2"/>
          </p:nvPr>
        </p:nvPicPr>
        <p:blipFill>
          <a:blip r:embed="rId2"/>
          <a:stretch>
            <a:fillRect/>
          </a:stretch>
        </p:blipFill>
        <p:spPr>
          <a:xfrm>
            <a:off x="891019" y="2816306"/>
            <a:ext cx="4951965" cy="3072758"/>
          </a:xfrm>
          <a:prstGeom prst="rect">
            <a:avLst/>
          </a:prstGeom>
        </p:spPr>
      </p:pic>
      <p:pic>
        <p:nvPicPr>
          <p:cNvPr id="8" name="Content Placeholder 7">
            <a:extLst>
              <a:ext uri="{FF2B5EF4-FFF2-40B4-BE49-F238E27FC236}">
                <a16:creationId xmlns:a16="http://schemas.microsoft.com/office/drawing/2014/main" id="{D99C2D3C-D591-4ACA-B760-3111F7314389}"/>
              </a:ext>
            </a:extLst>
          </p:cNvPr>
          <p:cNvPicPr>
            <a:picLocks noGrp="1"/>
          </p:cNvPicPr>
          <p:nvPr>
            <p:ph sz="quarter" idx="4"/>
          </p:nvPr>
        </p:nvPicPr>
        <p:blipFill>
          <a:blip r:embed="rId3"/>
          <a:stretch>
            <a:fillRect/>
          </a:stretch>
        </p:blipFill>
        <p:spPr>
          <a:xfrm>
            <a:off x="6225216" y="2820274"/>
            <a:ext cx="5072590" cy="3053712"/>
          </a:xfrm>
          <a:prstGeom prst="rect">
            <a:avLst/>
          </a:prstGeom>
        </p:spPr>
      </p:pic>
      <p:pic>
        <p:nvPicPr>
          <p:cNvPr id="9" name="Picture 8">
            <a:extLst>
              <a:ext uri="{FF2B5EF4-FFF2-40B4-BE49-F238E27FC236}">
                <a16:creationId xmlns:a16="http://schemas.microsoft.com/office/drawing/2014/main" id="{2C9FCCBF-DE43-43D0-BBCA-B3A23A863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303596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BD74-4142-4850-B22B-1CF5C4D7D251}"/>
              </a:ext>
            </a:extLst>
          </p:cNvPr>
          <p:cNvSpPr>
            <a:spLocks noGrp="1"/>
          </p:cNvSpPr>
          <p:nvPr>
            <p:ph type="ctrTitle"/>
          </p:nvPr>
        </p:nvSpPr>
        <p:spPr/>
        <p:txBody>
          <a:bodyPr>
            <a:normAutofit/>
          </a:bodyPr>
          <a:lstStyle/>
          <a:p>
            <a:r>
              <a:rPr lang="en-IN" sz="4399" b="1" dirty="0">
                <a:solidFill>
                  <a:schemeClr val="tx1"/>
                </a:solidFill>
                <a:latin typeface="Times New Roman" panose="02020603050405020304" pitchFamily="18" charset="0"/>
                <a:ea typeface="Times New Roman" panose="02020603050405020304" pitchFamily="18" charset="0"/>
              </a:rPr>
              <a:t>Common Important Features:</a:t>
            </a:r>
            <a:br>
              <a:rPr lang="en-IN" sz="4399" dirty="0">
                <a:solidFill>
                  <a:schemeClr val="tx1"/>
                </a:solidFill>
                <a:latin typeface="Times New Roman" panose="02020603050405020304" pitchFamily="18" charset="0"/>
                <a:ea typeface="Times New Roman" panose="02020603050405020304" pitchFamily="18" charset="0"/>
              </a:rPr>
            </a:br>
            <a:endParaRPr lang="en-IN" sz="4399" dirty="0">
              <a:solidFill>
                <a:schemeClr val="tx1"/>
              </a:solidFill>
            </a:endParaRPr>
          </a:p>
        </p:txBody>
      </p:sp>
      <p:sp>
        <p:nvSpPr>
          <p:cNvPr id="3" name="Subtitle 2">
            <a:extLst>
              <a:ext uri="{FF2B5EF4-FFF2-40B4-BE49-F238E27FC236}">
                <a16:creationId xmlns:a16="http://schemas.microsoft.com/office/drawing/2014/main" id="{EC26FC70-D351-46C9-87A8-7A58D3FB3F42}"/>
              </a:ext>
            </a:extLst>
          </p:cNvPr>
          <p:cNvSpPr>
            <a:spLocks noGrp="1"/>
          </p:cNvSpPr>
          <p:nvPr>
            <p:ph type="subTitle" idx="1"/>
          </p:nvPr>
        </p:nvSpPr>
        <p:spPr/>
        <p:txBody>
          <a:bodyPr>
            <a:normAutofit fontScale="92500" lnSpcReduction="10000"/>
          </a:bodyPr>
          <a:lstStyle/>
          <a:p>
            <a:r>
              <a:rPr lang="en-IN" sz="1799" dirty="0">
                <a:latin typeface="Times New Roman" panose="02020603050405020304" pitchFamily="18" charset="0"/>
                <a:ea typeface="Times New Roman" panose="02020603050405020304" pitchFamily="18" charset="0"/>
              </a:rPr>
              <a:t>Now, let us see which features are among the most important features for both </a:t>
            </a:r>
            <a:r>
              <a:rPr lang="en-IN" sz="1799" dirty="0" err="1">
                <a:latin typeface="Times New Roman" panose="02020603050405020304" pitchFamily="18" charset="0"/>
                <a:ea typeface="Times New Roman" panose="02020603050405020304" pitchFamily="18" charset="0"/>
              </a:rPr>
              <a:t>XGBoost</a:t>
            </a:r>
            <a:r>
              <a:rPr lang="en-IN" sz="1799" dirty="0">
                <a:latin typeface="Times New Roman" panose="02020603050405020304" pitchFamily="18" charset="0"/>
                <a:ea typeface="Times New Roman" panose="02020603050405020304" pitchFamily="18" charset="0"/>
              </a:rPr>
              <a:t> and Random Forest models, and let's find out the difference in their importance regarding the two models:</a:t>
            </a:r>
          </a:p>
          <a:p>
            <a:endParaRPr lang="en-IN" dirty="0"/>
          </a:p>
        </p:txBody>
      </p:sp>
      <p:pic>
        <p:nvPicPr>
          <p:cNvPr id="4" name="Picture 3">
            <a:extLst>
              <a:ext uri="{FF2B5EF4-FFF2-40B4-BE49-F238E27FC236}">
                <a16:creationId xmlns:a16="http://schemas.microsoft.com/office/drawing/2014/main" id="{B5949E85-C991-469C-A73F-3CEE245AA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186983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6DD6-E3A9-419F-BA15-B7DA44BA2193}"/>
              </a:ext>
            </a:extLst>
          </p:cNvPr>
          <p:cNvSpPr>
            <a:spLocks noGrp="1"/>
          </p:cNvSpPr>
          <p:nvPr>
            <p:ph type="title"/>
          </p:nvPr>
        </p:nvSpPr>
        <p:spPr/>
        <p:txBody>
          <a:bodyPr>
            <a:normAutofit fontScale="90000"/>
          </a:bodyPr>
          <a:lstStyle/>
          <a:p>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chemeClr val="tx1"/>
                </a:solidFill>
                <a:effectLst/>
                <a:latin typeface="Times New Roman" panose="02020603050405020304" pitchFamily="18" charset="0"/>
                <a:ea typeface="Times New Roman" panose="02020603050405020304" pitchFamily="18" charset="0"/>
              </a:rPr>
              <a:t>Common Important Features:</a:t>
            </a:r>
            <a:br>
              <a:rPr lang="en-IN" dirty="0">
                <a:solidFill>
                  <a:schemeClr val="tx1"/>
                </a:solidFill>
                <a:effectLst/>
                <a:latin typeface="Times New Roman" panose="02020603050405020304" pitchFamily="18" charset="0"/>
                <a:ea typeface="Times New Roman" panose="02020603050405020304" pitchFamily="18" charset="0"/>
              </a:rPr>
            </a:br>
            <a:endParaRPr lang="en-IN" dirty="0">
              <a:solidFill>
                <a:schemeClr val="tx1"/>
              </a:solidFill>
            </a:endParaRPr>
          </a:p>
        </p:txBody>
      </p:sp>
      <p:pic>
        <p:nvPicPr>
          <p:cNvPr id="4" name="Content Placeholder 3">
            <a:extLst>
              <a:ext uri="{FF2B5EF4-FFF2-40B4-BE49-F238E27FC236}">
                <a16:creationId xmlns:a16="http://schemas.microsoft.com/office/drawing/2014/main" id="{7F1EE1CF-FECC-4EF7-96C4-5DE177D86A38}"/>
              </a:ext>
            </a:extLst>
          </p:cNvPr>
          <p:cNvPicPr>
            <a:picLocks noGrp="1"/>
          </p:cNvPicPr>
          <p:nvPr>
            <p:ph idx="1"/>
          </p:nvPr>
        </p:nvPicPr>
        <p:blipFill>
          <a:blip r:embed="rId2"/>
          <a:stretch>
            <a:fillRect/>
          </a:stretch>
        </p:blipFill>
        <p:spPr>
          <a:xfrm>
            <a:off x="837982" y="1691141"/>
            <a:ext cx="10198618" cy="4518435"/>
          </a:xfrm>
          <a:prstGeom prst="rect">
            <a:avLst/>
          </a:prstGeom>
        </p:spPr>
      </p:pic>
      <p:pic>
        <p:nvPicPr>
          <p:cNvPr id="5" name="Picture 4">
            <a:extLst>
              <a:ext uri="{FF2B5EF4-FFF2-40B4-BE49-F238E27FC236}">
                <a16:creationId xmlns:a16="http://schemas.microsoft.com/office/drawing/2014/main" id="{6AC57C97-C5E6-4058-A1F4-50E12B761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185065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AD83-76B0-4BA0-B9C3-0B5868B2202A}"/>
              </a:ext>
            </a:extLst>
          </p:cNvPr>
          <p:cNvSpPr>
            <a:spLocks noGrp="1"/>
          </p:cNvSpPr>
          <p:nvPr>
            <p:ph type="title"/>
          </p:nvPr>
        </p:nvSpPr>
        <p:spPr/>
        <p:txBody>
          <a:bodyPr>
            <a:normAutofit fontScale="90000"/>
          </a:bodyPr>
          <a:lstStyle/>
          <a:p>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rPr>
              <a:t>Conclusion</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C78DC67-7B17-4F5D-8AE8-552783684FBB}"/>
              </a:ext>
            </a:extLst>
          </p:cNvPr>
          <p:cNvSpPr>
            <a:spLocks noGrp="1"/>
          </p:cNvSpPr>
          <p:nvPr>
            <p:ph idx="1"/>
          </p:nvPr>
        </p:nvSpPr>
        <p:spPr/>
        <p:txBody>
          <a:bodyPr/>
          <a:lstStyle/>
          <a:p>
            <a:pPr>
              <a:spcAft>
                <a:spcPts val="1200"/>
              </a:spcAft>
            </a:pPr>
            <a:r>
              <a:rPr lang="en-IN" sz="1799" dirty="0">
                <a:latin typeface="Times New Roman" panose="02020603050405020304" pitchFamily="18" charset="0"/>
                <a:ea typeface="Times New Roman" panose="02020603050405020304" pitchFamily="18" charset="0"/>
              </a:rPr>
              <a:t>In this paper, we built several regression models to predict the price of some house given some of the house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 and communicating them with visualizations.</a:t>
            </a:r>
          </a:p>
          <a:p>
            <a:pPr>
              <a:spcAft>
                <a:spcPts val="1200"/>
              </a:spcAft>
            </a:pPr>
            <a:r>
              <a:rPr lang="en-IN" sz="1799" dirty="0">
                <a:latin typeface="Times New Roman" panose="02020603050405020304" pitchFamily="18" charset="0"/>
                <a:ea typeface="Times New Roman" panose="02020603050405020304" pitchFamily="18" charset="0"/>
              </a:rPr>
              <a:t>As a recommendation, we advise to use this model (or a version of it trained with more recent data) by people who want to buy a house in the area covered by the dataset to have an idea about the actual price. The model can be used also with datasets that covered areas provided that they contain the same features. We also suggest that people take into consideration the features that were deemed as most important as seen in the previous section; this might help them estimate the house price better.</a:t>
            </a:r>
          </a:p>
          <a:p>
            <a:pPr>
              <a:spcAft>
                <a:spcPts val="1200"/>
              </a:spcAft>
            </a:pPr>
            <a:endParaRPr lang="en-IN" sz="1799" dirty="0">
              <a:latin typeface="Times New Roman" panose="02020603050405020304" pitchFamily="18" charset="0"/>
              <a:ea typeface="Times New Roman" panose="02020603050405020304" pitchFamily="18" charset="0"/>
            </a:endParaRPr>
          </a:p>
          <a:p>
            <a:pPr marL="0" indent="0">
              <a:buNone/>
            </a:pPr>
            <a:endParaRPr lang="en-IN" dirty="0"/>
          </a:p>
        </p:txBody>
      </p:sp>
      <p:pic>
        <p:nvPicPr>
          <p:cNvPr id="6" name="Picture 5">
            <a:extLst>
              <a:ext uri="{FF2B5EF4-FFF2-40B4-BE49-F238E27FC236}">
                <a16:creationId xmlns:a16="http://schemas.microsoft.com/office/drawing/2014/main" id="{735BB05F-1452-49DB-8A18-C6EDBDC6E4EC}"/>
              </a:ext>
            </a:extLst>
          </p:cNvPr>
          <p:cNvPicPr>
            <a:picLocks noChangeAspect="1"/>
          </p:cNvPicPr>
          <p:nvPr/>
        </p:nvPicPr>
        <p:blipFill>
          <a:blip r:embed="rId2"/>
          <a:stretch>
            <a:fillRect/>
          </a:stretch>
        </p:blipFill>
        <p:spPr>
          <a:xfrm>
            <a:off x="1501158" y="4924012"/>
            <a:ext cx="8767517" cy="933255"/>
          </a:xfrm>
          <a:prstGeom prst="rect">
            <a:avLst/>
          </a:prstGeom>
        </p:spPr>
      </p:pic>
      <p:pic>
        <p:nvPicPr>
          <p:cNvPr id="5" name="Picture 4">
            <a:extLst>
              <a:ext uri="{FF2B5EF4-FFF2-40B4-BE49-F238E27FC236}">
                <a16:creationId xmlns:a16="http://schemas.microsoft.com/office/drawing/2014/main" id="{4FDDDFA9-5C00-4037-8870-9BBCC9759F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99648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4116FB0-BC43-46E2-B0C1-D66193042DD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79562" y="1181100"/>
            <a:ext cx="9029700" cy="4495800"/>
          </a:xfrm>
          <a:prstGeom prst="rect">
            <a:avLst/>
          </a:prstGeom>
        </p:spPr>
      </p:pic>
      <p:pic>
        <p:nvPicPr>
          <p:cNvPr id="3" name="Picture 2">
            <a:extLst>
              <a:ext uri="{FF2B5EF4-FFF2-40B4-BE49-F238E27FC236}">
                <a16:creationId xmlns:a16="http://schemas.microsoft.com/office/drawing/2014/main" id="{E95A797E-1817-40D9-B017-5C3131ABEB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
        <p:nvSpPr>
          <p:cNvPr id="2" name="Slide Number Placeholder 1">
            <a:extLst>
              <a:ext uri="{FF2B5EF4-FFF2-40B4-BE49-F238E27FC236}">
                <a16:creationId xmlns:a16="http://schemas.microsoft.com/office/drawing/2014/main" id="{2C5C58F9-45A7-4714-A47D-FD3C0D354AC9}"/>
              </a:ext>
            </a:extLst>
          </p:cNvPr>
          <p:cNvSpPr>
            <a:spLocks noGrp="1"/>
          </p:cNvSpPr>
          <p:nvPr>
            <p:ph type="sldNum" sz="quarter" idx="12"/>
          </p:nvPr>
        </p:nvSpPr>
        <p:spPr/>
        <p:txBody>
          <a:bodyPr/>
          <a:lstStyle/>
          <a:p>
            <a:fld id="{DF28FB93-0A08-4E7D-8E63-9EFA29F1E093}" type="slidenum">
              <a:rPr lang="en-US" smtClean="0"/>
              <a:pPr/>
              <a:t>34</a:t>
            </a:fld>
            <a:endParaRPr lang="en-US"/>
          </a:p>
        </p:txBody>
      </p:sp>
    </p:spTree>
    <p:extLst>
      <p:ext uri="{BB962C8B-B14F-4D97-AF65-F5344CB8AC3E}">
        <p14:creationId xmlns:p14="http://schemas.microsoft.com/office/powerpoint/2010/main" val="235894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5"/>
          </p:nvPr>
        </p:nvSpPr>
        <p:spPr>
          <a:xfrm>
            <a:off x="379413" y="2209800"/>
            <a:ext cx="11809412" cy="4495799"/>
          </a:xfrm>
        </p:spPr>
        <p:txBody>
          <a:bodyPr>
            <a:normAutofit/>
          </a:bodyPr>
          <a:lstStyle/>
          <a:p>
            <a:pPr marL="0" marR="401320" indent="0" algn="just">
              <a:lnSpc>
                <a:spcPct val="107000"/>
              </a:lnSpc>
              <a:spcBef>
                <a:spcPts val="945"/>
              </a:spcBef>
              <a:spcAft>
                <a:spcPts val="0"/>
              </a:spcAft>
              <a:buNone/>
            </a:pPr>
            <a:r>
              <a:rPr lang="en-US" sz="1400" dirty="0">
                <a:effectLst/>
                <a:latin typeface="Arial MT"/>
                <a:ea typeface="Arial MT"/>
                <a:cs typeface="Arial MT"/>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pPr marL="76200" marR="401320" algn="just">
              <a:lnSpc>
                <a:spcPct val="107000"/>
              </a:lnSpc>
              <a:spcBef>
                <a:spcPts val="945"/>
              </a:spcBef>
              <a:spcAft>
                <a:spcPts val="0"/>
              </a:spcAft>
            </a:pPr>
            <a:r>
              <a:rPr lang="en-US" sz="1400" dirty="0">
                <a:effectLst/>
                <a:latin typeface="Arial MT"/>
                <a:ea typeface="Arial MT"/>
                <a:cs typeface="Arial MT"/>
              </a:rPr>
              <a:t>1. Which variables are important to predict the price of variable?</a:t>
            </a:r>
          </a:p>
          <a:p>
            <a:pPr marL="76200" marR="401320" algn="just">
              <a:lnSpc>
                <a:spcPct val="107000"/>
              </a:lnSpc>
              <a:spcBef>
                <a:spcPts val="945"/>
              </a:spcBef>
              <a:spcAft>
                <a:spcPts val="0"/>
              </a:spcAft>
            </a:pPr>
            <a:r>
              <a:rPr lang="en-US" sz="1400" dirty="0">
                <a:effectLst/>
                <a:latin typeface="Arial MT"/>
                <a:ea typeface="Arial MT"/>
                <a:cs typeface="Arial MT"/>
              </a:rPr>
              <a:t>2. How do these variables describe the price of the house?</a:t>
            </a:r>
          </a:p>
          <a:p>
            <a:pPr marL="0" marR="401320" indent="0" algn="just">
              <a:lnSpc>
                <a:spcPct val="107000"/>
              </a:lnSpc>
              <a:spcBef>
                <a:spcPts val="945"/>
              </a:spcBef>
              <a:spcAft>
                <a:spcPts val="0"/>
              </a:spcAft>
              <a:buNone/>
            </a:pPr>
            <a:r>
              <a:rPr lang="en-US" sz="1400" dirty="0">
                <a:effectLst/>
                <a:latin typeface="Arial MT"/>
                <a:ea typeface="Arial MT"/>
                <a:cs typeface="Arial MT"/>
              </a:rPr>
              <a:t> </a:t>
            </a:r>
            <a:r>
              <a:rPr lang="en-US" sz="3600" b="1" dirty="0">
                <a:solidFill>
                  <a:schemeClr val="tx1"/>
                </a:solidFill>
                <a:effectLst/>
                <a:latin typeface="Arial MT"/>
                <a:ea typeface="Arial MT"/>
                <a:cs typeface="Arial MT"/>
              </a:rPr>
              <a:t>Business Goal:</a:t>
            </a:r>
          </a:p>
          <a:p>
            <a:pPr marL="0" marR="401320" indent="0" algn="just">
              <a:lnSpc>
                <a:spcPct val="107000"/>
              </a:lnSpc>
              <a:spcBef>
                <a:spcPts val="945"/>
              </a:spcBef>
              <a:spcAft>
                <a:spcPts val="0"/>
              </a:spcAft>
              <a:buNone/>
            </a:pPr>
            <a:r>
              <a:rPr lang="en-US" sz="1400" dirty="0">
                <a:effectLst/>
                <a:latin typeface="Arial MT"/>
                <a:ea typeface="Arial MT"/>
                <a:cs typeface="Arial MT"/>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sz="1400" dirty="0">
              <a:effectLst/>
              <a:latin typeface="Arial MT"/>
              <a:ea typeface="Arial MT"/>
              <a:cs typeface="Arial MT"/>
            </a:endParaRPr>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4</a:t>
            </a:fld>
            <a:endParaRPr lang="ru-RU" dirty="0"/>
          </a:p>
        </p:txBody>
      </p:sp>
      <p:pic>
        <p:nvPicPr>
          <p:cNvPr id="10" name="Picture 9">
            <a:extLst>
              <a:ext uri="{FF2B5EF4-FFF2-40B4-BE49-F238E27FC236}">
                <a16:creationId xmlns:a16="http://schemas.microsoft.com/office/drawing/2014/main" id="{169ACF10-5651-4C82-A9A7-36D03CCC1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987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2588-61B1-46C0-A75F-A7517CCFA9CA}"/>
              </a:ext>
            </a:extLst>
          </p:cNvPr>
          <p:cNvSpPr>
            <a:spLocks noGrp="1"/>
          </p:cNvSpPr>
          <p:nvPr>
            <p:ph type="title"/>
          </p:nvPr>
        </p:nvSpPr>
        <p:spPr>
          <a:xfrm>
            <a:off x="1919253" y="1828800"/>
            <a:ext cx="8823359" cy="1915647"/>
          </a:xfrm>
        </p:spPr>
        <p:txBody>
          <a:bodyPr/>
          <a:lstStyle/>
          <a:p>
            <a:r>
              <a:rPr lang="en-US" dirty="0">
                <a:latin typeface="Times New Roman" panose="02020603050405020304" pitchFamily="18" charset="0"/>
                <a:cs typeface="Times New Roman" panose="02020603050405020304" pitchFamily="18" charset="0"/>
              </a:rPr>
              <a:t>EDA(Exploratory Data Analysis)</a:t>
            </a:r>
            <a:endParaRPr lang="en-IN" dirty="0"/>
          </a:p>
        </p:txBody>
      </p:sp>
      <p:pic>
        <p:nvPicPr>
          <p:cNvPr id="4" name="Picture 3">
            <a:extLst>
              <a:ext uri="{FF2B5EF4-FFF2-40B4-BE49-F238E27FC236}">
                <a16:creationId xmlns:a16="http://schemas.microsoft.com/office/drawing/2014/main" id="{82A62EB3-ED9F-426E-85C2-039416970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316382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3B18-EAEE-4E74-95E1-11DB778EF026}"/>
              </a:ext>
            </a:extLst>
          </p:cNvPr>
          <p:cNvSpPr>
            <a:spLocks noGrp="1"/>
          </p:cNvSpPr>
          <p:nvPr>
            <p:ph type="title"/>
          </p:nvPr>
        </p:nvSpPr>
        <p:spPr/>
        <p:txBody>
          <a:bodyPr/>
          <a:lstStyle/>
          <a:p>
            <a:r>
              <a:rPr lang="en-I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solidFill>
                <a:schemeClr val="tx1"/>
              </a:solidFill>
            </a:endParaRPr>
          </a:p>
        </p:txBody>
      </p:sp>
      <p:sp>
        <p:nvSpPr>
          <p:cNvPr id="5" name="Rectangle 2">
            <a:extLst>
              <a:ext uri="{FF2B5EF4-FFF2-40B4-BE49-F238E27FC236}">
                <a16:creationId xmlns:a16="http://schemas.microsoft.com/office/drawing/2014/main" id="{A70C02FB-19BD-4B16-AFCF-82C6EC94F1D8}"/>
              </a:ext>
            </a:extLst>
          </p:cNvPr>
          <p:cNvSpPr>
            <a:spLocks noGrp="1" noChangeArrowheads="1"/>
          </p:cNvSpPr>
          <p:nvPr>
            <p:ph idx="1"/>
          </p:nvPr>
        </p:nvSpPr>
        <p:spPr bwMode="auto">
          <a:xfrm>
            <a:off x="914162" y="3204953"/>
            <a:ext cx="10436681" cy="1322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spAutoFit/>
          </a:bodyPr>
          <a:lstStyle/>
          <a:p>
            <a:pPr marL="0" indent="0" defTabSz="914126" eaLnBrk="0" fontAlgn="base" hangingPunct="0">
              <a:spcBef>
                <a:spcPct val="0"/>
              </a:spcBef>
              <a:spcAft>
                <a:spcPct val="0"/>
              </a:spcAft>
              <a:buClrTx/>
              <a:buSzTx/>
              <a:buNone/>
            </a:pP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1460 records (rows) and 81 features (columns).</a:t>
            </a:r>
          </a:p>
          <a:p>
            <a:pPr marL="0" indent="0" defTabSz="914126" eaLnBrk="0" fontAlgn="base" hangingPunct="0">
              <a:spcBef>
                <a:spcPct val="0"/>
              </a:spcBef>
              <a:spcAft>
                <a:spcPct val="0"/>
              </a:spcAft>
              <a:buClrTx/>
              <a:buSzTx/>
              <a:buNone/>
            </a:pP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Since the number of features is large (81), we will attach the original data description file to this study for more information about the dataset. Now, we will mention the feature name with a short description of its meaning.</a:t>
            </a: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F01A6BF-16AC-485C-B808-6A7178298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89073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A59E-9233-4F42-8242-B73A3AA299F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frame 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2C8F2E-93BD-4C9D-83AF-C8440107A895}"/>
              </a:ext>
            </a:extLst>
          </p:cNvPr>
          <p:cNvSpPr>
            <a:spLocks noGrp="1"/>
          </p:cNvSpPr>
          <p:nvPr>
            <p:ph idx="1"/>
          </p:nvPr>
        </p:nvSpPr>
        <p:spPr/>
        <p:txBody>
          <a:bodyPr>
            <a:normAutofit fontScale="92500" lnSpcReduction="10000"/>
          </a:bodyPr>
          <a:lstStyle/>
          <a:p>
            <a:r>
              <a:rPr lang="en-IN" dirty="0">
                <a:solidFill>
                  <a:schemeClr val="bg1"/>
                </a:solidFill>
                <a:latin typeface="Times New Roman" panose="02020603050405020304" pitchFamily="18" charset="0"/>
                <a:cs typeface="Times New Roman" panose="02020603050405020304" pitchFamily="18" charset="0"/>
              </a:rPr>
              <a:t>The dataset contains the data of the house. On the basis of the data we have to predict the sale price of the house, the </a:t>
            </a:r>
            <a:r>
              <a:rPr lang="en-IN" dirty="0" err="1">
                <a:solidFill>
                  <a:schemeClr val="bg1"/>
                </a:solidFill>
                <a:latin typeface="Times New Roman" panose="02020603050405020304" pitchFamily="18" charset="0"/>
                <a:cs typeface="Times New Roman" panose="02020603050405020304" pitchFamily="18" charset="0"/>
              </a:rPr>
              <a:t>datset</a:t>
            </a:r>
            <a:r>
              <a:rPr lang="en-IN" dirty="0">
                <a:solidFill>
                  <a:schemeClr val="bg1"/>
                </a:solidFill>
                <a:latin typeface="Times New Roman" panose="02020603050405020304" pitchFamily="18" charset="0"/>
                <a:cs typeface="Times New Roman" panose="02020603050405020304" pitchFamily="18" charset="0"/>
              </a:rPr>
              <a:t> contains the data like, 'Id', '</a:t>
            </a:r>
            <a:r>
              <a:rPr lang="en-IN" dirty="0" err="1">
                <a:solidFill>
                  <a:schemeClr val="bg1"/>
                </a:solidFill>
                <a:latin typeface="Times New Roman" panose="02020603050405020304" pitchFamily="18" charset="0"/>
                <a:cs typeface="Times New Roman" panose="02020603050405020304" pitchFamily="18" charset="0"/>
              </a:rPr>
              <a:t>MSSubClass</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MSZoning</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LotFrontage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LotArea</a:t>
            </a:r>
            <a:r>
              <a:rPr lang="en-IN" dirty="0">
                <a:solidFill>
                  <a:schemeClr val="bg1"/>
                </a:solidFill>
                <a:latin typeface="Times New Roman" panose="02020603050405020304" pitchFamily="18" charset="0"/>
                <a:cs typeface="Times New Roman" panose="02020603050405020304" pitchFamily="18" charset="0"/>
              </a:rPr>
              <a:t>', 'Street', 'Alley', '</a:t>
            </a:r>
            <a:r>
              <a:rPr lang="en-IN" dirty="0" err="1">
                <a:solidFill>
                  <a:schemeClr val="bg1"/>
                </a:solidFill>
                <a:latin typeface="Times New Roman" panose="02020603050405020304" pitchFamily="18" charset="0"/>
                <a:cs typeface="Times New Roman" panose="02020603050405020304" pitchFamily="18" charset="0"/>
              </a:rPr>
              <a:t>LotShape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LandContour</a:t>
            </a:r>
            <a:r>
              <a:rPr lang="en-IN" dirty="0">
                <a:solidFill>
                  <a:schemeClr val="bg1"/>
                </a:solidFill>
                <a:latin typeface="Times New Roman" panose="02020603050405020304" pitchFamily="18" charset="0"/>
                <a:cs typeface="Times New Roman" panose="02020603050405020304" pitchFamily="18" charset="0"/>
              </a:rPr>
              <a:t>', 'Utilities', '</a:t>
            </a:r>
            <a:r>
              <a:rPr lang="en-IN" dirty="0" err="1">
                <a:solidFill>
                  <a:schemeClr val="bg1"/>
                </a:solidFill>
                <a:latin typeface="Times New Roman" panose="02020603050405020304" pitchFamily="18" charset="0"/>
                <a:cs typeface="Times New Roman" panose="02020603050405020304" pitchFamily="18" charset="0"/>
              </a:rPr>
              <a:t>LotConfig</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LandSlope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Neighborhood</a:t>
            </a:r>
            <a:r>
              <a:rPr lang="en-IN" dirty="0">
                <a:solidFill>
                  <a:schemeClr val="bg1"/>
                </a:solidFill>
                <a:latin typeface="Times New Roman" panose="02020603050405020304" pitchFamily="18" charset="0"/>
                <a:cs typeface="Times New Roman" panose="02020603050405020304" pitchFamily="18" charset="0"/>
              </a:rPr>
              <a:t>', 'Condition1', 'Condition2', '</a:t>
            </a:r>
            <a:r>
              <a:rPr lang="en-IN" dirty="0" err="1">
                <a:solidFill>
                  <a:schemeClr val="bg1"/>
                </a:solidFill>
                <a:latin typeface="Times New Roman" panose="02020603050405020304" pitchFamily="18" charset="0"/>
                <a:cs typeface="Times New Roman" panose="02020603050405020304" pitchFamily="18" charset="0"/>
              </a:rPr>
              <a:t>BldgType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HouseStyle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OverallQual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OverallCond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YearBuilt</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YearRemodAdd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RoofStyle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RoofMatl</a:t>
            </a:r>
            <a:r>
              <a:rPr lang="en-IN" dirty="0">
                <a:solidFill>
                  <a:schemeClr val="bg1"/>
                </a:solidFill>
                <a:latin typeface="Times New Roman" panose="02020603050405020304" pitchFamily="18" charset="0"/>
                <a:cs typeface="Times New Roman" panose="02020603050405020304" pitchFamily="18" charset="0"/>
              </a:rPr>
              <a:t>', 'Exterior1st', 'Exterior2nd', '</a:t>
            </a:r>
            <a:r>
              <a:rPr lang="en-IN" dirty="0" err="1">
                <a:solidFill>
                  <a:schemeClr val="bg1"/>
                </a:solidFill>
                <a:latin typeface="Times New Roman" panose="02020603050405020304" pitchFamily="18" charset="0"/>
                <a:cs typeface="Times New Roman" panose="02020603050405020304" pitchFamily="18" charset="0"/>
              </a:rPr>
              <a:t>MasVnrType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MasVnrArea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ExterQual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ExterCond</a:t>
            </a:r>
            <a:r>
              <a:rPr lang="en-IN" dirty="0">
                <a:solidFill>
                  <a:schemeClr val="bg1"/>
                </a:solidFill>
                <a:latin typeface="Times New Roman" panose="02020603050405020304" pitchFamily="18" charset="0"/>
                <a:cs typeface="Times New Roman" panose="02020603050405020304" pitchFamily="18" charset="0"/>
              </a:rPr>
              <a:t>', 'Foundation', '</a:t>
            </a:r>
            <a:r>
              <a:rPr lang="en-IN" dirty="0" err="1">
                <a:solidFill>
                  <a:schemeClr val="bg1"/>
                </a:solidFill>
                <a:latin typeface="Times New Roman" panose="02020603050405020304" pitchFamily="18" charset="0"/>
                <a:cs typeface="Times New Roman" panose="02020603050405020304" pitchFamily="18" charset="0"/>
              </a:rPr>
              <a:t>BsmtQual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BsmtCond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BsmtExposure</a:t>
            </a:r>
            <a:r>
              <a:rPr lang="en-IN" dirty="0">
                <a:solidFill>
                  <a:schemeClr val="bg1"/>
                </a:solidFill>
                <a:latin typeface="Times New Roman" panose="02020603050405020304" pitchFamily="18" charset="0"/>
                <a:cs typeface="Times New Roman" panose="02020603050405020304" pitchFamily="18" charset="0"/>
              </a:rPr>
              <a:t>', 'BsmtFinType1', 'BsmtFinSF1', 'BsmtFinType2', 'BsmtFinSF2', '</a:t>
            </a:r>
            <a:r>
              <a:rPr lang="en-IN" dirty="0" err="1">
                <a:solidFill>
                  <a:schemeClr val="bg1"/>
                </a:solidFill>
                <a:latin typeface="Times New Roman" panose="02020603050405020304" pitchFamily="18" charset="0"/>
                <a:cs typeface="Times New Roman" panose="02020603050405020304" pitchFamily="18" charset="0"/>
              </a:rPr>
              <a:t>BsmtUnfSF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TotalBsmtSF</a:t>
            </a:r>
            <a:r>
              <a:rPr lang="en-IN" dirty="0">
                <a:solidFill>
                  <a:schemeClr val="bg1"/>
                </a:solidFill>
                <a:latin typeface="Times New Roman" panose="02020603050405020304" pitchFamily="18" charset="0"/>
                <a:cs typeface="Times New Roman" panose="02020603050405020304" pitchFamily="18" charset="0"/>
              </a:rPr>
              <a:t>', 'Heating', '</a:t>
            </a:r>
            <a:r>
              <a:rPr lang="en-IN" dirty="0" err="1">
                <a:solidFill>
                  <a:schemeClr val="bg1"/>
                </a:solidFill>
                <a:latin typeface="Times New Roman" panose="02020603050405020304" pitchFamily="18" charset="0"/>
                <a:cs typeface="Times New Roman" panose="02020603050405020304" pitchFamily="18" charset="0"/>
              </a:rPr>
              <a:t>HeatingQC</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CentralAir</a:t>
            </a:r>
            <a:r>
              <a:rPr lang="en-IN" dirty="0">
                <a:solidFill>
                  <a:schemeClr val="bg1"/>
                </a:solidFill>
                <a:latin typeface="Times New Roman" panose="02020603050405020304" pitchFamily="18" charset="0"/>
                <a:cs typeface="Times New Roman" panose="02020603050405020304" pitchFamily="18" charset="0"/>
              </a:rPr>
              <a:t>', 'Electrical', '1stFlrSF', '2ndFlrSF', '</a:t>
            </a:r>
            <a:r>
              <a:rPr lang="en-IN" dirty="0" err="1">
                <a:solidFill>
                  <a:schemeClr val="bg1"/>
                </a:solidFill>
                <a:latin typeface="Times New Roman" panose="02020603050405020304" pitchFamily="18" charset="0"/>
                <a:cs typeface="Times New Roman" panose="02020603050405020304" pitchFamily="18" charset="0"/>
              </a:rPr>
              <a:t>LowQualFinSF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GrLivArea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BsmtFullBath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BsmtHalfBath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FullBath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HalfBath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BedroomAbvGr</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KitchenAbvGr</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KitchenQual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TotRmsAbvGrd</a:t>
            </a:r>
            <a:r>
              <a:rPr lang="en-IN" dirty="0">
                <a:solidFill>
                  <a:schemeClr val="bg1"/>
                </a:solidFill>
                <a:latin typeface="Times New Roman" panose="02020603050405020304" pitchFamily="18" charset="0"/>
                <a:cs typeface="Times New Roman" panose="02020603050405020304" pitchFamily="18" charset="0"/>
              </a:rPr>
              <a:t>', 'Functional', 'Fireplaces', '</a:t>
            </a:r>
            <a:r>
              <a:rPr lang="en-IN" dirty="0" err="1">
                <a:solidFill>
                  <a:schemeClr val="bg1"/>
                </a:solidFill>
                <a:latin typeface="Times New Roman" panose="02020603050405020304" pitchFamily="18" charset="0"/>
                <a:cs typeface="Times New Roman" panose="02020603050405020304" pitchFamily="18" charset="0"/>
              </a:rPr>
              <a:t>FireplaceQu</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GarageYrBlt</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GarageFinish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GarageCars</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GarageArea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GarageCond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PavedDrive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WoodDeckSF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OpenPorchSF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EnclosedPorch</a:t>
            </a:r>
            <a:r>
              <a:rPr lang="en-IN" dirty="0">
                <a:solidFill>
                  <a:schemeClr val="bg1"/>
                </a:solidFill>
                <a:latin typeface="Times New Roman" panose="02020603050405020304" pitchFamily="18" charset="0"/>
                <a:cs typeface="Times New Roman" panose="02020603050405020304" pitchFamily="18" charset="0"/>
              </a:rPr>
              <a:t>', '3SsnPorch', '</a:t>
            </a:r>
            <a:r>
              <a:rPr lang="en-IN" dirty="0" err="1">
                <a:solidFill>
                  <a:schemeClr val="bg1"/>
                </a:solidFill>
                <a:latin typeface="Times New Roman" panose="02020603050405020304" pitchFamily="18" charset="0"/>
                <a:cs typeface="Times New Roman" panose="02020603050405020304" pitchFamily="18" charset="0"/>
              </a:rPr>
              <a:t>ScreenPorch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PoolArea</a:t>
            </a:r>
            <a:r>
              <a:rPr lang="en-IN" dirty="0">
                <a:solidFill>
                  <a:schemeClr val="bg1"/>
                </a:solidFill>
                <a:latin typeface="Times New Roman" panose="02020603050405020304" pitchFamily="18" charset="0"/>
                <a:cs typeface="Times New Roman" panose="02020603050405020304" pitchFamily="18" charset="0"/>
              </a:rPr>
              <a:t>','</a:t>
            </a:r>
            <a:r>
              <a:rPr lang="en-IN" dirty="0" err="1">
                <a:solidFill>
                  <a:schemeClr val="bg1"/>
                </a:solidFill>
                <a:latin typeface="Times New Roman" panose="02020603050405020304" pitchFamily="18" charset="0"/>
                <a:cs typeface="Times New Roman" panose="02020603050405020304" pitchFamily="18" charset="0"/>
              </a:rPr>
              <a:t>PoolQC</a:t>
            </a:r>
            <a:r>
              <a:rPr lang="en-IN" dirty="0">
                <a:solidFill>
                  <a:schemeClr val="bg1"/>
                </a:solidFill>
                <a:latin typeface="Times New Roman" panose="02020603050405020304" pitchFamily="18" charset="0"/>
                <a:cs typeface="Times New Roman" panose="02020603050405020304" pitchFamily="18" charset="0"/>
              </a:rPr>
              <a:t>', 'Fence', '</a:t>
            </a:r>
            <a:r>
              <a:rPr lang="en-IN" dirty="0" err="1">
                <a:solidFill>
                  <a:schemeClr val="bg1"/>
                </a:solidFill>
                <a:latin typeface="Times New Roman" panose="02020603050405020304" pitchFamily="18" charset="0"/>
                <a:cs typeface="Times New Roman" panose="02020603050405020304" pitchFamily="18" charset="0"/>
              </a:rPr>
              <a:t>MiscFeature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MiscVal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MoSold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YrSold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SaleType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SaleCondition</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SalePrice</a:t>
            </a:r>
            <a:r>
              <a:rPr lang="en-IN" dirty="0">
                <a:solidFill>
                  <a:schemeClr val="bg1"/>
                </a:solidFill>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EE39E0BF-E80B-440F-B065-E1CBEBEAE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357786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421A-AC94-40BF-A232-68EDE3B9865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Target Variable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84AB43-E494-4CB1-8840-A7A53E4AE10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Sale Price : It’s continuous type of data, so the model approach is  carried out for Regression analysis.</a:t>
            </a:r>
          </a:p>
          <a:p>
            <a:pPr marL="0" indent="0">
              <a:buNone/>
            </a:pPr>
            <a:r>
              <a:rPr lang="en-US" b="1" dirty="0">
                <a:latin typeface="Times New Roman" panose="02020603050405020304" pitchFamily="18" charset="0"/>
                <a:cs typeface="Times New Roman" panose="02020603050405020304" pitchFamily="18" charset="0"/>
              </a:rPr>
              <a:t>Regression:</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2AD1114-94C0-4AEA-B179-A2254EF78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79060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5CF4-12E9-4447-8C36-E95154E9E854}"/>
              </a:ext>
            </a:extLst>
          </p:cNvPr>
          <p:cNvSpPr>
            <a:spLocks noGrp="1"/>
          </p:cNvSpPr>
          <p:nvPr>
            <p:ph type="ctrTitle"/>
          </p:nvPr>
        </p:nvSpPr>
        <p:spPr>
          <a:xfrm>
            <a:off x="2681252" y="457200"/>
            <a:ext cx="8823360" cy="3329581"/>
          </a:xfrm>
        </p:spPr>
        <p:txBody>
          <a:bodyPr>
            <a:normAutofit/>
          </a:bodyPr>
          <a:lstStyle/>
          <a:p>
            <a:r>
              <a:rPr lang="en-US" sz="6598" dirty="0">
                <a:latin typeface="Times New Roman" panose="02020603050405020304" pitchFamily="18" charset="0"/>
                <a:cs typeface="Times New Roman" panose="02020603050405020304" pitchFamily="18" charset="0"/>
              </a:rPr>
              <a:t>Visualization</a:t>
            </a:r>
            <a:endParaRPr lang="en-IN" sz="6598"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6F3184C-7888-419C-A3AA-D1512B831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149142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2.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1045</TotalTime>
  <Words>1989</Words>
  <Application>Microsoft Office PowerPoint</Application>
  <PresentationFormat>Custom</PresentationFormat>
  <Paragraphs>276</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Arial MT</vt:lpstr>
      <vt:lpstr>Calibri</vt:lpstr>
      <vt:lpstr>Calibri Light</vt:lpstr>
      <vt:lpstr>Century Gothic</vt:lpstr>
      <vt:lpstr>Constantia</vt:lpstr>
      <vt:lpstr>Times New Roman</vt:lpstr>
      <vt:lpstr>Wingdings</vt:lpstr>
      <vt:lpstr>Wingdings 3</vt:lpstr>
      <vt:lpstr>Ion</vt:lpstr>
      <vt:lpstr>HOUSING PRICE PREDICTION PRESENTATION</vt:lpstr>
      <vt:lpstr>Agenda:</vt:lpstr>
      <vt:lpstr>INTRODUCTION</vt:lpstr>
      <vt:lpstr>PowerPoint Presentation</vt:lpstr>
      <vt:lpstr>EDA(Exploratory Data Analysis)</vt:lpstr>
      <vt:lpstr>Data Description</vt:lpstr>
      <vt:lpstr>Data frame Description:</vt:lpstr>
      <vt:lpstr>Target Variable </vt:lpstr>
      <vt:lpstr>Visualization</vt:lpstr>
      <vt:lpstr>Target Variable (Sale Price Distribution)</vt:lpstr>
      <vt:lpstr>Cat plot Distribution for Overall Qualification vs Sale Price(Target Variable)</vt:lpstr>
      <vt:lpstr>Column Dropped</vt:lpstr>
      <vt:lpstr> Data Pre-processing </vt:lpstr>
      <vt:lpstr> Data Cleaning </vt:lpstr>
      <vt:lpstr> Encoding of Data Frame: </vt:lpstr>
      <vt:lpstr>    Correlation matrix: </vt:lpstr>
      <vt:lpstr> Checking the columns which are positively and negative correlated with the target columns:   </vt:lpstr>
      <vt:lpstr>Check the data distribution among all the columns. </vt:lpstr>
      <vt:lpstr> Outliers Check:  There are 80 columns in dataset so it’s not possible to plot each and every column separately or plot all together. so, we will print in 4 steps: </vt:lpstr>
      <vt:lpstr>Remaining section of Outliers Check:</vt:lpstr>
      <vt:lpstr>Checking Skewness: Now here, we are going to use Power transform function to handle skewness in dataset</vt:lpstr>
      <vt:lpstr>Model Building and Evaluation</vt:lpstr>
      <vt:lpstr>The Predict test and train values</vt:lpstr>
      <vt:lpstr>Hyper Parameter Tuning</vt:lpstr>
      <vt:lpstr>Hyper Parameter Tuning Performance</vt:lpstr>
      <vt:lpstr>Best Model</vt:lpstr>
      <vt:lpstr>Performance Interpretation:</vt:lpstr>
      <vt:lpstr>Notice here that our residuals looked to be normally distributed and that's really a good sign which means that  our model was a correct choice for the data. From these plots above, we can understand the distribution of Sale Price.  Finally, we came to know that our best model is both XGBoost and the worst model  is Decision Tree.</vt:lpstr>
      <vt:lpstr>Feature Importance’s:</vt:lpstr>
      <vt:lpstr>Feature Importance’s:</vt:lpstr>
      <vt:lpstr>Common Important Features: </vt:lpstr>
      <vt:lpstr> Common Important Features: </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Sonali Daga</dc:creator>
  <cp:lastModifiedBy>Paras Daga</cp:lastModifiedBy>
  <cp:revision>4</cp:revision>
  <dcterms:created xsi:type="dcterms:W3CDTF">2021-09-16T06:05:54Z</dcterms:created>
  <dcterms:modified xsi:type="dcterms:W3CDTF">2022-03-11T11:52:25Z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