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2"/>
  </p:notesMasterIdLst>
  <p:sldIdLst>
    <p:sldId id="275" r:id="rId3"/>
    <p:sldId id="276" r:id="rId4"/>
    <p:sldId id="258" r:id="rId5"/>
    <p:sldId id="256" r:id="rId6"/>
    <p:sldId id="259" r:id="rId7"/>
    <p:sldId id="278" r:id="rId8"/>
    <p:sldId id="277" r:id="rId9"/>
    <p:sldId id="279" r:id="rId10"/>
    <p:sldId id="280" r:id="rId11"/>
    <p:sldId id="281" r:id="rId12"/>
    <p:sldId id="282" r:id="rId13"/>
    <p:sldId id="283" r:id="rId14"/>
    <p:sldId id="284" r:id="rId15"/>
    <p:sldId id="285" r:id="rId16"/>
    <p:sldId id="288" r:id="rId17"/>
    <p:sldId id="260" r:id="rId18"/>
    <p:sldId id="286" r:id="rId19"/>
    <p:sldId id="287"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5734" autoAdjust="0"/>
  </p:normalViewPr>
  <p:slideViewPr>
    <p:cSldViewPr snapToGrid="0">
      <p:cViewPr varScale="1">
        <p:scale>
          <a:sx n="108" d="100"/>
          <a:sy n="108"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9026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49026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79835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28691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80646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32105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68626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3737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51250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37398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63721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11/8/21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11/8/21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11/8/21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949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lucidchart.com/pages/er-diagram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lucidchart.com/page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hyperlink" Target="https://www.geeksforgeeks.org/indexing-in-databases-set-1/" TargetMode="External"/><Relationship Id="rId3" Type="http://schemas.openxmlformats.org/officeDocument/2006/relationships/hyperlink" Target="https://www.lifewire.com/database-normalization-basics-1019735" TargetMode="External"/><Relationship Id="rId7" Type="http://schemas.openxmlformats.org/officeDocument/2006/relationships/hyperlink" Target="https://medium.com/@jimmyfarillo/the-basics-of-database-indexes-for-relational-databases-bfc634d6bb37"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searchdatamanagement.techtarget.com/definition/denormalization" TargetMode="External"/><Relationship Id="rId5" Type="http://schemas.openxmlformats.org/officeDocument/2006/relationships/hyperlink" Target="https://www.geeksforgeeks.org/denormalization-in-databases/" TargetMode="External"/><Relationship Id="rId4" Type="http://schemas.openxmlformats.org/officeDocument/2006/relationships/hyperlink" Target="https://www.guru99.com/database-normalizati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mysql.com/doc/sakila/en/sakila-structur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deed.com/career-advice/career-development/types-of-databases" TargetMode="External"/><Relationship Id="rId2" Type="http://schemas.openxmlformats.org/officeDocument/2006/relationships/hyperlink" Target="https://www.logianalytics.com/relational-vs-non-relational-databases/" TargetMode="External"/><Relationship Id="rId1" Type="http://schemas.openxmlformats.org/officeDocument/2006/relationships/slideLayout" Target="../slideLayouts/slideLayout12.xml"/><Relationship Id="rId4" Type="http://schemas.openxmlformats.org/officeDocument/2006/relationships/hyperlink" Target="https://www.confluent.io/learn/databases-data-lakes-and-data-warehouses-compar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ndor.depaul.edu/gandrus/240IT/accesspages/relationships.ht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condor.depaul.edu/gandrus/240IT/accesspages/relationships.ht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F555-4381-4644-9050-C0DB8A9E6817}"/>
              </a:ext>
            </a:extLst>
          </p:cNvPr>
          <p:cNvSpPr>
            <a:spLocks noGrp="1"/>
          </p:cNvSpPr>
          <p:nvPr>
            <p:ph type="title"/>
          </p:nvPr>
        </p:nvSpPr>
        <p:spPr/>
        <p:txBody>
          <a:bodyPr/>
          <a:lstStyle/>
          <a:p>
            <a:r>
              <a:rPr lang="en-US" dirty="0"/>
              <a:t>Breakout Room Questions</a:t>
            </a:r>
          </a:p>
        </p:txBody>
      </p:sp>
      <p:sp>
        <p:nvSpPr>
          <p:cNvPr id="3" name="Content Placeholder 2">
            <a:extLst>
              <a:ext uri="{FF2B5EF4-FFF2-40B4-BE49-F238E27FC236}">
                <a16:creationId xmlns:a16="http://schemas.microsoft.com/office/drawing/2014/main" id="{D2CE1BC5-C2EF-1B40-A200-CE738679FAFA}"/>
              </a:ext>
            </a:extLst>
          </p:cNvPr>
          <p:cNvSpPr>
            <a:spLocks noGrp="1"/>
          </p:cNvSpPr>
          <p:nvPr>
            <p:ph idx="1"/>
          </p:nvPr>
        </p:nvSpPr>
        <p:spPr/>
        <p:txBody>
          <a:bodyPr>
            <a:normAutofit/>
          </a:bodyPr>
          <a:lstStyle/>
          <a:p>
            <a:r>
              <a:rPr lang="en-US" sz="1800" b="1" u="sng" dirty="0"/>
              <a:t>Group 1:</a:t>
            </a:r>
            <a:r>
              <a:rPr lang="en-US" sz="1800" dirty="0"/>
              <a:t> What are databases? Why/when do you use them? What are some challenges to using databases?</a:t>
            </a:r>
          </a:p>
          <a:p>
            <a:r>
              <a:rPr lang="en-US" sz="1800" b="1" u="sng" dirty="0"/>
              <a:t>Group 2:</a:t>
            </a:r>
            <a:r>
              <a:rPr lang="en-US" sz="1800" dirty="0"/>
              <a:t> What are some examples of databases? What company created/owns them? (Hint: MySQL is one example)</a:t>
            </a:r>
          </a:p>
          <a:p>
            <a:r>
              <a:rPr lang="en-US" sz="1800" b="1" u="sng" dirty="0"/>
              <a:t>Group 3:</a:t>
            </a:r>
            <a:r>
              <a:rPr lang="en-US" sz="1800" dirty="0"/>
              <a:t> What are relational databases? What are non-relational databases? What are advantages/disadvantages of each?</a:t>
            </a:r>
          </a:p>
          <a:p>
            <a:r>
              <a:rPr lang="en-US" sz="1800" b="1" u="sng" dirty="0"/>
              <a:t>Group 4:</a:t>
            </a:r>
            <a:r>
              <a:rPr lang="en-US" sz="1800" dirty="0"/>
              <a:t> What is SQL? What is it used for and when was it created? </a:t>
            </a:r>
          </a:p>
          <a:p>
            <a:r>
              <a:rPr lang="en-US" sz="1800" b="1" u="sng" dirty="0"/>
              <a:t>Group 5:</a:t>
            </a:r>
            <a:r>
              <a:rPr lang="en-US" sz="1800" dirty="0"/>
              <a:t> What are some different types of databases? (Hint: relational and non-relational are two types; what are other types?)</a:t>
            </a:r>
          </a:p>
          <a:p>
            <a:r>
              <a:rPr lang="en-US" sz="1800" b="1" u="sng" dirty="0"/>
              <a:t>Bonus:</a:t>
            </a:r>
            <a:r>
              <a:rPr lang="en-US" sz="1800" dirty="0"/>
              <a:t> What the heck is a data lake???</a:t>
            </a:r>
          </a:p>
        </p:txBody>
      </p:sp>
    </p:spTree>
    <p:extLst>
      <p:ext uri="{BB962C8B-B14F-4D97-AF65-F5344CB8AC3E}">
        <p14:creationId xmlns:p14="http://schemas.microsoft.com/office/powerpoint/2010/main" val="13207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Entity Relationship Diagram (ERD)</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b="1" dirty="0"/>
              <a:t>Example:</a:t>
            </a:r>
            <a:endParaRPr lang="en-US" dirty="0"/>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pic>
        <p:nvPicPr>
          <p:cNvPr id="3" name="Picture 2">
            <a:extLst>
              <a:ext uri="{FF2B5EF4-FFF2-40B4-BE49-F238E27FC236}">
                <a16:creationId xmlns:a16="http://schemas.microsoft.com/office/drawing/2014/main" id="{1686CF06-F750-B94A-8754-4B9D4B501828}"/>
              </a:ext>
            </a:extLst>
          </p:cNvPr>
          <p:cNvPicPr>
            <a:picLocks noChangeAspect="1"/>
          </p:cNvPicPr>
          <p:nvPr/>
        </p:nvPicPr>
        <p:blipFill>
          <a:blip r:embed="rId3"/>
          <a:stretch>
            <a:fillRect/>
          </a:stretch>
        </p:blipFill>
        <p:spPr>
          <a:xfrm>
            <a:off x="2510480" y="1455715"/>
            <a:ext cx="6004128" cy="4645653"/>
          </a:xfrm>
          <a:prstGeom prst="rect">
            <a:avLst/>
          </a:prstGeom>
        </p:spPr>
      </p:pic>
      <p:sp>
        <p:nvSpPr>
          <p:cNvPr id="4" name="Rectangle 3">
            <a:extLst>
              <a:ext uri="{FF2B5EF4-FFF2-40B4-BE49-F238E27FC236}">
                <a16:creationId xmlns:a16="http://schemas.microsoft.com/office/drawing/2014/main" id="{DCF17D5F-8EB4-164B-A25A-A53F8520DF98}"/>
              </a:ext>
            </a:extLst>
          </p:cNvPr>
          <p:cNvSpPr/>
          <p:nvPr/>
        </p:nvSpPr>
        <p:spPr>
          <a:xfrm>
            <a:off x="6840439" y="5329244"/>
            <a:ext cx="4971297" cy="369332"/>
          </a:xfrm>
          <a:prstGeom prst="rect">
            <a:avLst/>
          </a:prstGeom>
        </p:spPr>
        <p:txBody>
          <a:bodyPr wrap="none">
            <a:spAutoFit/>
          </a:bodyPr>
          <a:lstStyle/>
          <a:p>
            <a:r>
              <a:rPr lang="en-US" dirty="0">
                <a:hlinkClick r:id="rId4"/>
              </a:rPr>
              <a:t>https://www.lucidchart.com/pages/er-diagrams</a:t>
            </a:r>
            <a:endParaRPr lang="en-US" dirty="0"/>
          </a:p>
        </p:txBody>
      </p:sp>
    </p:spTree>
    <p:extLst>
      <p:ext uri="{BB962C8B-B14F-4D97-AF65-F5344CB8AC3E}">
        <p14:creationId xmlns:p14="http://schemas.microsoft.com/office/powerpoint/2010/main" val="406818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Entity Relationship Diagram (ERD) - Breakout</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Create your own ERD diagram for the example you created earlier.</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Create a free account at Lucid chart.</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Search the templates for an ERD diagram. Select create from an example.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Map out your ERD. Include the relationships between tables and add text boxes to describe the relationships.</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https://www.lucidchart.com/pages/</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Students share examples.</a:t>
            </a:r>
          </a:p>
        </p:txBody>
      </p:sp>
    </p:spTree>
    <p:extLst>
      <p:ext uri="{BB962C8B-B14F-4D97-AF65-F5344CB8AC3E}">
        <p14:creationId xmlns:p14="http://schemas.microsoft.com/office/powerpoint/2010/main" val="37608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Primary and Foreign Keys</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n-US" dirty="0"/>
              <a:t>A </a:t>
            </a:r>
            <a:r>
              <a:rPr lang="en-US" b="1" i="1" dirty="0"/>
              <a:t>primary key</a:t>
            </a:r>
            <a:r>
              <a:rPr lang="en-US" b="1" dirty="0"/>
              <a:t> </a:t>
            </a:r>
            <a:r>
              <a:rPr lang="en-US" dirty="0"/>
              <a:t>is a column or a set of columns in a table whose values uniquely identify a row in the table. A relational database is designed to enforce the uniqueness of primary keys by allowing only one row with a given primary key value in a table.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dirty="0"/>
              <a:t>A </a:t>
            </a:r>
            <a:r>
              <a:rPr lang="en-US" b="1" i="1" dirty="0"/>
              <a:t>foreign key</a:t>
            </a:r>
            <a:r>
              <a:rPr lang="en-US" b="1" dirty="0"/>
              <a:t> </a:t>
            </a:r>
            <a:r>
              <a:rPr lang="en-US" dirty="0"/>
              <a:t>is a column or a set of columns in a table whose values correspond to the values of the primary key in another table. In order to add a row with a given foreign key value, there must exist a row in the related table with the same primary key value.</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2000" b="1" u="sng"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Why use them??</a:t>
            </a:r>
          </a:p>
        </p:txBody>
      </p:sp>
    </p:spTree>
    <p:extLst>
      <p:ext uri="{BB962C8B-B14F-4D97-AF65-F5344CB8AC3E}">
        <p14:creationId xmlns:p14="http://schemas.microsoft.com/office/powerpoint/2010/main" val="178454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a:solidFill>
                  <a:schemeClr val="tx1"/>
                </a:solidFill>
                <a:latin typeface="+mj-lt"/>
                <a:cs typeface="+mj-cs"/>
              </a:rPr>
              <a:t>Primary and Foreign Keys Example</a:t>
            </a:r>
          </a:p>
        </p:txBody>
      </p:sp>
      <p:sp>
        <p:nvSpPr>
          <p:cNvPr id="21" name="Content Placeholder 2"/>
          <p:cNvSpPr txBox="1">
            <a:spLocks/>
          </p:cNvSpPr>
          <p:nvPr/>
        </p:nvSpPr>
        <p:spPr>
          <a:xfrm>
            <a:off x="643469" y="1782981"/>
            <a:ext cx="4008384" cy="4393982"/>
          </a:xfrm>
          <a:prstGeom prst="rect">
            <a:avLst/>
          </a:prstGeom>
        </p:spPr>
        <p:txBody>
          <a:bodyPr vert="horz" lIns="91440" tIns="45720" rIns="91440" bIns="45720" numCol="1" rtlCol="0">
            <a:normAutofit/>
          </a:bodyPr>
          <a:lstStyle/>
          <a:p>
            <a:pPr indent="-228600" defTabSz="914400">
              <a:lnSpc>
                <a:spcPct val="90000"/>
              </a:lnSpc>
              <a:spcAft>
                <a:spcPts val="600"/>
              </a:spcAft>
              <a:buFont typeface="Arial" panose="020B0604020202020204" pitchFamily="34" charset="0"/>
              <a:buChar char="•"/>
            </a:pPr>
            <a:r>
              <a:rPr lang="en-US" sz="2000" b="1" u="sng" dirty="0"/>
              <a:t>Primary Key Requirements:</a:t>
            </a:r>
          </a:p>
          <a:p>
            <a:pPr marL="285750" indent="-285750">
              <a:buFont typeface="Arial" panose="020B0604020202020204" pitchFamily="34" charset="0"/>
              <a:buChar char="•"/>
            </a:pPr>
            <a:r>
              <a:rPr lang="en-US" dirty="0"/>
              <a:t>It must contain a unique value for each row of data.</a:t>
            </a:r>
          </a:p>
          <a:p>
            <a:pPr marL="285750" indent="-285750">
              <a:buFont typeface="Arial" panose="020B0604020202020204" pitchFamily="34" charset="0"/>
              <a:buChar char="•"/>
            </a:pPr>
            <a:r>
              <a:rPr lang="en-US" dirty="0"/>
              <a:t>It cannot contain null values.</a:t>
            </a:r>
          </a:p>
          <a:p>
            <a:pPr marL="285750" indent="-285750">
              <a:buFont typeface="Arial" panose="020B0604020202020204" pitchFamily="34" charset="0"/>
              <a:buChar char="•"/>
            </a:pPr>
            <a:r>
              <a:rPr lang="en-US" dirty="0"/>
              <a:t>Every row must have a primary key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a:t>Primary Key ERD Syntax:</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u="sng" dirty="0"/>
              <a:t>Underline</a:t>
            </a:r>
            <a:r>
              <a:rPr lang="en-US" dirty="0"/>
              <a:t> the name of the field and add “PK” in front of the name (optional)</a:t>
            </a:r>
            <a:endParaRPr lang="en-US" u="sng" dirty="0"/>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endParaRPr lang="en-US" sz="2000" dirty="0"/>
          </a:p>
        </p:txBody>
      </p:sp>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6" name="Picture 4" descr="Arkware, Inc. - A foreign key can put a new world of data at your  fingertips. Foreign keys match the primary keys from another table. Tables  that are intended to access other">
            <a:extLst>
              <a:ext uri="{FF2B5EF4-FFF2-40B4-BE49-F238E27FC236}">
                <a16:creationId xmlns:a16="http://schemas.microsoft.com/office/drawing/2014/main" id="{7E544DBE-676E-3446-943F-757FA7FFB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202" y="1779204"/>
            <a:ext cx="5397335" cy="357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10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dirty="0">
                <a:solidFill>
                  <a:schemeClr val="tx1"/>
                </a:solidFill>
                <a:latin typeface="+mj-lt"/>
                <a:cs typeface="+mj-cs"/>
              </a:rPr>
              <a:t>Primary and Foreign Keys - Breakout</a:t>
            </a:r>
          </a:p>
        </p:txBody>
      </p:sp>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8BA6B0D-231A-BA49-AFD7-F09A490689C2}"/>
              </a:ext>
            </a:extLst>
          </p:cNvPr>
          <p:cNvSpPr txBox="1"/>
          <p:nvPr/>
        </p:nvSpPr>
        <p:spPr>
          <a:xfrm>
            <a:off x="1014060" y="1718821"/>
            <a:ext cx="4496872" cy="1477328"/>
          </a:xfrm>
          <a:prstGeom prst="rect">
            <a:avLst/>
          </a:prstGeom>
          <a:noFill/>
        </p:spPr>
        <p:txBody>
          <a:bodyPr wrap="none" rtlCol="0">
            <a:spAutoFit/>
          </a:bodyPr>
          <a:lstStyle/>
          <a:p>
            <a:r>
              <a:rPr lang="en-US" dirty="0"/>
              <a:t>Add Primary and foreign keys to your ERD.</a:t>
            </a:r>
          </a:p>
          <a:p>
            <a:endParaRPr lang="en-US" dirty="0"/>
          </a:p>
          <a:p>
            <a:r>
              <a:rPr lang="en-US" dirty="0"/>
              <a:t>Review with your group.</a:t>
            </a:r>
          </a:p>
          <a:p>
            <a:endParaRPr lang="en-US" dirty="0"/>
          </a:p>
          <a:p>
            <a:r>
              <a:rPr lang="en-US" dirty="0"/>
              <a:t>Share when we get back.</a:t>
            </a:r>
          </a:p>
        </p:txBody>
      </p:sp>
    </p:spTree>
    <p:extLst>
      <p:ext uri="{BB962C8B-B14F-4D97-AF65-F5344CB8AC3E}">
        <p14:creationId xmlns:p14="http://schemas.microsoft.com/office/powerpoint/2010/main" val="48822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dirty="0">
                <a:solidFill>
                  <a:schemeClr val="tx1"/>
                </a:solidFill>
                <a:latin typeface="+mj-lt"/>
                <a:cs typeface="+mj-cs"/>
              </a:rPr>
              <a:t>Further Topics</a:t>
            </a:r>
          </a:p>
        </p:txBody>
      </p:sp>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8BA6B0D-231A-BA49-AFD7-F09A490689C2}"/>
              </a:ext>
            </a:extLst>
          </p:cNvPr>
          <p:cNvSpPr txBox="1"/>
          <p:nvPr/>
        </p:nvSpPr>
        <p:spPr>
          <a:xfrm>
            <a:off x="1014060" y="1718821"/>
            <a:ext cx="1020522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Database Normalization</a:t>
            </a:r>
          </a:p>
          <a:p>
            <a:pPr marL="742950" lvl="1" indent="-285750">
              <a:buFont typeface="Arial" panose="020B0604020202020204" pitchFamily="34" charset="0"/>
              <a:buChar char="•"/>
            </a:pPr>
            <a:r>
              <a:rPr lang="en-US" dirty="0">
                <a:hlinkClick r:id="rId3"/>
              </a:rPr>
              <a:t>https://www.lifewire.com/database-normalization-basics-1019735</a:t>
            </a:r>
            <a:endParaRPr lang="en-US" dirty="0"/>
          </a:p>
          <a:p>
            <a:pPr marL="742950" lvl="1" indent="-285750">
              <a:buFont typeface="Arial" panose="020B0604020202020204" pitchFamily="34" charset="0"/>
              <a:buChar char="•"/>
            </a:pPr>
            <a:r>
              <a:rPr lang="en-US" dirty="0">
                <a:hlinkClick r:id="rId4"/>
              </a:rPr>
              <a:t>https://www.guru99.com/database-normalization.html</a:t>
            </a:r>
            <a:endParaRPr lang="en-US" dirty="0"/>
          </a:p>
          <a:p>
            <a:pPr marL="285750" indent="-285750">
              <a:buFont typeface="Arial" panose="020B0604020202020204" pitchFamily="34" charset="0"/>
              <a:buChar char="•"/>
            </a:pPr>
            <a:r>
              <a:rPr lang="en-US" dirty="0"/>
              <a:t>Database Denormalization</a:t>
            </a:r>
          </a:p>
          <a:p>
            <a:pPr marL="742950" lvl="1" indent="-285750">
              <a:buFont typeface="Arial" panose="020B0604020202020204" pitchFamily="34" charset="0"/>
              <a:buChar char="•"/>
            </a:pPr>
            <a:r>
              <a:rPr lang="en-US" dirty="0">
                <a:hlinkClick r:id="rId5"/>
              </a:rPr>
              <a:t>https://www.geeksforgeeks.org/denormalization-in-databases/</a:t>
            </a:r>
            <a:endParaRPr lang="en-US" dirty="0"/>
          </a:p>
          <a:p>
            <a:pPr marL="742950" lvl="1" indent="-285750">
              <a:buFont typeface="Arial" panose="020B0604020202020204" pitchFamily="34" charset="0"/>
              <a:buChar char="•"/>
            </a:pPr>
            <a:r>
              <a:rPr lang="en-US" dirty="0">
                <a:hlinkClick r:id="rId6"/>
              </a:rPr>
              <a:t>https://searchdatamanagement.techtarget.com/definition/denormalization</a:t>
            </a:r>
            <a:endParaRPr lang="en-US" dirty="0"/>
          </a:p>
          <a:p>
            <a:pPr marL="285750" indent="-285750">
              <a:buFont typeface="Arial" panose="020B0604020202020204" pitchFamily="34" charset="0"/>
              <a:buChar char="•"/>
            </a:pPr>
            <a:r>
              <a:rPr lang="en-US" dirty="0"/>
              <a:t>Database Security/Access Control</a:t>
            </a:r>
          </a:p>
          <a:p>
            <a:pPr marL="285750" indent="-285750">
              <a:buFont typeface="Arial" panose="020B0604020202020204" pitchFamily="34" charset="0"/>
              <a:buChar char="•"/>
            </a:pPr>
            <a:r>
              <a:rPr lang="en-US" dirty="0"/>
              <a:t>Database Indexing</a:t>
            </a:r>
          </a:p>
          <a:p>
            <a:pPr marL="742950" lvl="1" indent="-285750">
              <a:buFont typeface="Arial" panose="020B0604020202020204" pitchFamily="34" charset="0"/>
              <a:buChar char="•"/>
            </a:pPr>
            <a:r>
              <a:rPr lang="en-US" dirty="0">
                <a:hlinkClick r:id="rId7"/>
              </a:rPr>
              <a:t>https://medium.com/@jimmyfarillo/the-basics-of-database-indexes-for-relational-databases-bfc634d6bb37</a:t>
            </a:r>
            <a:endParaRPr lang="en-US" dirty="0"/>
          </a:p>
          <a:p>
            <a:pPr marL="742950" lvl="1" indent="-285750">
              <a:buFont typeface="Arial" panose="020B0604020202020204" pitchFamily="34" charset="0"/>
              <a:buChar char="•"/>
            </a:pPr>
            <a:r>
              <a:rPr lang="en-US" dirty="0">
                <a:hlinkClick r:id="rId8"/>
              </a:rPr>
              <a:t>https://www.geeksforgeeks.org/indexing-in-databases-set-1/</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Database </a:t>
            </a:r>
            <a:r>
              <a:rPr lang="en-US" dirty="0" err="1"/>
              <a:t>Contraints</a:t>
            </a:r>
            <a:endParaRPr lang="en-US" dirty="0"/>
          </a:p>
          <a:p>
            <a:pPr marL="285750" indent="-285750">
              <a:buFont typeface="Arial" panose="020B0604020202020204" pitchFamily="34" charset="0"/>
              <a:buChar char="•"/>
            </a:pPr>
            <a:r>
              <a:rPr lang="en-US" dirty="0"/>
              <a:t>Database Locking</a:t>
            </a:r>
          </a:p>
          <a:p>
            <a:pPr marL="285750" indent="-285750">
              <a:buFont typeface="Arial" panose="020B0604020202020204" pitchFamily="34" charset="0"/>
              <a:buChar char="•"/>
            </a:pPr>
            <a:r>
              <a:rPr lang="en-US" dirty="0"/>
              <a:t>Database Optimization</a:t>
            </a:r>
          </a:p>
        </p:txBody>
      </p:sp>
    </p:spTree>
    <p:extLst>
      <p:ext uri="{BB962C8B-B14F-4D97-AF65-F5344CB8AC3E}">
        <p14:creationId xmlns:p14="http://schemas.microsoft.com/office/powerpoint/2010/main" val="58791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Break</a:t>
            </a:r>
          </a:p>
        </p:txBody>
      </p:sp>
      <p:sp>
        <p:nvSpPr>
          <p:cNvPr id="3" name="Content Placeholder 2"/>
          <p:cNvSpPr>
            <a:spLocks noGrp="1"/>
          </p:cNvSpPr>
          <p:nvPr>
            <p:ph idx="1"/>
          </p:nvPr>
        </p:nvSpPr>
        <p:spPr>
          <a:xfrm>
            <a:off x="5155905" y="1113764"/>
            <a:ext cx="6108179" cy="4624327"/>
          </a:xfrm>
        </p:spPr>
        <p:txBody>
          <a:bodyPr anchor="ctr">
            <a:normAutofit/>
          </a:bodyPr>
          <a:lstStyle/>
          <a:p>
            <a:endParaRPr/>
          </a:p>
        </p:txBody>
      </p:sp>
    </p:spTree>
    <p:extLst>
      <p:ext uri="{BB962C8B-B14F-4D97-AF65-F5344CB8AC3E}">
        <p14:creationId xmlns:p14="http://schemas.microsoft.com/office/powerpoint/2010/main" val="322551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Lab</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Installing MySQL and MySQL Workbench</a:t>
            </a:r>
          </a:p>
          <a:p>
            <a:r>
              <a:rPr lang="en-US" dirty="0"/>
              <a:t>Import the </a:t>
            </a:r>
            <a:r>
              <a:rPr lang="en-US" dirty="0" err="1"/>
              <a:t>Sakila</a:t>
            </a:r>
            <a:r>
              <a:rPr lang="en-US" dirty="0"/>
              <a:t> database that comes with the installation</a:t>
            </a:r>
          </a:p>
          <a:p>
            <a:r>
              <a:rPr lang="en-US" dirty="0">
                <a:hlinkClick r:id="rId2"/>
              </a:rPr>
              <a:t>https://dev.mysql.com/doc/sakila/en/sakila-structure.html</a:t>
            </a:r>
            <a:endParaRPr lang="en-US" dirty="0"/>
          </a:p>
          <a:p>
            <a:r>
              <a:rPr lang="en-US" dirty="0"/>
              <a:t>Submit screenshot of MySQL Workbench and the dataset inside</a:t>
            </a:r>
          </a:p>
        </p:txBody>
      </p:sp>
    </p:spTree>
    <p:extLst>
      <p:ext uri="{BB962C8B-B14F-4D97-AF65-F5344CB8AC3E}">
        <p14:creationId xmlns:p14="http://schemas.microsoft.com/office/powerpoint/2010/main" val="212272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SQL</a:t>
            </a: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0361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SQL</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Microsoft SQL Server</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Edgar F. Codd</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Object database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Oracle Database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Comparison of relational database management systems</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Relational data stream management system</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Data mart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Operational database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Cloud database</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Tree>
    <p:extLst>
      <p:ext uri="{BB962C8B-B14F-4D97-AF65-F5344CB8AC3E}">
        <p14:creationId xmlns:p14="http://schemas.microsoft.com/office/powerpoint/2010/main" val="168386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F555-4381-4644-9050-C0DB8A9E6817}"/>
              </a:ext>
            </a:extLst>
          </p:cNvPr>
          <p:cNvSpPr>
            <a:spLocks noGrp="1"/>
          </p:cNvSpPr>
          <p:nvPr>
            <p:ph type="title"/>
          </p:nvPr>
        </p:nvSpPr>
        <p:spPr/>
        <p:txBody>
          <a:bodyPr/>
          <a:lstStyle/>
          <a:p>
            <a:r>
              <a:rPr lang="en-US" dirty="0"/>
              <a:t>My Answers</a:t>
            </a:r>
          </a:p>
        </p:txBody>
      </p:sp>
      <p:sp>
        <p:nvSpPr>
          <p:cNvPr id="3" name="Content Placeholder 2">
            <a:extLst>
              <a:ext uri="{FF2B5EF4-FFF2-40B4-BE49-F238E27FC236}">
                <a16:creationId xmlns:a16="http://schemas.microsoft.com/office/drawing/2014/main" id="{D2CE1BC5-C2EF-1B40-A200-CE738679FAFA}"/>
              </a:ext>
            </a:extLst>
          </p:cNvPr>
          <p:cNvSpPr>
            <a:spLocks noGrp="1"/>
          </p:cNvSpPr>
          <p:nvPr>
            <p:ph idx="1"/>
          </p:nvPr>
        </p:nvSpPr>
        <p:spPr>
          <a:xfrm>
            <a:off x="838200" y="1625935"/>
            <a:ext cx="10515600" cy="4769609"/>
          </a:xfrm>
        </p:spPr>
        <p:txBody>
          <a:bodyPr>
            <a:normAutofit fontScale="85000" lnSpcReduction="20000"/>
          </a:bodyPr>
          <a:lstStyle/>
          <a:p>
            <a:r>
              <a:rPr lang="en-US" sz="1800" b="1" u="sng" dirty="0"/>
              <a:t>Group 1:</a:t>
            </a:r>
            <a:r>
              <a:rPr lang="en-US" sz="1800" dirty="0"/>
              <a:t> What are databases? Why/when do you use them? What are some challenges to using databases?</a:t>
            </a:r>
          </a:p>
          <a:p>
            <a:pPr lvl="1"/>
            <a:r>
              <a:rPr lang="en-US" sz="1600" dirty="0"/>
              <a:t>Databases are a method/physical way to organize and store large amounts of data. If implemented properly, they can scale based on the amount of data/need. We use them to consolidate, organize, analyze, and secure data. Some challenges can include hardware/scalability limitations, complexity, and data security. </a:t>
            </a:r>
          </a:p>
          <a:p>
            <a:r>
              <a:rPr lang="en-US" sz="1800" b="1" u="sng" dirty="0"/>
              <a:t>Group 2:</a:t>
            </a:r>
            <a:r>
              <a:rPr lang="en-US" sz="1800" dirty="0"/>
              <a:t> What are some examples of databases? What company created/owns them? (Hint: MySQL is one example)</a:t>
            </a:r>
          </a:p>
          <a:p>
            <a:pPr lvl="1"/>
            <a:r>
              <a:rPr lang="en-US" sz="1600" dirty="0"/>
              <a:t>SQL Server (Microsoft), </a:t>
            </a:r>
            <a:r>
              <a:rPr lang="en-US" sz="1600" dirty="0" err="1"/>
              <a:t>OmniSci</a:t>
            </a:r>
            <a:r>
              <a:rPr lang="en-US" sz="1600" dirty="0"/>
              <a:t>, </a:t>
            </a:r>
            <a:r>
              <a:rPr lang="en-US" sz="1600" dirty="0" err="1"/>
              <a:t>Kinetica</a:t>
            </a:r>
            <a:r>
              <a:rPr lang="en-US" sz="1600" dirty="0"/>
              <a:t>, Cassandra (Facebook), Oracle, </a:t>
            </a:r>
            <a:r>
              <a:rPr lang="en-US" sz="1600" dirty="0" err="1"/>
              <a:t>Postgre</a:t>
            </a:r>
            <a:r>
              <a:rPr lang="en-US" sz="1600" dirty="0"/>
              <a:t>, MongoDB</a:t>
            </a:r>
          </a:p>
          <a:p>
            <a:r>
              <a:rPr lang="en-US" sz="1800" b="1" u="sng" dirty="0"/>
              <a:t>Group 3:</a:t>
            </a:r>
            <a:r>
              <a:rPr lang="en-US" sz="1800" dirty="0"/>
              <a:t> What are relational databases? What are non-relational (NoSQL) databases? What are advantages/disadvantages of each?</a:t>
            </a:r>
          </a:p>
          <a:p>
            <a:pPr lvl="1"/>
            <a:r>
              <a:rPr lang="en-US" sz="1600" dirty="0"/>
              <a:t>Relational databases store data in a row-column format (like Excel) while non-relational databases do not. Non-relational databases store data in one of four ways: document-oriented, key-value stores, wide-column, graph stores.</a:t>
            </a:r>
          </a:p>
          <a:p>
            <a:pPr lvl="1"/>
            <a:r>
              <a:rPr lang="en-US" sz="1600" dirty="0"/>
              <a:t>Relational databases map out relationships between objects/entities.</a:t>
            </a:r>
          </a:p>
          <a:p>
            <a:pPr lvl="1"/>
            <a:r>
              <a:rPr lang="en-US" sz="1600" dirty="0">
                <a:hlinkClick r:id="rId2"/>
              </a:rPr>
              <a:t>https://www.logianalytics.com/relational-vs-non-relational-databases/</a:t>
            </a:r>
            <a:endParaRPr lang="en-US" sz="1600" dirty="0"/>
          </a:p>
          <a:p>
            <a:r>
              <a:rPr lang="en-US" sz="1800" b="1" u="sng" dirty="0"/>
              <a:t>Group 4:</a:t>
            </a:r>
            <a:r>
              <a:rPr lang="en-US" sz="1800" dirty="0"/>
              <a:t> What is SQL? What is it used for and when was it created? </a:t>
            </a:r>
          </a:p>
          <a:p>
            <a:pPr lvl="1"/>
            <a:r>
              <a:rPr lang="en-US" sz="1600" dirty="0"/>
              <a:t>Structured Query Language</a:t>
            </a:r>
          </a:p>
          <a:p>
            <a:pPr lvl="1"/>
            <a:r>
              <a:rPr lang="en-US" sz="1600" dirty="0"/>
              <a:t>SQL is a syntax used to communicate with a database in order to tell it how to do something. There are many built in commands that you use to build a query in order to retrieve data from or alter a database. </a:t>
            </a:r>
          </a:p>
          <a:p>
            <a:r>
              <a:rPr lang="en-US" sz="1800" b="1" u="sng" dirty="0"/>
              <a:t>Group 5:</a:t>
            </a:r>
            <a:r>
              <a:rPr lang="en-US" sz="1800" dirty="0"/>
              <a:t> What are some different types of databases? (Hint: relational and non-relational are two types; what are other types?)</a:t>
            </a:r>
          </a:p>
          <a:p>
            <a:pPr lvl="1"/>
            <a:r>
              <a:rPr lang="en-US" sz="1500" dirty="0"/>
              <a:t>Centralized ,Cloud, Commercial, Distributed, End-user, Graph, NoSQL, Object-oriented, Open-source, Operational, Personal, Relational</a:t>
            </a:r>
          </a:p>
          <a:p>
            <a:pPr lvl="1"/>
            <a:r>
              <a:rPr lang="en-US" sz="1400" dirty="0">
                <a:hlinkClick r:id="rId3"/>
              </a:rPr>
              <a:t>https://www.indeed.com/career-advice/career-development/types-of-databases</a:t>
            </a:r>
            <a:endParaRPr lang="en-US" sz="1400" dirty="0"/>
          </a:p>
          <a:p>
            <a:r>
              <a:rPr lang="en-US" sz="1800" b="1" u="sng" dirty="0"/>
              <a:t>Bonus:</a:t>
            </a:r>
            <a:r>
              <a:rPr lang="en-US" sz="1800" dirty="0"/>
              <a:t> What the heck is a data lake??? Datawarehouse??</a:t>
            </a:r>
          </a:p>
          <a:p>
            <a:pPr lvl="1"/>
            <a:r>
              <a:rPr lang="en-US" sz="1600" dirty="0">
                <a:hlinkClick r:id="rId4"/>
              </a:rPr>
              <a:t>https://www.confluent.io/learn/databases-data-lakes-and-data-warehouses-compared/</a:t>
            </a:r>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315473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Relational </a:t>
            </a:r>
            <a:r>
              <a:rPr lang="en-US" sz="5400" dirty="0" err="1">
                <a:solidFill>
                  <a:schemeClr val="tx2"/>
                </a:solidFill>
              </a:rPr>
              <a:t>DatabaseS</a:t>
            </a:r>
            <a:endParaRPr lang="en-US" sz="5400" dirty="0">
              <a:solidFill>
                <a:schemeClr val="tx2"/>
              </a:solidFill>
            </a:endParaRP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983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Relational Databases</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lnSpcReduction="10000"/>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relational database is a digital database based on the relational model of data, as proposed by E. F. Codd in 1970. A software system used to maintain relational databases is a relational database management system. Many relational database systems have an option of using the SQL for querying and maintaining the database.</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Think of a relational database as a place where sophisticated Excel documents are organized. Each Excel sheet represents a table (entity) that contains rows (tuples) and columns (attributes) of data. Each Excel document is a schema. So all of the entities and its tuples and attributes are all related to one another within a schema. A different schema will hold different data (just like different user directories).</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Let’s look at an example:</a:t>
            </a: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Pets</a:t>
            </a: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Pet Food</a:t>
            </a:r>
          </a:p>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Pet Dimensions</a:t>
            </a:r>
          </a:p>
        </p:txBody>
      </p:sp>
    </p:spTree>
    <p:extLst>
      <p:ext uri="{BB962C8B-B14F-4D97-AF65-F5344CB8AC3E}">
        <p14:creationId xmlns:p14="http://schemas.microsoft.com/office/powerpoint/2010/main" val="37486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9" name="Rectangle 7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7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7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2" name="Rectangle 7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amp;#39;s the Difference? Relational vs Non-Relational Databases | Logi  Analytics">
            <a:extLst>
              <a:ext uri="{FF2B5EF4-FFF2-40B4-BE49-F238E27FC236}">
                <a16:creationId xmlns:a16="http://schemas.microsoft.com/office/drawing/2014/main" id="{5B0E7400-758B-DC46-BB2A-5E2CAE84DB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8064" y="1984786"/>
            <a:ext cx="7463708" cy="3526601"/>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8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RELATIONAL DATABASE STRUCTURE</a:t>
            </a:r>
          </a:p>
        </p:txBody>
      </p:sp>
      <p:sp>
        <p:nvSpPr>
          <p:cNvPr id="1034" name="Rectangle 8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6A2E6"/>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E366F27-604E-5E40-9810-5D0A59D91A0F}"/>
              </a:ext>
            </a:extLst>
          </p:cNvPr>
          <p:cNvSpPr txBox="1"/>
          <p:nvPr/>
        </p:nvSpPr>
        <p:spPr>
          <a:xfrm>
            <a:off x="1455420" y="1492638"/>
            <a:ext cx="2247899" cy="369332"/>
          </a:xfrm>
          <a:prstGeom prst="rect">
            <a:avLst/>
          </a:prstGeom>
          <a:noFill/>
        </p:spPr>
        <p:txBody>
          <a:bodyPr wrap="square" rtlCol="0">
            <a:spAutoFit/>
          </a:bodyPr>
          <a:lstStyle/>
          <a:p>
            <a:r>
              <a:rPr lang="en-US" dirty="0"/>
              <a:t>PET FOOD TABLE</a:t>
            </a:r>
          </a:p>
        </p:txBody>
      </p:sp>
      <p:sp>
        <p:nvSpPr>
          <p:cNvPr id="25" name="TextBox 24">
            <a:extLst>
              <a:ext uri="{FF2B5EF4-FFF2-40B4-BE49-F238E27FC236}">
                <a16:creationId xmlns:a16="http://schemas.microsoft.com/office/drawing/2014/main" id="{DDC44C59-FC33-DC42-9502-0136B7C6C9A9}"/>
              </a:ext>
            </a:extLst>
          </p:cNvPr>
          <p:cNvSpPr txBox="1"/>
          <p:nvPr/>
        </p:nvSpPr>
        <p:spPr>
          <a:xfrm>
            <a:off x="5736335" y="1641734"/>
            <a:ext cx="1859280" cy="923330"/>
          </a:xfrm>
          <a:prstGeom prst="rect">
            <a:avLst/>
          </a:prstGeom>
          <a:noFill/>
        </p:spPr>
        <p:txBody>
          <a:bodyPr wrap="square" rtlCol="0">
            <a:spAutoFit/>
          </a:bodyPr>
          <a:lstStyle/>
          <a:p>
            <a:r>
              <a:rPr lang="en-US" dirty="0"/>
              <a:t>PET DIMENSIONS TABLE</a:t>
            </a:r>
          </a:p>
        </p:txBody>
      </p:sp>
      <p:sp>
        <p:nvSpPr>
          <p:cNvPr id="26" name="TextBox 25">
            <a:extLst>
              <a:ext uri="{FF2B5EF4-FFF2-40B4-BE49-F238E27FC236}">
                <a16:creationId xmlns:a16="http://schemas.microsoft.com/office/drawing/2014/main" id="{1E72A690-C14D-1A48-BD2F-E36D57076071}"/>
              </a:ext>
            </a:extLst>
          </p:cNvPr>
          <p:cNvSpPr txBox="1"/>
          <p:nvPr/>
        </p:nvSpPr>
        <p:spPr>
          <a:xfrm>
            <a:off x="3877055" y="5560438"/>
            <a:ext cx="1859280" cy="369332"/>
          </a:xfrm>
          <a:prstGeom prst="rect">
            <a:avLst/>
          </a:prstGeom>
          <a:noFill/>
        </p:spPr>
        <p:txBody>
          <a:bodyPr wrap="square" rtlCol="0">
            <a:spAutoFit/>
          </a:bodyPr>
          <a:lstStyle/>
          <a:p>
            <a:r>
              <a:rPr lang="en-US" dirty="0"/>
              <a:t>PET TABLE</a:t>
            </a:r>
          </a:p>
        </p:txBody>
      </p:sp>
    </p:spTree>
    <p:extLst>
      <p:ext uri="{BB962C8B-B14F-4D97-AF65-F5344CB8AC3E}">
        <p14:creationId xmlns:p14="http://schemas.microsoft.com/office/powerpoint/2010/main" val="36153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29" name="Rectangle 7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7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7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032" name="Rectangle 7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amp;#39;s the Difference? Relational vs Non-Relational Databases | Logi  Analytics">
            <a:extLst>
              <a:ext uri="{FF2B5EF4-FFF2-40B4-BE49-F238E27FC236}">
                <a16:creationId xmlns:a16="http://schemas.microsoft.com/office/drawing/2014/main" id="{5B0E7400-758B-DC46-BB2A-5E2CAE84DB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8064" y="1984786"/>
            <a:ext cx="7463708" cy="3526601"/>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8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RELATIONAL DATABASE STRUCTURE</a:t>
            </a:r>
          </a:p>
        </p:txBody>
      </p:sp>
      <p:sp>
        <p:nvSpPr>
          <p:cNvPr id="1034" name="Rectangle 8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6A2E6"/>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E366F27-604E-5E40-9810-5D0A59D91A0F}"/>
              </a:ext>
            </a:extLst>
          </p:cNvPr>
          <p:cNvSpPr txBox="1"/>
          <p:nvPr/>
        </p:nvSpPr>
        <p:spPr>
          <a:xfrm>
            <a:off x="1455420" y="1492638"/>
            <a:ext cx="2247899" cy="369332"/>
          </a:xfrm>
          <a:prstGeom prst="rect">
            <a:avLst/>
          </a:prstGeom>
          <a:noFill/>
        </p:spPr>
        <p:txBody>
          <a:bodyPr wrap="square" rtlCol="0">
            <a:spAutoFit/>
          </a:bodyPr>
          <a:lstStyle/>
          <a:p>
            <a:r>
              <a:rPr lang="en-US" dirty="0"/>
              <a:t>PET FOOD TABLE</a:t>
            </a:r>
          </a:p>
        </p:txBody>
      </p:sp>
      <p:sp>
        <p:nvSpPr>
          <p:cNvPr id="25" name="TextBox 24">
            <a:extLst>
              <a:ext uri="{FF2B5EF4-FFF2-40B4-BE49-F238E27FC236}">
                <a16:creationId xmlns:a16="http://schemas.microsoft.com/office/drawing/2014/main" id="{DDC44C59-FC33-DC42-9502-0136B7C6C9A9}"/>
              </a:ext>
            </a:extLst>
          </p:cNvPr>
          <p:cNvSpPr txBox="1"/>
          <p:nvPr/>
        </p:nvSpPr>
        <p:spPr>
          <a:xfrm>
            <a:off x="5736335" y="1641734"/>
            <a:ext cx="1859280" cy="923330"/>
          </a:xfrm>
          <a:prstGeom prst="rect">
            <a:avLst/>
          </a:prstGeom>
          <a:noFill/>
        </p:spPr>
        <p:txBody>
          <a:bodyPr wrap="square" rtlCol="0">
            <a:spAutoFit/>
          </a:bodyPr>
          <a:lstStyle/>
          <a:p>
            <a:r>
              <a:rPr lang="en-US" dirty="0"/>
              <a:t>PET DIMENSIONS TABLE</a:t>
            </a:r>
          </a:p>
        </p:txBody>
      </p:sp>
      <p:sp>
        <p:nvSpPr>
          <p:cNvPr id="26" name="TextBox 25">
            <a:extLst>
              <a:ext uri="{FF2B5EF4-FFF2-40B4-BE49-F238E27FC236}">
                <a16:creationId xmlns:a16="http://schemas.microsoft.com/office/drawing/2014/main" id="{1E72A690-C14D-1A48-BD2F-E36D57076071}"/>
              </a:ext>
            </a:extLst>
          </p:cNvPr>
          <p:cNvSpPr txBox="1"/>
          <p:nvPr/>
        </p:nvSpPr>
        <p:spPr>
          <a:xfrm>
            <a:off x="3877055" y="5560438"/>
            <a:ext cx="1859280" cy="369332"/>
          </a:xfrm>
          <a:prstGeom prst="rect">
            <a:avLst/>
          </a:prstGeom>
          <a:noFill/>
        </p:spPr>
        <p:txBody>
          <a:bodyPr wrap="square" rtlCol="0">
            <a:spAutoFit/>
          </a:bodyPr>
          <a:lstStyle/>
          <a:p>
            <a:r>
              <a:rPr lang="en-US" dirty="0"/>
              <a:t>PET TABLE</a:t>
            </a:r>
          </a:p>
        </p:txBody>
      </p:sp>
      <p:sp>
        <p:nvSpPr>
          <p:cNvPr id="7" name="TextBox 6">
            <a:extLst>
              <a:ext uri="{FF2B5EF4-FFF2-40B4-BE49-F238E27FC236}">
                <a16:creationId xmlns:a16="http://schemas.microsoft.com/office/drawing/2014/main" id="{1DC35B9C-7A8A-794A-8BF3-0332B01E8133}"/>
              </a:ext>
            </a:extLst>
          </p:cNvPr>
          <p:cNvSpPr txBox="1"/>
          <p:nvPr/>
        </p:nvSpPr>
        <p:spPr>
          <a:xfrm>
            <a:off x="577163" y="4833257"/>
            <a:ext cx="693498" cy="368135"/>
          </a:xfrm>
          <a:prstGeom prst="rect">
            <a:avLst/>
          </a:prstGeom>
          <a:noFill/>
        </p:spPr>
        <p:txBody>
          <a:bodyPr wrap="square" rtlCol="0">
            <a:spAutoFit/>
          </a:bodyPr>
          <a:lstStyle/>
          <a:p>
            <a:r>
              <a:rPr lang="en-US" dirty="0"/>
              <a:t>Tuple</a:t>
            </a:r>
          </a:p>
        </p:txBody>
      </p:sp>
      <p:sp>
        <p:nvSpPr>
          <p:cNvPr id="28" name="TextBox 27">
            <a:extLst>
              <a:ext uri="{FF2B5EF4-FFF2-40B4-BE49-F238E27FC236}">
                <a16:creationId xmlns:a16="http://schemas.microsoft.com/office/drawing/2014/main" id="{007D8B53-B1DD-D049-B419-A28085DD77E4}"/>
              </a:ext>
            </a:extLst>
          </p:cNvPr>
          <p:cNvSpPr txBox="1"/>
          <p:nvPr/>
        </p:nvSpPr>
        <p:spPr>
          <a:xfrm>
            <a:off x="4444866" y="1731052"/>
            <a:ext cx="1117437" cy="369332"/>
          </a:xfrm>
          <a:prstGeom prst="rect">
            <a:avLst/>
          </a:prstGeom>
          <a:noFill/>
        </p:spPr>
        <p:txBody>
          <a:bodyPr wrap="square" rtlCol="0">
            <a:spAutoFit/>
          </a:bodyPr>
          <a:lstStyle/>
          <a:p>
            <a:r>
              <a:rPr lang="en-US" dirty="0"/>
              <a:t>Attribute</a:t>
            </a:r>
          </a:p>
        </p:txBody>
      </p:sp>
      <p:cxnSp>
        <p:nvCxnSpPr>
          <p:cNvPr id="13" name="Straight Arrow Connector 12">
            <a:extLst>
              <a:ext uri="{FF2B5EF4-FFF2-40B4-BE49-F238E27FC236}">
                <a16:creationId xmlns:a16="http://schemas.microsoft.com/office/drawing/2014/main" id="{1ECACC8C-7B8D-8E41-B5A1-4A71CE200C94}"/>
              </a:ext>
            </a:extLst>
          </p:cNvPr>
          <p:cNvCxnSpPr>
            <a:stCxn id="28" idx="2"/>
          </p:cNvCxnSpPr>
          <p:nvPr/>
        </p:nvCxnSpPr>
        <p:spPr>
          <a:xfrm flipH="1">
            <a:off x="5003584" y="2100384"/>
            <a:ext cx="1" cy="358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B922CD-099C-ED43-B146-9203F3517A0F}"/>
              </a:ext>
            </a:extLst>
          </p:cNvPr>
          <p:cNvCxnSpPr/>
          <p:nvPr/>
        </p:nvCxnSpPr>
        <p:spPr>
          <a:xfrm>
            <a:off x="1270661" y="5017324"/>
            <a:ext cx="463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rame 15">
            <a:extLst>
              <a:ext uri="{FF2B5EF4-FFF2-40B4-BE49-F238E27FC236}">
                <a16:creationId xmlns:a16="http://schemas.microsoft.com/office/drawing/2014/main" id="{CB30BC3D-4AB8-1541-95BF-CE88530B9756}"/>
              </a:ext>
            </a:extLst>
          </p:cNvPr>
          <p:cNvSpPr/>
          <p:nvPr/>
        </p:nvSpPr>
        <p:spPr>
          <a:xfrm>
            <a:off x="1832267" y="4867986"/>
            <a:ext cx="5533901" cy="28933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9915AFEF-ED92-4643-8008-CCC0896E6DDA}"/>
              </a:ext>
            </a:extLst>
          </p:cNvPr>
          <p:cNvSpPr/>
          <p:nvPr/>
        </p:nvSpPr>
        <p:spPr>
          <a:xfrm>
            <a:off x="4444866" y="2462159"/>
            <a:ext cx="1117432" cy="1444738"/>
          </a:xfrm>
          <a:prstGeom prst="fram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4758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Relationships – Break Out</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https://condor.depaul.edu/gandrus/240IT/accesspages/relationships.htm</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What are the three types of relationships?</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Choose a topic to model a database after.</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Provide *organic* examples of the different types of relationships between what you are going to model.</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b="1"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Requirements: must contain at least 5 entities and at least 2 out of the 3 types of relationships.</a:t>
            </a:r>
          </a:p>
        </p:txBody>
      </p:sp>
    </p:spTree>
    <p:extLst>
      <p:ext uri="{BB962C8B-B14F-4D97-AF65-F5344CB8AC3E}">
        <p14:creationId xmlns:p14="http://schemas.microsoft.com/office/powerpoint/2010/main" val="175420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Relationships – Discussion</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One to one</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One to many</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Many to many</a:t>
            </a:r>
          </a:p>
          <a:p>
            <a:pPr marL="285750" indent="-285750">
              <a:lnSpc>
                <a:spcPct val="150000"/>
              </a:lnSpc>
              <a:buFont typeface="Arial" panose="020B0604020202020204" pitchFamily="34" charset="0"/>
              <a:buChar char="•"/>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Students share examples</a:t>
            </a:r>
          </a:p>
          <a:p>
            <a:pPr marL="285750" indent="-285750">
              <a:lnSpc>
                <a:spcPct val="150000"/>
              </a:lnSpc>
              <a:buFont typeface="Arial" panose="020B0604020202020204" pitchFamily="34" charset="0"/>
              <a:buChar char="•"/>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hlinkClick r:id="rId3"/>
              </a:rPr>
              <a:t>https://condor.depaul.edu/gandrus/240IT/accesspages/relationships.htm</a:t>
            </a: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190194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Entity Relationship Diagram (ERD)</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r>
              <a:rPr lang="en-US" b="1" dirty="0"/>
              <a:t>What is an ER diagram?</a:t>
            </a:r>
          </a:p>
          <a:p>
            <a:endParaRPr lang="en-US" b="1" dirty="0"/>
          </a:p>
          <a:p>
            <a:r>
              <a:rPr lang="en-US" dirty="0"/>
              <a:t>An Entity Relationship (ER) Diagram is a type of flowchart that illustrates how “entities” such as people, objects or concepts relate to each other within a system. ER Diagrams are most often used to design or debug relational databases in the fields of software engineering, business information systems, education and research. </a:t>
            </a:r>
          </a:p>
          <a:p>
            <a:endParaRPr lang="en-US" dirty="0"/>
          </a:p>
          <a:p>
            <a:r>
              <a:rPr lang="en-US" dirty="0"/>
              <a:t>Also known as ERDs or ER Models, they use a defined set of symbols such as rectangles, diamonds, ovals and connecting lines to depict the interconnectedness of entities, relationships and their attributes. They mirror grammatical structure, with entities as nouns and relationships as verbs.</a:t>
            </a:r>
          </a:p>
          <a:p>
            <a:pPr>
              <a:lnSpc>
                <a:spcPct val="150000"/>
              </a:lnSpc>
            </a:pPr>
            <a:endPar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34706755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1261</TotalTime>
  <Words>1382</Words>
  <Application>Microsoft Macintosh PowerPoint</Application>
  <PresentationFormat>Widescreen</PresentationFormat>
  <Paragraphs>153</Paragraphs>
  <Slides>19</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Gill Sans MT</vt:lpstr>
      <vt:lpstr>Helvetica</vt:lpstr>
      <vt:lpstr>Helvetica Neue Light</vt:lpstr>
      <vt:lpstr>Segoe UI</vt:lpstr>
      <vt:lpstr>Segoe UI Light</vt:lpstr>
      <vt:lpstr>Segoe UI Semilight</vt:lpstr>
      <vt:lpstr>Wingdings 2</vt:lpstr>
      <vt:lpstr>Dividend</vt:lpstr>
      <vt:lpstr>QuickStarter Theme</vt:lpstr>
      <vt:lpstr>Breakout Room Questions</vt:lpstr>
      <vt:lpstr>My Answers</vt:lpstr>
      <vt:lpstr>Relational DatabaseS</vt:lpstr>
      <vt:lpstr>Relational Databases</vt:lpstr>
      <vt:lpstr>RELATIONAL DATABASE STRUCTURE</vt:lpstr>
      <vt:lpstr>RELATIONAL DATABASE STRUCTURE</vt:lpstr>
      <vt:lpstr>Relationships – Break Out</vt:lpstr>
      <vt:lpstr>Relationships – Discussion</vt:lpstr>
      <vt:lpstr>Entity Relationship Diagram (ERD)</vt:lpstr>
      <vt:lpstr>Entity Relationship Diagram (ERD)</vt:lpstr>
      <vt:lpstr>Entity Relationship Diagram (ERD) - Breakout</vt:lpstr>
      <vt:lpstr>Primary and Foreign Keys</vt:lpstr>
      <vt:lpstr>Primary and Foreign Keys Example</vt:lpstr>
      <vt:lpstr>Primary and Foreign Keys - Breakout</vt:lpstr>
      <vt:lpstr>Further Topics</vt:lpstr>
      <vt:lpstr>Break</vt:lpstr>
      <vt:lpstr>Lab</vt:lpstr>
      <vt:lpstr>SQL</vt:lpstr>
      <vt:lpstr>Related topics to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 Room Questions</dc:title>
  <dc:creator>Cocke, Steven</dc:creator>
  <cp:lastModifiedBy>Cocke, Steven</cp:lastModifiedBy>
  <cp:revision>22</cp:revision>
  <dcterms:created xsi:type="dcterms:W3CDTF">2021-11-09T04:07:34Z</dcterms:created>
  <dcterms:modified xsi:type="dcterms:W3CDTF">2021-11-10T01:08:38Z</dcterms:modified>
</cp:coreProperties>
</file>