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5" r:id="rId4"/>
    <p:sldId id="269" r:id="rId5"/>
    <p:sldId id="270" r:id="rId6"/>
    <p:sldId id="267" r:id="rId7"/>
    <p:sldId id="273" r:id="rId8"/>
    <p:sldId id="274" r:id="rId9"/>
    <p:sldId id="275" r:id="rId10"/>
    <p:sldId id="266" r:id="rId11"/>
    <p:sldId id="271" r:id="rId12"/>
    <p:sldId id="258" r:id="rId13"/>
    <p:sldId id="276" r:id="rId14"/>
    <p:sldId id="277" r:id="rId15"/>
    <p:sldId id="272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48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27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0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80C9-242F-40DD-AB29-77C46A01F08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18" Type="http://schemas.openxmlformats.org/officeDocument/2006/relationships/image" Target="../media/image22.jpg"/><Relationship Id="rId26" Type="http://schemas.openxmlformats.org/officeDocument/2006/relationships/image" Target="../media/image30.jpg"/><Relationship Id="rId3" Type="http://schemas.openxmlformats.org/officeDocument/2006/relationships/image" Target="../media/image7.jpg"/><Relationship Id="rId21" Type="http://schemas.openxmlformats.org/officeDocument/2006/relationships/image" Target="../media/image25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17" Type="http://schemas.openxmlformats.org/officeDocument/2006/relationships/image" Target="../media/image21.jpg"/><Relationship Id="rId25" Type="http://schemas.openxmlformats.org/officeDocument/2006/relationships/image" Target="../media/image29.jpg"/><Relationship Id="rId2" Type="http://schemas.openxmlformats.org/officeDocument/2006/relationships/image" Target="../media/image6.jpg"/><Relationship Id="rId16" Type="http://schemas.openxmlformats.org/officeDocument/2006/relationships/image" Target="../media/image20.jpg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24" Type="http://schemas.openxmlformats.org/officeDocument/2006/relationships/image" Target="../media/image28.jpg"/><Relationship Id="rId5" Type="http://schemas.openxmlformats.org/officeDocument/2006/relationships/image" Target="../media/image9.jpg"/><Relationship Id="rId15" Type="http://schemas.openxmlformats.org/officeDocument/2006/relationships/image" Target="../media/image19.jpg"/><Relationship Id="rId23" Type="http://schemas.openxmlformats.org/officeDocument/2006/relationships/image" Target="../media/image27.jpg"/><Relationship Id="rId28" Type="http://schemas.openxmlformats.org/officeDocument/2006/relationships/image" Target="../media/image32.jpg"/><Relationship Id="rId10" Type="http://schemas.openxmlformats.org/officeDocument/2006/relationships/image" Target="../media/image14.jpg"/><Relationship Id="rId19" Type="http://schemas.openxmlformats.org/officeDocument/2006/relationships/image" Target="../media/image23.jpg"/><Relationship Id="rId4" Type="http://schemas.openxmlformats.org/officeDocument/2006/relationships/image" Target="../media/image8.jpg"/><Relationship Id="rId9" Type="http://schemas.openxmlformats.org/officeDocument/2006/relationships/image" Target="../media/image13.jpg"/><Relationship Id="rId14" Type="http://schemas.openxmlformats.org/officeDocument/2006/relationships/image" Target="../media/image18.jpg"/><Relationship Id="rId22" Type="http://schemas.openxmlformats.org/officeDocument/2006/relationships/image" Target="../media/image26.jpg"/><Relationship Id="rId27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1E66-9094-40DD-A0C4-28C7434FC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124" y="1422400"/>
            <a:ext cx="9044819" cy="262843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PicknClick</a:t>
            </a:r>
            <a:r>
              <a:rPr lang="en-US" sz="4400" dirty="0"/>
              <a:t>: A low-power Always-on Smart Camera System for Edge-devices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48B48-7C2F-4656-B9F6-25DDC8EEB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667" y="4687046"/>
            <a:ext cx="7766936" cy="1525068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Divya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Sankar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Sonali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Shintre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Advisor: Prof. Michael Grossberg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797B9E-11EE-2D4E-9266-7B0DEBAE8795}"/>
              </a:ext>
            </a:extLst>
          </p:cNvPr>
          <p:cNvSpPr txBox="1">
            <a:spLocks/>
          </p:cNvSpPr>
          <p:nvPr/>
        </p:nvSpPr>
        <p:spPr>
          <a:xfrm>
            <a:off x="1507065" y="480855"/>
            <a:ext cx="7766936" cy="610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</a:rPr>
              <a:t>DSE I1020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8562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02E0-DCB0-4183-8563-128FD262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BBD5-90C0-405D-8AE0-E7967615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88613"/>
            <a:ext cx="5466546" cy="2295111"/>
          </a:xfrm>
        </p:spPr>
        <p:txBody>
          <a:bodyPr>
            <a:normAutofit/>
          </a:bodyPr>
          <a:lstStyle/>
          <a:p>
            <a:r>
              <a:rPr lang="en-US" dirty="0"/>
              <a:t>Since, we know the positions of the image and black-box the % of overlap can be ascertained analytically</a:t>
            </a:r>
          </a:p>
          <a:p>
            <a:r>
              <a:rPr lang="en-US" dirty="0"/>
              <a:t>We label each frame based on the % of overlap </a:t>
            </a:r>
          </a:p>
          <a:p>
            <a:r>
              <a:rPr lang="en-US" dirty="0"/>
              <a:t>We also add meta data for positions of image and black-box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3207D2-4786-47F7-B961-16F4D9EF8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254"/>
              </p:ext>
            </p:extLst>
          </p:nvPr>
        </p:nvGraphicFramePr>
        <p:xfrm>
          <a:off x="6350209" y="1361526"/>
          <a:ext cx="313012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61">
                  <a:extLst>
                    <a:ext uri="{9D8B030D-6E8A-4147-A177-3AD203B41FA5}">
                      <a16:colId xmlns:a16="http://schemas.microsoft.com/office/drawing/2014/main" val="689484874"/>
                    </a:ext>
                  </a:extLst>
                </a:gridCol>
                <a:gridCol w="1565061">
                  <a:extLst>
                    <a:ext uri="{9D8B030D-6E8A-4147-A177-3AD203B41FA5}">
                      <a16:colId xmlns:a16="http://schemas.microsoft.com/office/drawing/2014/main" val="85382492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% 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4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07555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to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762727"/>
                  </a:ext>
                </a:extLst>
              </a:tr>
              <a:tr h="3308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12.5 to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1793"/>
                  </a:ext>
                </a:extLst>
              </a:tr>
              <a:tr h="3308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to 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74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or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262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D336354-27DA-1145-A837-F7B8E7940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4" y="3931440"/>
            <a:ext cx="10769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7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7A987E-8486-B54C-8993-729FFBFA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763" y="2131265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Classifier Design</a:t>
            </a:r>
          </a:p>
        </p:txBody>
      </p:sp>
    </p:spTree>
    <p:extLst>
      <p:ext uri="{BB962C8B-B14F-4D97-AF65-F5344CB8AC3E}">
        <p14:creationId xmlns:p14="http://schemas.microsoft.com/office/powerpoint/2010/main" val="88661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DB4D-63C7-438B-9B4D-D5ECC085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94C5-3D37-4966-A093-AFE5CBE3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575"/>
            <a:ext cx="8596668" cy="4488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frame with a black-box, the classifier predicts the degree of overlap between the object and the black-box</a:t>
            </a:r>
          </a:p>
          <a:p>
            <a:endParaRPr lang="en-US" dirty="0"/>
          </a:p>
          <a:p>
            <a:r>
              <a:rPr lang="en-US" dirty="0"/>
              <a:t>We split the video sequences into train and test sets</a:t>
            </a:r>
          </a:p>
          <a:p>
            <a:pPr lvl="1"/>
            <a:r>
              <a:rPr lang="en-US" dirty="0"/>
              <a:t>150*95 (from each class) images for training</a:t>
            </a:r>
          </a:p>
          <a:p>
            <a:pPr lvl="1"/>
            <a:r>
              <a:rPr lang="en-US" dirty="0"/>
              <a:t>17000 images for testing (entire set)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Since classification happens on a low-resolution image, we downsized the 100x100 input frame by 16 times</a:t>
            </a:r>
          </a:p>
          <a:p>
            <a:r>
              <a:rPr lang="en-US" dirty="0"/>
              <a:t>Intuitively, we felt random forest (or decision trees) would be better for such a dataset, as we need to identify boundaries where the colored pixels are covered by black pixels</a:t>
            </a:r>
          </a:p>
          <a:p>
            <a:pPr marL="114300" indent="0">
              <a:buNone/>
            </a:pPr>
            <a:r>
              <a:rPr lang="en-US" dirty="0"/>
              <a:t>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A0B6-7BAB-40A4-8FC5-90C6DD05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71" y="253726"/>
            <a:ext cx="8596668" cy="638175"/>
          </a:xfrm>
        </p:spPr>
        <p:txBody>
          <a:bodyPr>
            <a:noAutofit/>
          </a:bodyPr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7BA0-F3A8-4975-8BB6-3412750E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61" y="1055961"/>
            <a:ext cx="8452199" cy="5548313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b="1" dirty="0"/>
              <a:t>Logistic Regression:</a:t>
            </a:r>
            <a:r>
              <a:rPr lang="en-US" dirty="0"/>
              <a:t> 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Training</a:t>
            </a:r>
            <a:r>
              <a:rPr lang="en-US" dirty="0"/>
              <a:t> Dataset accuracy score : 60% 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Testing</a:t>
            </a:r>
            <a:r>
              <a:rPr lang="en-US" dirty="0"/>
              <a:t> Dataset accuracy score : 55%</a:t>
            </a:r>
          </a:p>
          <a:p>
            <a:pPr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b="1" dirty="0"/>
              <a:t>SVC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Training</a:t>
            </a:r>
            <a:r>
              <a:rPr lang="en-US" dirty="0"/>
              <a:t> Dataset accuracy score : 69% 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Testing</a:t>
            </a:r>
            <a:r>
              <a:rPr lang="en-US" dirty="0"/>
              <a:t> Dataset accuracy score : 68%</a:t>
            </a:r>
          </a:p>
          <a:p>
            <a:pPr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b="1" dirty="0"/>
              <a:t>Bagging Classifier</a:t>
            </a:r>
            <a:r>
              <a:rPr lang="en-US" dirty="0"/>
              <a:t>  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Training</a:t>
            </a:r>
            <a:r>
              <a:rPr lang="en-US" dirty="0"/>
              <a:t> Dataset accuracy score : 99% 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Testing</a:t>
            </a:r>
            <a:r>
              <a:rPr lang="en-US" dirty="0"/>
              <a:t> Dataset accuracy score : 74%</a:t>
            </a:r>
          </a:p>
          <a:p>
            <a:pPr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b="1" dirty="0"/>
              <a:t>Decision Trees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Training</a:t>
            </a:r>
            <a:r>
              <a:rPr lang="en-US" dirty="0"/>
              <a:t> Dataset accuracy score : 59% 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Testing</a:t>
            </a:r>
            <a:r>
              <a:rPr lang="en-US" dirty="0"/>
              <a:t> Dataset accuracy score : 57%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endParaRPr lang="en-US" dirty="0"/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endParaRPr lang="en-US" dirty="0"/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endParaRPr lang="en-US" dirty="0"/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1DFC34-5F5E-457D-94EE-F8C66BD6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22BC9A-594B-4ED5-A4AA-4D678F27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1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79C4-9750-485B-8842-B7F2344A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933450"/>
            <a:ext cx="5387135" cy="5924550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u="sng" dirty="0">
                <a:solidFill>
                  <a:schemeClr val="bg2">
                    <a:lumMod val="50000"/>
                  </a:schemeClr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Training Dataset: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Accuracy score = 0.9941547761923812 </a:t>
            </a:r>
            <a:endParaRPr lang="en-US" altLang="en-US" sz="1600" i="1" dirty="0">
              <a:solidFill>
                <a:srgbClr val="000000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Confusion matrix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[[17954 8        2       2              0]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[ 66       4592 17      3              0]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[ 9         15       8966 23            0]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[ 0         2        38     9345      12]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[ 0         0        1       65      3874]]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u="sng" dirty="0">
                <a:solidFill>
                  <a:schemeClr val="bg2">
                    <a:lumMod val="50000"/>
                  </a:schemeClr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Testing Dataset: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Accuracy score = 0.7563238705401525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Confusion matrix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[[3399  92     65    14          1]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[ 319   275  260   40          0]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[ 130   181  1130  359     16]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[ 15     12    322  1434   141]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[ 2         0     4      233     609]] </a:t>
            </a:r>
            <a:endParaRPr lang="en-US" sz="1600" dirty="0"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3D869-F18A-F747-9861-BCF04E71F711}"/>
              </a:ext>
            </a:extLst>
          </p:cNvPr>
          <p:cNvSpPr txBox="1"/>
          <p:nvPr/>
        </p:nvSpPr>
        <p:spPr>
          <a:xfrm>
            <a:off x="5160579" y="1292966"/>
            <a:ext cx="3846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the confusion matrix for the test and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accuracy is ~75%, we find that frames are misclassified only to neighboring class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Therefore, although the overlap % is incorrect, it is in the vicinity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% overlap range is very small for class labels 0,1,2 </a:t>
            </a:r>
            <a:r>
              <a:rPr lang="en-US" dirty="0">
                <a:sym typeface="Wingdings" pitchFamily="2" charset="2"/>
              </a:rPr>
              <a:t> therefore we find more misclassifications for them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E5BCBF-D3D4-E046-A25F-856663BD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5" y="301187"/>
            <a:ext cx="8596668" cy="788276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14176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7A987E-8486-B54C-8993-729FFBFA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295" y="212075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Sequence Predictor</a:t>
            </a:r>
          </a:p>
        </p:txBody>
      </p:sp>
    </p:spTree>
    <p:extLst>
      <p:ext uri="{BB962C8B-B14F-4D97-AF65-F5344CB8AC3E}">
        <p14:creationId xmlns:p14="http://schemas.microsoft.com/office/powerpoint/2010/main" val="407403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9EB7-D569-E443-81E8-C0EC77AB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152"/>
          </a:xfrm>
        </p:spPr>
        <p:txBody>
          <a:bodyPr/>
          <a:lstStyle/>
          <a:p>
            <a:r>
              <a:rPr lang="en-US" dirty="0"/>
              <a:t>Sequence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4D05-AA7D-064E-A56D-58110ACD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7367"/>
            <a:ext cx="8203907" cy="4653996"/>
          </a:xfrm>
        </p:spPr>
        <p:txBody>
          <a:bodyPr>
            <a:normAutofit/>
          </a:bodyPr>
          <a:lstStyle/>
          <a:p>
            <a:r>
              <a:rPr lang="en-US" dirty="0"/>
              <a:t>Given the overlap percentages of the previous frame(s), predict the % overlap of the next frame </a:t>
            </a:r>
          </a:p>
          <a:p>
            <a:r>
              <a:rPr lang="en-US" dirty="0"/>
              <a:t>We use online linear regression to achieve this</a:t>
            </a:r>
          </a:p>
          <a:p>
            <a:pPr lvl="1"/>
            <a:r>
              <a:rPr lang="en-US" dirty="0"/>
              <a:t>We maintain a linear model within the sequence predictor</a:t>
            </a:r>
          </a:p>
          <a:p>
            <a:pPr lvl="1"/>
            <a:r>
              <a:rPr lang="en-US" dirty="0"/>
              <a:t>As we get new points, we refit the linear model and predict the next frame</a:t>
            </a:r>
          </a:p>
          <a:p>
            <a:pPr lvl="1"/>
            <a:r>
              <a:rPr lang="en-US" dirty="0"/>
              <a:t>If the predicted overlap is less than a threshold, we click the next frame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F0D49A-5B54-6F44-B4E9-7A456F0C3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24136"/>
              </p:ext>
            </p:extLst>
          </p:nvPr>
        </p:nvGraphicFramePr>
        <p:xfrm>
          <a:off x="2458227" y="3714365"/>
          <a:ext cx="650709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614">
                  <a:extLst>
                    <a:ext uri="{9D8B030D-6E8A-4147-A177-3AD203B41FA5}">
                      <a16:colId xmlns:a16="http://schemas.microsoft.com/office/drawing/2014/main" val="806844257"/>
                    </a:ext>
                  </a:extLst>
                </a:gridCol>
                <a:gridCol w="1475662">
                  <a:extLst>
                    <a:ext uri="{9D8B030D-6E8A-4147-A177-3AD203B41FA5}">
                      <a16:colId xmlns:a16="http://schemas.microsoft.com/office/drawing/2014/main" val="126735983"/>
                    </a:ext>
                  </a:extLst>
                </a:gridCol>
                <a:gridCol w="2393851">
                  <a:extLst>
                    <a:ext uri="{9D8B030D-6E8A-4147-A177-3AD203B41FA5}">
                      <a16:colId xmlns:a16="http://schemas.microsoft.com/office/drawing/2014/main" val="1981951608"/>
                    </a:ext>
                  </a:extLst>
                </a:gridCol>
                <a:gridCol w="1733969">
                  <a:extLst>
                    <a:ext uri="{9D8B030D-6E8A-4147-A177-3AD203B41FA5}">
                      <a16:colId xmlns:a16="http://schemas.microsoft.com/office/drawing/2014/main" val="405643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Overlap</a:t>
                      </a:r>
                    </a:p>
                    <a:p>
                      <a:r>
                        <a:rPr lang="en-US" dirty="0"/>
                        <a:t>(Classifer)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Model</a:t>
                      </a:r>
                    </a:p>
                    <a:p>
                      <a:r>
                        <a:rPr lang="en-US" dirty="0"/>
                        <a:t>(Intercept, Slope)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</a:t>
                      </a:r>
                      <a:r>
                        <a:rPr lang="en-US" dirty="0" err="1"/>
                        <a:t>Ovl</a:t>
                      </a:r>
                      <a:r>
                        <a:rPr lang="en-US" dirty="0"/>
                        <a:t>. Next Seq. 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4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(0.75,0)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2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(0.75,0)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9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(0.821,-0.053)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3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(0.877,-0.087)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8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(0.906,-0.101)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3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(0.927,-0.122)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4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96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E476-BC02-4441-8D72-64E18043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6841"/>
            <a:ext cx="8596668" cy="64113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C09-3DE1-8641-80B8-F6FCD467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9" y="1130575"/>
            <a:ext cx="4405398" cy="4755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 frame = Earliest frame with the least % overlap in the video </a:t>
            </a:r>
          </a:p>
          <a:p>
            <a:r>
              <a:rPr lang="en-US" dirty="0"/>
              <a:t>We look at 2 metrics:</a:t>
            </a:r>
          </a:p>
          <a:p>
            <a:pPr lvl="1"/>
            <a:r>
              <a:rPr lang="en-US" dirty="0"/>
              <a:t>Frame difference between the clicked frame and the best frame</a:t>
            </a:r>
          </a:p>
          <a:p>
            <a:pPr lvl="1"/>
            <a:r>
              <a:rPr lang="en-US" dirty="0"/>
              <a:t>Difference in % overlap between the clicked frame and best frame</a:t>
            </a:r>
          </a:p>
          <a:p>
            <a:pPr lvl="1"/>
            <a:endParaRPr lang="en-US" dirty="0"/>
          </a:p>
          <a:p>
            <a:r>
              <a:rPr lang="en-US" dirty="0"/>
              <a:t>PicknClick clicked within +/- 1 frame of the best frame for 74.9% of the videos</a:t>
            </a:r>
          </a:p>
          <a:p>
            <a:endParaRPr lang="en-US" dirty="0"/>
          </a:p>
          <a:p>
            <a:r>
              <a:rPr lang="en-US" dirty="0"/>
              <a:t>The average % overlap difference between best frame and frame clicked is 5%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39B18-750C-2045-AAE6-C6224BC0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47" y="681752"/>
            <a:ext cx="3436555" cy="2563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1D5B5-F13E-6140-B108-53613363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033" y="3866689"/>
            <a:ext cx="4061755" cy="25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9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2A5D-F435-324D-868D-0D0A77A0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683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15AD-F58C-D34C-B979-4357573A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1959"/>
            <a:ext cx="7857066" cy="4559403"/>
          </a:xfrm>
        </p:spPr>
        <p:txBody>
          <a:bodyPr/>
          <a:lstStyle/>
          <a:p>
            <a:r>
              <a:rPr lang="en-US" dirty="0"/>
              <a:t>More challenging trajectories</a:t>
            </a:r>
          </a:p>
          <a:p>
            <a:pPr lvl="1"/>
            <a:r>
              <a:rPr lang="en-US" dirty="0"/>
              <a:t>Second-order projectiles, sinusoids etc.</a:t>
            </a:r>
          </a:p>
          <a:p>
            <a:endParaRPr lang="en-US" dirty="0"/>
          </a:p>
          <a:p>
            <a:r>
              <a:rPr lang="en-US" dirty="0"/>
              <a:t>It takes a few frames for PicknClick to start accurately predicting %overlap of the next frame – if the least overlap occurs in the initial frames, how do we handle such scenarios? </a:t>
            </a:r>
          </a:p>
          <a:p>
            <a:pPr lvl="1"/>
            <a:endParaRPr lang="en-US" dirty="0"/>
          </a:p>
          <a:p>
            <a:r>
              <a:rPr lang="en-US" dirty="0"/>
              <a:t>LSTMs for sequence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412175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87F8A-97D3-5B4B-9248-2908A577B2A6}"/>
              </a:ext>
            </a:extLst>
          </p:cNvPr>
          <p:cNvSpPr txBox="1"/>
          <p:nvPr/>
        </p:nvSpPr>
        <p:spPr>
          <a:xfrm>
            <a:off x="3689135" y="1229709"/>
            <a:ext cx="4172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3C2F7-52C6-BC43-BE7D-7305C49B6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26" y="2813050"/>
            <a:ext cx="3995902" cy="30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2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2F5-EFA4-42D6-8288-0E9E511B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62857"/>
            <a:ext cx="8596668" cy="899886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6D49-D35C-4AC8-9A31-A213F6DB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6825"/>
            <a:ext cx="8727924" cy="4897673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703020202090204" pitchFamily="34" charset="0"/>
                <a:cs typeface="Arial" panose="020B0604020202020204" pitchFamily="34" charset="0"/>
              </a:rPr>
              <a:t>Design a smart camera system for always-on edge devices</a:t>
            </a:r>
          </a:p>
          <a:p>
            <a:r>
              <a:rPr lang="en-US" dirty="0">
                <a:latin typeface="Trebuchet MS" panose="020B0703020202090204" pitchFamily="34" charset="0"/>
                <a:cs typeface="Arial" panose="020B0604020202020204" pitchFamily="34" charset="0"/>
              </a:rPr>
              <a:t>Energy consumption in edge devices is dominated by 2 components</a:t>
            </a:r>
          </a:p>
          <a:p>
            <a:pPr lvl="1"/>
            <a:r>
              <a:rPr lang="en-US" dirty="0">
                <a:latin typeface="Trebuchet MS" panose="020B0703020202090204" pitchFamily="34" charset="0"/>
                <a:cs typeface="Arial" panose="020B0604020202020204" pitchFamily="34" charset="0"/>
              </a:rPr>
              <a:t>Sensing energy – Continuously sense data from real world</a:t>
            </a:r>
          </a:p>
          <a:p>
            <a:pPr lvl="1"/>
            <a:r>
              <a:rPr lang="en-US" dirty="0">
                <a:latin typeface="Trebuchet MS" panose="020B0703020202090204" pitchFamily="34" charset="0"/>
                <a:cs typeface="Arial" panose="020B0604020202020204" pitchFamily="34" charset="0"/>
              </a:rPr>
              <a:t>Transmission energy –  Processing on the cloud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Idea</a:t>
            </a:r>
            <a:r>
              <a:rPr lang="en-US" dirty="0">
                <a:latin typeface="Trebuchet MS" panose="020B0703020202090204" pitchFamily="34" charset="0"/>
                <a:cs typeface="Arial" panose="020B0604020202020204" pitchFamily="34" charset="0"/>
              </a:rPr>
              <a:t>: Add machine learning on the edge device to minimize sensing and transmission energy</a:t>
            </a:r>
          </a:p>
          <a:p>
            <a:pPr lvl="1"/>
            <a:r>
              <a:rPr lang="en-US" dirty="0">
                <a:latin typeface="Trebuchet MS" panose="020B0703020202090204" pitchFamily="34" charset="0"/>
              </a:rPr>
              <a:t>Sense data with low fidelity</a:t>
            </a:r>
          </a:p>
          <a:p>
            <a:pPr lvl="1"/>
            <a:r>
              <a:rPr lang="en-US" dirty="0">
                <a:latin typeface="Trebuchet MS" panose="020B0703020202090204" pitchFamily="34" charset="0"/>
                <a:sym typeface="Wingdings" pitchFamily="2" charset="2"/>
              </a:rPr>
              <a:t>Apply ML to understand its significance </a:t>
            </a:r>
          </a:p>
          <a:p>
            <a:pPr lvl="1"/>
            <a:r>
              <a:rPr lang="en-US" dirty="0">
                <a:latin typeface="Trebuchet MS" panose="020B0703020202090204" pitchFamily="34" charset="0"/>
                <a:sym typeface="Wingdings" pitchFamily="2" charset="2"/>
              </a:rPr>
              <a:t>Gauge when interesting events occur and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selectively </a:t>
            </a:r>
            <a:r>
              <a:rPr lang="en-US" dirty="0">
                <a:latin typeface="Trebuchet MS" panose="020B0703020202090204" pitchFamily="34" charset="0"/>
                <a:sym typeface="Wingdings" pitchFamily="2" charset="2"/>
              </a:rPr>
              <a:t>sense and transmit</a:t>
            </a:r>
          </a:p>
          <a:p>
            <a:pPr lvl="1"/>
            <a:endParaRPr lang="en-US" sz="1800" dirty="0">
              <a:latin typeface="Trebuchet MS" panose="020B070302020209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dirty="0">
                <a:latin typeface="Trebuchet MS" panose="020B0703020202090204" pitchFamily="34" charset="0"/>
                <a:cs typeface="Arial" panose="020B0604020202020204" pitchFamily="34" charset="0"/>
                <a:sym typeface="Wingdings" pitchFamily="2" charset="2"/>
              </a:rPr>
              <a:t>We solve this problem for a specific context: Video stream containing an object of interest whose view is hindered by moving obstructions</a:t>
            </a:r>
            <a:endParaRPr lang="en-US" dirty="0"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76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4106-2D2F-4538-A046-16FF482B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PicknClick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6CFD-7D14-4630-8E9A-CEF0DDFE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47" y="1270000"/>
            <a:ext cx="4586513" cy="5159829"/>
          </a:xfrm>
        </p:spPr>
        <p:txBody>
          <a:bodyPr>
            <a:normAutofit/>
          </a:bodyPr>
          <a:lstStyle/>
          <a:p>
            <a:r>
              <a:rPr lang="en-US" dirty="0"/>
              <a:t>PicknClick camera system has sensors of 2 resolutions – low and high</a:t>
            </a:r>
          </a:p>
          <a:p>
            <a:r>
              <a:rPr lang="en-US" dirty="0"/>
              <a:t>Frames are sensed at low resolution and fed to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ML pipeline with 2 stages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Classifier Stage</a:t>
            </a:r>
            <a:r>
              <a:rPr lang="en-US" dirty="0"/>
              <a:t>: Looks at the low resolution frame and predicts the degree of obstruction on the object of interest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Sequence Predictor Stage</a:t>
            </a:r>
            <a:r>
              <a:rPr lang="en-US" dirty="0"/>
              <a:t>: Observe the degree of obstructions in successive frames and predict obstruction degree in the next frame</a:t>
            </a:r>
          </a:p>
          <a:p>
            <a:r>
              <a:rPr lang="en-US" dirty="0"/>
              <a:t>If the obstruction degree is predicted low, trigger the high resolution sensor to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click and transmit </a:t>
            </a:r>
            <a:r>
              <a:rPr lang="en-US" dirty="0"/>
              <a:t>the sensed data</a:t>
            </a:r>
          </a:p>
        </p:txBody>
      </p:sp>
      <p:pic>
        <p:nvPicPr>
          <p:cNvPr id="13" name="Graphic 12" descr="Video camera">
            <a:extLst>
              <a:ext uri="{FF2B5EF4-FFF2-40B4-BE49-F238E27FC236}">
                <a16:creationId xmlns:a16="http://schemas.microsoft.com/office/drawing/2014/main" id="{2DB0597E-1352-D04D-9C1E-95BC7DC7F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039" y="1016000"/>
            <a:ext cx="914400" cy="914400"/>
          </a:xfrm>
          <a:prstGeom prst="rect">
            <a:avLst/>
          </a:prstGeom>
        </p:spPr>
      </p:pic>
      <p:pic>
        <p:nvPicPr>
          <p:cNvPr id="15" name="Graphic 14" descr="Video camera">
            <a:extLst>
              <a:ext uri="{FF2B5EF4-FFF2-40B4-BE49-F238E27FC236}">
                <a16:creationId xmlns:a16="http://schemas.microsoft.com/office/drawing/2014/main" id="{559DA271-1CFB-5F4E-918E-0E2E1A86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526" y="529783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011776-43D0-5544-ABE1-FA009C0DCA3C}"/>
              </a:ext>
            </a:extLst>
          </p:cNvPr>
          <p:cNvSpPr txBox="1"/>
          <p:nvPr/>
        </p:nvSpPr>
        <p:spPr>
          <a:xfrm>
            <a:off x="6348943" y="645769"/>
            <a:ext cx="162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resolution   camera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76225-030A-E442-A263-ACB306556E70}"/>
              </a:ext>
            </a:extLst>
          </p:cNvPr>
          <p:cNvCxnSpPr>
            <a:cxnSpLocks/>
          </p:cNvCxnSpPr>
          <p:nvPr/>
        </p:nvCxnSpPr>
        <p:spPr>
          <a:xfrm>
            <a:off x="7152080" y="1930400"/>
            <a:ext cx="0" cy="59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283B1C-B7BE-F94B-A6DC-5D1A71956643}"/>
              </a:ext>
            </a:extLst>
          </p:cNvPr>
          <p:cNvCxnSpPr>
            <a:cxnSpLocks/>
          </p:cNvCxnSpPr>
          <p:nvPr/>
        </p:nvCxnSpPr>
        <p:spPr>
          <a:xfrm flipH="1">
            <a:off x="7162727" y="3156921"/>
            <a:ext cx="2027" cy="74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E89D2B9-0D02-C745-97C5-139B44FF7796}"/>
              </a:ext>
            </a:extLst>
          </p:cNvPr>
          <p:cNvSpPr/>
          <p:nvPr/>
        </p:nvSpPr>
        <p:spPr>
          <a:xfrm>
            <a:off x="6463653" y="2574879"/>
            <a:ext cx="1482452" cy="582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FA0F01-C4DE-B747-9D0D-2EAF46D49A66}"/>
              </a:ext>
            </a:extLst>
          </p:cNvPr>
          <p:cNvSpPr txBox="1"/>
          <p:nvPr/>
        </p:nvSpPr>
        <p:spPr>
          <a:xfrm>
            <a:off x="6599631" y="2664123"/>
            <a:ext cx="11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C57A3A-4CF2-D34D-92DB-62362A780CBF}"/>
              </a:ext>
            </a:extLst>
          </p:cNvPr>
          <p:cNvSpPr/>
          <p:nvPr/>
        </p:nvSpPr>
        <p:spPr>
          <a:xfrm>
            <a:off x="6463653" y="3904689"/>
            <a:ext cx="1480425" cy="741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8C56DD-6335-9644-8F93-E09BA867C231}"/>
              </a:ext>
            </a:extLst>
          </p:cNvPr>
          <p:cNvSpPr txBox="1"/>
          <p:nvPr/>
        </p:nvSpPr>
        <p:spPr>
          <a:xfrm>
            <a:off x="6514411" y="3952065"/>
            <a:ext cx="13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</a:t>
            </a:r>
          </a:p>
          <a:p>
            <a:pPr algn="ctr"/>
            <a:r>
              <a:rPr lang="en-US" dirty="0"/>
              <a:t>predictor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607E6B-C31C-9A43-B34D-E633E73C82DB}"/>
              </a:ext>
            </a:extLst>
          </p:cNvPr>
          <p:cNvCxnSpPr>
            <a:cxnSpLocks/>
          </p:cNvCxnSpPr>
          <p:nvPr/>
        </p:nvCxnSpPr>
        <p:spPr>
          <a:xfrm flipH="1">
            <a:off x="7150053" y="4693150"/>
            <a:ext cx="2027" cy="74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CF801B-32A6-5A4D-BB31-A810EE2C845C}"/>
              </a:ext>
            </a:extLst>
          </p:cNvPr>
          <p:cNvSpPr txBox="1"/>
          <p:nvPr/>
        </p:nvSpPr>
        <p:spPr>
          <a:xfrm>
            <a:off x="6263722" y="6198996"/>
            <a:ext cx="162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resolution   camera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C16FB4-2F2C-754D-823E-F1177869EEF7}"/>
              </a:ext>
            </a:extLst>
          </p:cNvPr>
          <p:cNvCxnSpPr>
            <a:cxnSpLocks/>
          </p:cNvCxnSpPr>
          <p:nvPr/>
        </p:nvCxnSpPr>
        <p:spPr>
          <a:xfrm>
            <a:off x="7646439" y="1473200"/>
            <a:ext cx="960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1D2933-782E-034D-8065-F2D2F976E6B1}"/>
              </a:ext>
            </a:extLst>
          </p:cNvPr>
          <p:cNvCxnSpPr>
            <a:cxnSpLocks/>
          </p:cNvCxnSpPr>
          <p:nvPr/>
        </p:nvCxnSpPr>
        <p:spPr>
          <a:xfrm>
            <a:off x="7619926" y="5751856"/>
            <a:ext cx="960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ghtning Bolt 37">
            <a:extLst>
              <a:ext uri="{FF2B5EF4-FFF2-40B4-BE49-F238E27FC236}">
                <a16:creationId xmlns:a16="http://schemas.microsoft.com/office/drawing/2014/main" id="{D61BBCCC-448D-5E4B-97EC-CD4452C06901}"/>
              </a:ext>
            </a:extLst>
          </p:cNvPr>
          <p:cNvSpPr/>
          <p:nvPr/>
        </p:nvSpPr>
        <p:spPr>
          <a:xfrm>
            <a:off x="8701352" y="1048945"/>
            <a:ext cx="630620" cy="495703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672AB-A1F6-FF42-B6CE-D397E1BCAB5C}"/>
              </a:ext>
            </a:extLst>
          </p:cNvPr>
          <p:cNvSpPr txBox="1"/>
          <p:nvPr/>
        </p:nvSpPr>
        <p:spPr>
          <a:xfrm>
            <a:off x="8629497" y="690773"/>
            <a:ext cx="66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9573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BCFB-5584-844B-B15E-4EE591D5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Realizing PicknClick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D5A9-FF9F-F04A-B5CB-13024454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075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To realize PicknClick, we developed 3 key components:</a:t>
            </a:r>
          </a:p>
          <a:p>
            <a:pPr lvl="1"/>
            <a:r>
              <a:rPr lang="en-US" sz="1800" dirty="0">
                <a:solidFill>
                  <a:schemeClr val="accent3"/>
                </a:solidFill>
              </a:rPr>
              <a:t>Dataset preparation</a:t>
            </a:r>
          </a:p>
          <a:p>
            <a:pPr lvl="2"/>
            <a:r>
              <a:rPr lang="en-US" sz="1600" dirty="0"/>
              <a:t>Video stream with randomized obstructions from an image dataset</a:t>
            </a:r>
          </a:p>
          <a:p>
            <a:pPr lvl="1"/>
            <a:r>
              <a:rPr lang="en-US" sz="1800" dirty="0">
                <a:solidFill>
                  <a:schemeClr val="accent3"/>
                </a:solidFill>
              </a:rPr>
              <a:t>Classifier design</a:t>
            </a:r>
          </a:p>
          <a:p>
            <a:pPr lvl="2"/>
            <a:r>
              <a:rPr lang="en-US" sz="1600" dirty="0"/>
              <a:t>Tried different classifiers and settled on random forest</a:t>
            </a:r>
          </a:p>
          <a:p>
            <a:pPr lvl="1"/>
            <a:r>
              <a:rPr lang="en-US" sz="1800" dirty="0">
                <a:solidFill>
                  <a:schemeClr val="accent3"/>
                </a:solidFill>
              </a:rPr>
              <a:t>Sequence predictor</a:t>
            </a:r>
          </a:p>
          <a:p>
            <a:pPr lvl="2"/>
            <a:r>
              <a:rPr lang="en-US" sz="1600" dirty="0"/>
              <a:t>Using online linear regression to predict trajectory of obstruction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83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7A987E-8486-B54C-8993-729FFBFA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253" y="219432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Dataset Preparation</a:t>
            </a:r>
          </a:p>
        </p:txBody>
      </p:sp>
    </p:spTree>
    <p:extLst>
      <p:ext uri="{BB962C8B-B14F-4D97-AF65-F5344CB8AC3E}">
        <p14:creationId xmlns:p14="http://schemas.microsoft.com/office/powerpoint/2010/main" val="15433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4106-2D2F-4538-A046-16FF482B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6CFD-7D14-4630-8E9A-CEF0DDFE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339"/>
            <a:ext cx="3173904" cy="1722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/>
          </a:p>
          <a:p>
            <a:r>
              <a:rPr lang="en-US" sz="1600" dirty="0">
                <a:latin typeface="Trebuchet MS" panose="020B0703020202090204" pitchFamily="34" charset="0"/>
                <a:cs typeface="Arial" panose="020B0604020202020204" pitchFamily="34" charset="0"/>
              </a:rPr>
              <a:t>Fruit360 Dataset</a:t>
            </a:r>
          </a:p>
          <a:p>
            <a:pPr lvl="1"/>
            <a:r>
              <a:rPr lang="en-US" sz="1400" dirty="0">
                <a:latin typeface="Trebuchet MS" panose="020B0703020202090204" pitchFamily="34" charset="0"/>
                <a:cs typeface="Arial" panose="020B0604020202020204" pitchFamily="34" charset="0"/>
              </a:rPr>
              <a:t>100*100 images</a:t>
            </a:r>
          </a:p>
          <a:p>
            <a:pPr lvl="1"/>
            <a:r>
              <a:rPr lang="en-US" sz="1400" dirty="0"/>
              <a:t>Labeled with 95 types of fruits</a:t>
            </a:r>
          </a:p>
          <a:p>
            <a:pPr lvl="1"/>
            <a:endParaRPr lang="en-US" sz="1400" dirty="0"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pPr marL="2743200" lvl="6" indent="0">
              <a:buNone/>
            </a:pP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D8D6C-3DB0-BF44-A994-BD49FFBEEC58}"/>
              </a:ext>
            </a:extLst>
          </p:cNvPr>
          <p:cNvSpPr txBox="1"/>
          <p:nvPr/>
        </p:nvSpPr>
        <p:spPr>
          <a:xfrm>
            <a:off x="1576544" y="3313688"/>
            <a:ext cx="113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</a:t>
            </a:r>
            <a:r>
              <a:rPr lang="en-US" sz="1600" dirty="0">
                <a:solidFill>
                  <a:srgbClr val="002060"/>
                </a:solidFill>
              </a:rPr>
              <a:t>Total</a:t>
            </a:r>
          </a:p>
          <a:p>
            <a:pPr algn="ctr"/>
            <a:r>
              <a:rPr lang="en-US" sz="1600" dirty="0"/>
              <a:t> 65,000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3EC9E-CA74-D845-A091-3F8620F8087F}"/>
              </a:ext>
            </a:extLst>
          </p:cNvPr>
          <p:cNvCxnSpPr>
            <a:cxnSpLocks/>
          </p:cNvCxnSpPr>
          <p:nvPr/>
        </p:nvCxnSpPr>
        <p:spPr>
          <a:xfrm>
            <a:off x="2151134" y="3871186"/>
            <a:ext cx="527125" cy="52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6B1C53-854F-DF4C-B0C8-211BD346DFF2}"/>
              </a:ext>
            </a:extLst>
          </p:cNvPr>
          <p:cNvCxnSpPr>
            <a:cxnSpLocks/>
          </p:cNvCxnSpPr>
          <p:nvPr/>
        </p:nvCxnSpPr>
        <p:spPr>
          <a:xfrm flipH="1">
            <a:off x="1624009" y="3871186"/>
            <a:ext cx="527125" cy="52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56FA54-6FFD-5A41-B3EF-E93B00E22910}"/>
              </a:ext>
            </a:extLst>
          </p:cNvPr>
          <p:cNvSpPr txBox="1"/>
          <p:nvPr/>
        </p:nvSpPr>
        <p:spPr>
          <a:xfrm>
            <a:off x="677334" y="4423124"/>
            <a:ext cx="155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   Training</a:t>
            </a:r>
          </a:p>
          <a:p>
            <a:pPr algn="ctr"/>
            <a:r>
              <a:rPr lang="en-US" dirty="0"/>
              <a:t>     48,000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5D22D-8C4E-A048-BE12-99DD2A5AF76D}"/>
              </a:ext>
            </a:extLst>
          </p:cNvPr>
          <p:cNvSpPr txBox="1"/>
          <p:nvPr/>
        </p:nvSpPr>
        <p:spPr>
          <a:xfrm>
            <a:off x="2151134" y="4423124"/>
            <a:ext cx="123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dirty="0">
                <a:solidFill>
                  <a:srgbClr val="002060"/>
                </a:solidFill>
              </a:rPr>
              <a:t>Testing</a:t>
            </a:r>
          </a:p>
          <a:p>
            <a:pPr algn="ctr"/>
            <a:r>
              <a:rPr lang="en-US" dirty="0"/>
              <a:t>  17,000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F3824-D9CE-8647-8FF0-F4F22096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9" y="1163808"/>
            <a:ext cx="1699179" cy="1699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61A537-9302-7545-935D-43816EF9E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78" y="4019550"/>
            <a:ext cx="1816101" cy="1816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4DAC94-9F80-E949-A09B-CDE6046C5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39" y="1270000"/>
            <a:ext cx="1620220" cy="1620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9BB45D-444E-3648-B0E9-079DFD5782AC}"/>
              </a:ext>
            </a:extLst>
          </p:cNvPr>
          <p:cNvSpPr txBox="1"/>
          <p:nvPr/>
        </p:nvSpPr>
        <p:spPr>
          <a:xfrm>
            <a:off x="4975668" y="2944356"/>
            <a:ext cx="154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6DE2A-3B29-3A48-84DC-FB741EFD6826}"/>
              </a:ext>
            </a:extLst>
          </p:cNvPr>
          <p:cNvSpPr txBox="1"/>
          <p:nvPr/>
        </p:nvSpPr>
        <p:spPr>
          <a:xfrm>
            <a:off x="7535294" y="3056143"/>
            <a:ext cx="154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Walnut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2A4D7-90E1-434D-B9FC-AA536C0A1A66}"/>
              </a:ext>
            </a:extLst>
          </p:cNvPr>
          <p:cNvSpPr txBox="1"/>
          <p:nvPr/>
        </p:nvSpPr>
        <p:spPr>
          <a:xfrm>
            <a:off x="6208373" y="5879068"/>
            <a:ext cx="154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Strawberry</a:t>
            </a:r>
          </a:p>
        </p:txBody>
      </p:sp>
    </p:spTree>
    <p:extLst>
      <p:ext uri="{BB962C8B-B14F-4D97-AF65-F5344CB8AC3E}">
        <p14:creationId xmlns:p14="http://schemas.microsoft.com/office/powerpoint/2010/main" val="316961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4CF3-C6F5-7246-9914-635E27E0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97"/>
            <a:ext cx="8596668" cy="735106"/>
          </a:xfrm>
        </p:spPr>
        <p:txBody>
          <a:bodyPr/>
          <a:lstStyle/>
          <a:p>
            <a:r>
              <a:rPr lang="en-US" dirty="0"/>
              <a:t>Creating Randomized Video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B41C-C321-2A4B-84BB-BA619C62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108039"/>
            <a:ext cx="3482306" cy="4933324"/>
          </a:xfrm>
        </p:spPr>
        <p:txBody>
          <a:bodyPr/>
          <a:lstStyle/>
          <a:p>
            <a:r>
              <a:rPr lang="en-US" dirty="0"/>
              <a:t>We create video sequences from the fruits dataset </a:t>
            </a:r>
          </a:p>
          <a:p>
            <a:r>
              <a:rPr lang="en-US" dirty="0"/>
              <a:t>To achieve maximum generality, we introduce 6 levels of randomness in dataset preparation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STEP1</a:t>
            </a:r>
            <a:r>
              <a:rPr lang="en-US" dirty="0"/>
              <a:t>: Create a white canvas of 100x100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STEP2</a:t>
            </a:r>
            <a:r>
              <a:rPr lang="en-US" dirty="0"/>
              <a:t>: Resize the fruit image to a </a:t>
            </a:r>
            <a:r>
              <a:rPr lang="en-US" dirty="0">
                <a:solidFill>
                  <a:schemeClr val="accent3"/>
                </a:solidFill>
              </a:rPr>
              <a:t>random size </a:t>
            </a:r>
            <a:r>
              <a:rPr lang="en-US" dirty="0">
                <a:solidFill>
                  <a:schemeClr val="tx1"/>
                </a:solidFill>
              </a:rPr>
              <a:t>and place it at a </a:t>
            </a:r>
            <a:r>
              <a:rPr lang="en-US" dirty="0">
                <a:solidFill>
                  <a:schemeClr val="accent3"/>
                </a:solidFill>
              </a:rPr>
              <a:t>random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position </a:t>
            </a:r>
            <a:r>
              <a:rPr lang="en-US" dirty="0">
                <a:solidFill>
                  <a:schemeClr val="tx1"/>
                </a:solidFill>
              </a:rPr>
              <a:t>in the canvas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71B70-1E2D-7643-A03E-867714912207}"/>
              </a:ext>
            </a:extLst>
          </p:cNvPr>
          <p:cNvSpPr/>
          <p:nvPr/>
        </p:nvSpPr>
        <p:spPr>
          <a:xfrm>
            <a:off x="6257350" y="1157581"/>
            <a:ext cx="1775011" cy="160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9CABB-FC25-4B41-B4FA-C30E8006AA91}"/>
              </a:ext>
            </a:extLst>
          </p:cNvPr>
          <p:cNvSpPr txBox="1"/>
          <p:nvPr/>
        </p:nvSpPr>
        <p:spPr>
          <a:xfrm>
            <a:off x="4261370" y="997762"/>
            <a:ext cx="1538344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F40EC-CECC-1F4E-8FAC-B1629C92972B}"/>
              </a:ext>
            </a:extLst>
          </p:cNvPr>
          <p:cNvSpPr/>
          <p:nvPr/>
        </p:nvSpPr>
        <p:spPr>
          <a:xfrm>
            <a:off x="4474827" y="3789165"/>
            <a:ext cx="1775011" cy="160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7F874-A4D9-424F-B8EC-96CFCC339E8D}"/>
              </a:ext>
            </a:extLst>
          </p:cNvPr>
          <p:cNvSpPr txBox="1"/>
          <p:nvPr/>
        </p:nvSpPr>
        <p:spPr>
          <a:xfrm>
            <a:off x="4261370" y="3254344"/>
            <a:ext cx="1538344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073B9-0CD2-C444-9F55-C945DBDAF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9" y="4077814"/>
            <a:ext cx="709456" cy="70945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C8D5923-E4DE-B141-B675-AB1C7FC49300}"/>
              </a:ext>
            </a:extLst>
          </p:cNvPr>
          <p:cNvSpPr/>
          <p:nvPr/>
        </p:nvSpPr>
        <p:spPr>
          <a:xfrm>
            <a:off x="5303522" y="5679223"/>
            <a:ext cx="177501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Size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0F44CF-8E2C-BB4D-A68D-E0F3A2760885}"/>
              </a:ext>
            </a:extLst>
          </p:cNvPr>
          <p:cNvSpPr/>
          <p:nvPr/>
        </p:nvSpPr>
        <p:spPr>
          <a:xfrm>
            <a:off x="7476635" y="5701301"/>
            <a:ext cx="2046100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39BA8-6EF7-3A40-9A21-9716AD91F80E}"/>
              </a:ext>
            </a:extLst>
          </p:cNvPr>
          <p:cNvSpPr txBox="1"/>
          <p:nvPr/>
        </p:nvSpPr>
        <p:spPr>
          <a:xfrm rot="16200000">
            <a:off x="5593969" y="1774359"/>
            <a:ext cx="95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4741C-33A0-5C46-84F4-3F1FE2530D09}"/>
              </a:ext>
            </a:extLst>
          </p:cNvPr>
          <p:cNvSpPr txBox="1"/>
          <p:nvPr/>
        </p:nvSpPr>
        <p:spPr>
          <a:xfrm>
            <a:off x="6673975" y="2727431"/>
            <a:ext cx="95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83BE0-83F6-3D4A-98D7-D4FED1D3BDDF}"/>
              </a:ext>
            </a:extLst>
          </p:cNvPr>
          <p:cNvSpPr/>
          <p:nvPr/>
        </p:nvSpPr>
        <p:spPr>
          <a:xfrm>
            <a:off x="6487256" y="3795409"/>
            <a:ext cx="1775011" cy="160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C09286-1D64-A641-AAF1-59ED7D3E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88" y="4199869"/>
            <a:ext cx="1147750" cy="11477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9BC494-23A9-7741-847D-3311A64D32C8}"/>
              </a:ext>
            </a:extLst>
          </p:cNvPr>
          <p:cNvSpPr/>
          <p:nvPr/>
        </p:nvSpPr>
        <p:spPr>
          <a:xfrm>
            <a:off x="8499685" y="3784003"/>
            <a:ext cx="1775011" cy="160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7A4475-411A-0D41-B020-BCDC5A33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27" y="3965649"/>
            <a:ext cx="394446" cy="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DAAD-3B13-9B41-829E-9F7C8AE1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4447"/>
            <a:ext cx="8596668" cy="53071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Randomized Video Sequences…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1076-9B67-2D48-B97A-1FFF76A9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5765"/>
            <a:ext cx="3819362" cy="496559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STEP3</a:t>
            </a:r>
            <a:r>
              <a:rPr lang="en-US" dirty="0"/>
              <a:t>: Create black-box of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random size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STEP4: </a:t>
            </a:r>
            <a:r>
              <a:rPr lang="en-US" dirty="0"/>
              <a:t>Determine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random trajectory </a:t>
            </a:r>
          </a:p>
          <a:p>
            <a:pPr lvl="1"/>
            <a:r>
              <a:rPr lang="en-US" dirty="0"/>
              <a:t>Left-to-right trajectory at a randomly picked angle (-45 to 45degree)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STEP5: </a:t>
            </a:r>
            <a:r>
              <a:rPr lang="en-US" dirty="0"/>
              <a:t>Determine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random speed </a:t>
            </a:r>
            <a:r>
              <a:rPr lang="en-US" dirty="0"/>
              <a:t>for the trajectory </a:t>
            </a:r>
          </a:p>
          <a:p>
            <a:pPr lvl="1"/>
            <a:r>
              <a:rPr lang="en-US" dirty="0"/>
              <a:t>Number of frames the obstacle takes to pass through the trajectory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62EE2-7E24-E249-ACE0-9E539FF094EB}"/>
              </a:ext>
            </a:extLst>
          </p:cNvPr>
          <p:cNvSpPr/>
          <p:nvPr/>
        </p:nvSpPr>
        <p:spPr>
          <a:xfrm>
            <a:off x="5809130" y="1172584"/>
            <a:ext cx="903642" cy="355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357F0-F071-C84E-8B7C-FE2F2416B510}"/>
              </a:ext>
            </a:extLst>
          </p:cNvPr>
          <p:cNvSpPr/>
          <p:nvPr/>
        </p:nvSpPr>
        <p:spPr>
          <a:xfrm>
            <a:off x="7112146" y="1172582"/>
            <a:ext cx="698791" cy="634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468C0-5B9C-EF40-A4D4-839AF13B4C30}"/>
              </a:ext>
            </a:extLst>
          </p:cNvPr>
          <p:cNvSpPr/>
          <p:nvPr/>
        </p:nvSpPr>
        <p:spPr>
          <a:xfrm>
            <a:off x="8318807" y="1172582"/>
            <a:ext cx="223662" cy="634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A89D-707E-3843-8958-DC6C5740A329}"/>
              </a:ext>
            </a:extLst>
          </p:cNvPr>
          <p:cNvSpPr/>
          <p:nvPr/>
        </p:nvSpPr>
        <p:spPr>
          <a:xfrm>
            <a:off x="5842321" y="2506066"/>
            <a:ext cx="794265" cy="729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3F6A26-921B-484A-A87C-9B0DA6F42A3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5842321" y="2871050"/>
            <a:ext cx="7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CDB15-CDF1-254C-B78F-BBD984593647}"/>
              </a:ext>
            </a:extLst>
          </p:cNvPr>
          <p:cNvSpPr/>
          <p:nvPr/>
        </p:nvSpPr>
        <p:spPr>
          <a:xfrm>
            <a:off x="7030615" y="2495564"/>
            <a:ext cx="794265" cy="729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736C8-4307-B347-8276-CFD95CBEEB57}"/>
              </a:ext>
            </a:extLst>
          </p:cNvPr>
          <p:cNvCxnSpPr>
            <a:cxnSpLocks/>
          </p:cNvCxnSpPr>
          <p:nvPr/>
        </p:nvCxnSpPr>
        <p:spPr>
          <a:xfrm flipV="1">
            <a:off x="7030615" y="2722492"/>
            <a:ext cx="794264" cy="32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8C4523-9B33-6A46-BB9C-143E440A6748}"/>
              </a:ext>
            </a:extLst>
          </p:cNvPr>
          <p:cNvSpPr/>
          <p:nvPr/>
        </p:nvSpPr>
        <p:spPr>
          <a:xfrm>
            <a:off x="8318807" y="2495564"/>
            <a:ext cx="794265" cy="729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FC6E6F-92BC-074A-A47F-9A81017A2A5A}"/>
              </a:ext>
            </a:extLst>
          </p:cNvPr>
          <p:cNvCxnSpPr>
            <a:cxnSpLocks/>
          </p:cNvCxnSpPr>
          <p:nvPr/>
        </p:nvCxnSpPr>
        <p:spPr>
          <a:xfrm>
            <a:off x="8326863" y="2644618"/>
            <a:ext cx="79292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685DAA-0BF9-D842-A760-91B8B10FFC53}"/>
              </a:ext>
            </a:extLst>
          </p:cNvPr>
          <p:cNvSpPr txBox="1"/>
          <p:nvPr/>
        </p:nvSpPr>
        <p:spPr>
          <a:xfrm>
            <a:off x="5842321" y="3305957"/>
            <a:ext cx="87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⍬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980A7-D8C6-824B-A219-19CFCC563554}"/>
              </a:ext>
            </a:extLst>
          </p:cNvPr>
          <p:cNvSpPr txBox="1"/>
          <p:nvPr/>
        </p:nvSpPr>
        <p:spPr>
          <a:xfrm>
            <a:off x="7045826" y="3305957"/>
            <a:ext cx="87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⍬ = 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B8A60-5B78-584D-A330-20CA7C6ADA87}"/>
              </a:ext>
            </a:extLst>
          </p:cNvPr>
          <p:cNvSpPr txBox="1"/>
          <p:nvPr/>
        </p:nvSpPr>
        <p:spPr>
          <a:xfrm>
            <a:off x="8280254" y="3325710"/>
            <a:ext cx="100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⍬ = -35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75E8CF-3F6A-7C47-807F-6A2EE51FD60F}"/>
              </a:ext>
            </a:extLst>
          </p:cNvPr>
          <p:cNvSpPr/>
          <p:nvPr/>
        </p:nvSpPr>
        <p:spPr>
          <a:xfrm>
            <a:off x="5249732" y="4518992"/>
            <a:ext cx="1158019" cy="105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26DED6-61CA-A840-8DB4-4E1478FE5E77}"/>
              </a:ext>
            </a:extLst>
          </p:cNvPr>
          <p:cNvCxnSpPr>
            <a:cxnSpLocks/>
          </p:cNvCxnSpPr>
          <p:nvPr/>
        </p:nvCxnSpPr>
        <p:spPr>
          <a:xfrm flipV="1">
            <a:off x="5249731" y="4742012"/>
            <a:ext cx="1169001" cy="6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1F1F20-5E1F-CB49-B0A9-67C633597384}"/>
              </a:ext>
            </a:extLst>
          </p:cNvPr>
          <p:cNvSpPr txBox="1"/>
          <p:nvPr/>
        </p:nvSpPr>
        <p:spPr>
          <a:xfrm>
            <a:off x="5690591" y="5677791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A54988-4B6F-2842-9206-1EA2CF6677D4}"/>
              </a:ext>
            </a:extLst>
          </p:cNvPr>
          <p:cNvSpPr txBox="1"/>
          <p:nvPr/>
        </p:nvSpPr>
        <p:spPr>
          <a:xfrm>
            <a:off x="7112146" y="5677791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AF897-F1A7-6742-AE0C-95161ECD866D}"/>
              </a:ext>
            </a:extLst>
          </p:cNvPr>
          <p:cNvSpPr txBox="1"/>
          <p:nvPr/>
        </p:nvSpPr>
        <p:spPr>
          <a:xfrm>
            <a:off x="8445346" y="5720377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40F33DE0-EC21-5340-AD9B-11045DCF8EAA}"/>
              </a:ext>
            </a:extLst>
          </p:cNvPr>
          <p:cNvSpPr/>
          <p:nvPr/>
        </p:nvSpPr>
        <p:spPr>
          <a:xfrm>
            <a:off x="5248606" y="5209333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2CFDBE82-D6DF-CF48-B1E8-F2329214BC9A}"/>
              </a:ext>
            </a:extLst>
          </p:cNvPr>
          <p:cNvSpPr/>
          <p:nvPr/>
        </p:nvSpPr>
        <p:spPr>
          <a:xfrm>
            <a:off x="5460547" y="5102084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F142F2A6-2301-754F-92F2-9E2A31C03BA8}"/>
              </a:ext>
            </a:extLst>
          </p:cNvPr>
          <p:cNvSpPr/>
          <p:nvPr/>
        </p:nvSpPr>
        <p:spPr>
          <a:xfrm>
            <a:off x="5666450" y="4959892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8889F220-823A-AB47-BFE5-81475B3F9D76}"/>
              </a:ext>
            </a:extLst>
          </p:cNvPr>
          <p:cNvSpPr/>
          <p:nvPr/>
        </p:nvSpPr>
        <p:spPr>
          <a:xfrm>
            <a:off x="5929186" y="4833823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>
            <a:extLst>
              <a:ext uri="{FF2B5EF4-FFF2-40B4-BE49-F238E27FC236}">
                <a16:creationId xmlns:a16="http://schemas.microsoft.com/office/drawing/2014/main" id="{0E036603-02E5-9645-967F-B484B2B5C072}"/>
              </a:ext>
            </a:extLst>
          </p:cNvPr>
          <p:cNvSpPr/>
          <p:nvPr/>
        </p:nvSpPr>
        <p:spPr>
          <a:xfrm>
            <a:off x="6169303" y="4695648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E964AF-C7F0-DD46-B0BB-A0F7B0FF4C49}"/>
              </a:ext>
            </a:extLst>
          </p:cNvPr>
          <p:cNvSpPr/>
          <p:nvPr/>
        </p:nvSpPr>
        <p:spPr>
          <a:xfrm>
            <a:off x="6810343" y="4509289"/>
            <a:ext cx="1158019" cy="105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7C91EA-2F0E-874A-A00F-5D3ADC6C69BC}"/>
              </a:ext>
            </a:extLst>
          </p:cNvPr>
          <p:cNvCxnSpPr>
            <a:cxnSpLocks/>
          </p:cNvCxnSpPr>
          <p:nvPr/>
        </p:nvCxnSpPr>
        <p:spPr>
          <a:xfrm flipV="1">
            <a:off x="6810342" y="4732309"/>
            <a:ext cx="1169001" cy="6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y 38">
            <a:extLst>
              <a:ext uri="{FF2B5EF4-FFF2-40B4-BE49-F238E27FC236}">
                <a16:creationId xmlns:a16="http://schemas.microsoft.com/office/drawing/2014/main" id="{B7F1FBE3-FCB8-9C4D-A7A4-E512B495F789}"/>
              </a:ext>
            </a:extLst>
          </p:cNvPr>
          <p:cNvSpPr/>
          <p:nvPr/>
        </p:nvSpPr>
        <p:spPr>
          <a:xfrm>
            <a:off x="6809217" y="5199630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BD91A7F5-752F-E642-99CB-D2C6A214FDE6}"/>
              </a:ext>
            </a:extLst>
          </p:cNvPr>
          <p:cNvSpPr/>
          <p:nvPr/>
        </p:nvSpPr>
        <p:spPr>
          <a:xfrm>
            <a:off x="7110293" y="5032516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>
            <a:extLst>
              <a:ext uri="{FF2B5EF4-FFF2-40B4-BE49-F238E27FC236}">
                <a16:creationId xmlns:a16="http://schemas.microsoft.com/office/drawing/2014/main" id="{E429532C-EEEF-5C41-89C6-96471C1355E4}"/>
              </a:ext>
            </a:extLst>
          </p:cNvPr>
          <p:cNvSpPr/>
          <p:nvPr/>
        </p:nvSpPr>
        <p:spPr>
          <a:xfrm>
            <a:off x="7423750" y="4852046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>
            <a:extLst>
              <a:ext uri="{FF2B5EF4-FFF2-40B4-BE49-F238E27FC236}">
                <a16:creationId xmlns:a16="http://schemas.microsoft.com/office/drawing/2014/main" id="{41B223C7-3C19-1F4B-87A1-E541276BFD87}"/>
              </a:ext>
            </a:extLst>
          </p:cNvPr>
          <p:cNvSpPr/>
          <p:nvPr/>
        </p:nvSpPr>
        <p:spPr>
          <a:xfrm>
            <a:off x="7729914" y="4685945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02CA7-1F3E-2544-8815-232B700D4A8F}"/>
              </a:ext>
            </a:extLst>
          </p:cNvPr>
          <p:cNvSpPr/>
          <p:nvPr/>
        </p:nvSpPr>
        <p:spPr>
          <a:xfrm>
            <a:off x="8326863" y="4532121"/>
            <a:ext cx="1158019" cy="105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A06656-2136-3A42-8688-F723CFEC238D}"/>
              </a:ext>
            </a:extLst>
          </p:cNvPr>
          <p:cNvCxnSpPr>
            <a:cxnSpLocks/>
          </p:cNvCxnSpPr>
          <p:nvPr/>
        </p:nvCxnSpPr>
        <p:spPr>
          <a:xfrm flipV="1">
            <a:off x="8326862" y="4755141"/>
            <a:ext cx="1169001" cy="6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y 45">
            <a:extLst>
              <a:ext uri="{FF2B5EF4-FFF2-40B4-BE49-F238E27FC236}">
                <a16:creationId xmlns:a16="http://schemas.microsoft.com/office/drawing/2014/main" id="{C6455612-B20A-E74E-8EB7-72F6D19BB10B}"/>
              </a:ext>
            </a:extLst>
          </p:cNvPr>
          <p:cNvSpPr/>
          <p:nvPr/>
        </p:nvSpPr>
        <p:spPr>
          <a:xfrm>
            <a:off x="8491617" y="5137981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>
            <a:extLst>
              <a:ext uri="{FF2B5EF4-FFF2-40B4-BE49-F238E27FC236}">
                <a16:creationId xmlns:a16="http://schemas.microsoft.com/office/drawing/2014/main" id="{B2B4DBC2-E79D-AC45-8A73-8378EFD335EA}"/>
              </a:ext>
            </a:extLst>
          </p:cNvPr>
          <p:cNvSpPr/>
          <p:nvPr/>
        </p:nvSpPr>
        <p:spPr>
          <a:xfrm>
            <a:off x="9049680" y="4839724"/>
            <a:ext cx="224322" cy="240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18B47A-7893-C34E-A1C1-AF5FE8D76D08}"/>
              </a:ext>
            </a:extLst>
          </p:cNvPr>
          <p:cNvSpPr txBox="1"/>
          <p:nvPr/>
        </p:nvSpPr>
        <p:spPr>
          <a:xfrm>
            <a:off x="4560469" y="1123304"/>
            <a:ext cx="1066349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E82D0B-F6A0-7648-93C3-435752E105C2}"/>
              </a:ext>
            </a:extLst>
          </p:cNvPr>
          <p:cNvSpPr txBox="1"/>
          <p:nvPr/>
        </p:nvSpPr>
        <p:spPr>
          <a:xfrm>
            <a:off x="4560468" y="2442841"/>
            <a:ext cx="1066349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D2C8B0-DF03-4F49-9A97-2AE30020F7B1}"/>
              </a:ext>
            </a:extLst>
          </p:cNvPr>
          <p:cNvSpPr txBox="1"/>
          <p:nvPr/>
        </p:nvSpPr>
        <p:spPr>
          <a:xfrm>
            <a:off x="4563773" y="4049816"/>
            <a:ext cx="1066349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STEP5</a:t>
            </a:r>
          </a:p>
        </p:txBody>
      </p:sp>
    </p:spTree>
    <p:extLst>
      <p:ext uri="{BB962C8B-B14F-4D97-AF65-F5344CB8AC3E}">
        <p14:creationId xmlns:p14="http://schemas.microsoft.com/office/powerpoint/2010/main" val="212371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BA74-8DDE-0D4E-BACB-B19FE13A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28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Randomized Video Sequences…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E179-8C13-C041-A56C-15375CE7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980"/>
            <a:ext cx="8596668" cy="49485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STEP6</a:t>
            </a:r>
            <a:r>
              <a:rPr lang="en-US" dirty="0"/>
              <a:t>: Move the black box of the trajectory to create the video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71A01-95D7-C642-9AA5-F6B0E050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8" y="2218666"/>
            <a:ext cx="1352776" cy="135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59203E-C379-DF41-A2BC-38C59BE07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4" y="2218666"/>
            <a:ext cx="1352776" cy="135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EE1020-DA96-CC47-BA4E-B40E30258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10" y="2218666"/>
            <a:ext cx="1352776" cy="135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160A09-3F5E-0040-859E-1B710FE1E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0" y="2218666"/>
            <a:ext cx="1352776" cy="135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5FDDCC-7C67-9240-94D0-96E70B4C1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010" y="2218666"/>
            <a:ext cx="1352776" cy="135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49C159-ACB5-B046-BD1C-9125D067FD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87" y="2218666"/>
            <a:ext cx="1352776" cy="135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7B8800-B453-3842-A801-6E6BF20C2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64" y="2218666"/>
            <a:ext cx="1352776" cy="1352776"/>
          </a:xfrm>
          <a:prstGeom prst="rect">
            <a:avLst/>
          </a:prstGeom>
          <a:ln w="57150">
            <a:solidFill>
              <a:srgbClr val="D6AB0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9D2208-2CB6-DC43-8F88-9C642B372E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8" y="5735175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3C7936-997C-F344-AD46-7BD9BD8DB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03" y="5735175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3B1A69-CE6F-AC42-B1D6-C9A93B5AC5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28" y="5735175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3A7C1B-6A1C-8648-BC2D-7FF29C12E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05" y="5735175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BF95A8-47BB-F64D-877C-B27DBABFE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0" y="5735175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02DE22-8F1E-EA45-9FBB-8E073A0BDB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32" y="5755935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E82B54D-9A88-A34A-9F3D-6C4ED0F82A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57" y="5770140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73E0E0E-82AE-9545-A215-B582E6915E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68" y="5765668"/>
            <a:ext cx="868678" cy="868678"/>
          </a:xfrm>
          <a:prstGeom prst="rect">
            <a:avLst/>
          </a:prstGeom>
          <a:ln w="57150">
            <a:solidFill>
              <a:srgbClr val="D6AB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26ED431-4605-6640-9922-A311BBD942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79" y="5765668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1F730C0-269F-D446-92FE-5604EDCBC0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90" y="5749817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341133F-BB57-D342-B167-CB81D993C1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221" y="5735175"/>
            <a:ext cx="868678" cy="868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600CFCA-59A1-C74A-9DC6-061525ECF1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62" y="4115337"/>
            <a:ext cx="1109401" cy="11094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8C5F6D-278D-FC4E-80BF-61A6720784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8" y="4115337"/>
            <a:ext cx="1109401" cy="110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6ECB99E-B6BB-6E49-995A-EF50DA6A4F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70" y="4115338"/>
            <a:ext cx="1109401" cy="110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1BE8853-A2C3-B341-994E-3E69FB128E1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7" y="4115343"/>
            <a:ext cx="1109401" cy="110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D2EB2F5-D602-3249-ADA2-5B57F79ED9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21" y="4115344"/>
            <a:ext cx="1109401" cy="110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ADE38F0-5705-F947-87DC-45C1F45C72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84" y="4115345"/>
            <a:ext cx="1109401" cy="110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AD0CD5D-7F33-624B-BA1E-C8390C64E3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17" y="4115346"/>
            <a:ext cx="1109401" cy="110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F065E1F-0D17-6946-B640-AC78D979EEC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20" y="4115347"/>
            <a:ext cx="1109401" cy="110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C779EE3-B3C6-7B44-9AF8-7D9F92A799E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83" y="4115348"/>
            <a:ext cx="1109401" cy="1109401"/>
          </a:xfrm>
          <a:prstGeom prst="rect">
            <a:avLst/>
          </a:prstGeom>
          <a:ln w="57150">
            <a:solidFill>
              <a:srgbClr val="D6AB00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F519312-C8C8-DB4B-8AB3-2251332E15C9}"/>
              </a:ext>
            </a:extLst>
          </p:cNvPr>
          <p:cNvSpPr txBox="1"/>
          <p:nvPr/>
        </p:nvSpPr>
        <p:spPr>
          <a:xfrm>
            <a:off x="165775" y="1791782"/>
            <a:ext cx="225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Fast and straight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E12AF3-B1DF-FF44-951A-620F2D8AFE03}"/>
              </a:ext>
            </a:extLst>
          </p:cNvPr>
          <p:cNvSpPr txBox="1"/>
          <p:nvPr/>
        </p:nvSpPr>
        <p:spPr>
          <a:xfrm>
            <a:off x="186796" y="3712541"/>
            <a:ext cx="225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Medium and upward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80DD96-6866-F345-B019-555B069397C2}"/>
              </a:ext>
            </a:extLst>
          </p:cNvPr>
          <p:cNvSpPr txBox="1"/>
          <p:nvPr/>
        </p:nvSpPr>
        <p:spPr>
          <a:xfrm>
            <a:off x="160314" y="5295290"/>
            <a:ext cx="225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Slow and downward</a:t>
            </a:r>
          </a:p>
        </p:txBody>
      </p:sp>
    </p:spTree>
    <p:extLst>
      <p:ext uri="{BB962C8B-B14F-4D97-AF65-F5344CB8AC3E}">
        <p14:creationId xmlns:p14="http://schemas.microsoft.com/office/powerpoint/2010/main" val="858464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3496</TotalTime>
  <Words>1105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PicknClick: A low-power Always-on Smart Camera System for Edge-devices   </vt:lpstr>
      <vt:lpstr>Objective</vt:lpstr>
      <vt:lpstr>PicknClick Design</vt:lpstr>
      <vt:lpstr>Realizing PicknClick</vt:lpstr>
      <vt:lpstr>Dataset Preparation</vt:lpstr>
      <vt:lpstr>Original Dataset</vt:lpstr>
      <vt:lpstr>Creating Randomized Video Sequences</vt:lpstr>
      <vt:lpstr>Creating Randomized Video Sequences…</vt:lpstr>
      <vt:lpstr>Creating Randomized Video Sequences…</vt:lpstr>
      <vt:lpstr>Labeling</vt:lpstr>
      <vt:lpstr>Classifier Design</vt:lpstr>
      <vt:lpstr>Classifier</vt:lpstr>
      <vt:lpstr>Classifiers</vt:lpstr>
      <vt:lpstr>Random Forest Classifier</vt:lpstr>
      <vt:lpstr>Sequence Predictor</vt:lpstr>
      <vt:lpstr>Sequence Prediction</vt:lpstr>
      <vt:lpstr>Results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Sonali Shintre</dc:creator>
  <cp:lastModifiedBy>Sonali Shintre</cp:lastModifiedBy>
  <cp:revision>136</cp:revision>
  <dcterms:created xsi:type="dcterms:W3CDTF">2019-04-21T16:45:18Z</dcterms:created>
  <dcterms:modified xsi:type="dcterms:W3CDTF">2019-05-09T21:01:11Z</dcterms:modified>
</cp:coreProperties>
</file>