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80" r:id="rId3"/>
    <p:sldId id="329" r:id="rId4"/>
    <p:sldId id="330" r:id="rId5"/>
    <p:sldId id="334" r:id="rId6"/>
    <p:sldId id="285" r:id="rId7"/>
    <p:sldId id="284" r:id="rId8"/>
    <p:sldId id="306" r:id="rId9"/>
    <p:sldId id="307" r:id="rId10"/>
    <p:sldId id="286" r:id="rId11"/>
    <p:sldId id="324" r:id="rId12"/>
    <p:sldId id="335" r:id="rId13"/>
    <p:sldId id="302" r:id="rId14"/>
    <p:sldId id="303" r:id="rId15"/>
    <p:sldId id="325" r:id="rId16"/>
    <p:sldId id="332" r:id="rId17"/>
    <p:sldId id="326" r:id="rId18"/>
    <p:sldId id="311" r:id="rId19"/>
    <p:sldId id="314" r:id="rId20"/>
    <p:sldId id="315" r:id="rId21"/>
    <p:sldId id="333" r:id="rId22"/>
    <p:sldId id="321" r:id="rId23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>
      <p:cViewPr>
        <p:scale>
          <a:sx n="110" d="100"/>
          <a:sy n="110" d="100"/>
        </p:scale>
        <p:origin x="492" y="21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8"/>
          <p:cNvSpPr txBox="1">
            <a:spLocks/>
          </p:cNvSpPr>
          <p:nvPr/>
        </p:nvSpPr>
        <p:spPr>
          <a:xfrm>
            <a:off x="533400" y="3286919"/>
            <a:ext cx="4734878" cy="914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N" sz="4400" b="1" spc="-1" dirty="0" smtClean="0">
                <a:uFill>
                  <a:solidFill>
                    <a:srgbClr val="FFFFFF"/>
                  </a:solidFill>
                </a:uFill>
                <a:latin typeface="Microsoft Sans Serif"/>
                <a:ea typeface="DejaVu Sans"/>
              </a:rPr>
              <a:t>GitHub</a:t>
            </a:r>
            <a:r>
              <a:rPr lang="en-IN" sz="28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ea typeface="DejaVu Sans"/>
              </a:rPr>
              <a:t> </a:t>
            </a:r>
            <a:endParaRPr lang="en-US" sz="18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4347"/>
            <a:ext cx="7848600" cy="382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675278" y="667911"/>
            <a:ext cx="3587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User Management in Github</a:t>
            </a:r>
            <a:endParaRPr lang="en-US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Git commands for collaboration</a:t>
            </a:r>
            <a:endParaRPr lang="en-US" sz="20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9381" y="1069676"/>
            <a:ext cx="6934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entury Schoolbook" panose="02040604050505020304" pitchFamily="18" charset="0"/>
              </a:rPr>
              <a:t>If you have a repository locally, version control it (if it isn’t version controlled) using “</a:t>
            </a:r>
            <a:r>
              <a:rPr lang="en-US" sz="1800" dirty="0" err="1" smtClean="0">
                <a:latin typeface="Century Schoolbook" panose="02040604050505020304" pitchFamily="18" charset="0"/>
              </a:rPr>
              <a:t>git</a:t>
            </a:r>
            <a:r>
              <a:rPr lang="en-US" sz="1800" dirty="0" smtClean="0">
                <a:latin typeface="Century Schoolbook" panose="02040604050505020304" pitchFamily="18" charset="0"/>
              </a:rPr>
              <a:t> init”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To copy entire repository of Bitbucket locally, use “</a:t>
            </a:r>
            <a:r>
              <a:rPr lang="en-US" sz="1800" dirty="0" err="1">
                <a:latin typeface="Century Schoolbook" panose="02040604050505020304" pitchFamily="18" charset="0"/>
              </a:rPr>
              <a:t>git</a:t>
            </a:r>
            <a:r>
              <a:rPr lang="en-US" sz="1800" dirty="0">
                <a:latin typeface="Century Schoolbook" panose="02040604050505020304" pitchFamily="18" charset="0"/>
              </a:rPr>
              <a:t> clone” command</a:t>
            </a:r>
            <a:r>
              <a:rPr lang="en-US" sz="1800" dirty="0" smtClean="0">
                <a:latin typeface="Century Schoolbook" panose="020406040505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entury Schoolbook" panose="02040604050505020304" pitchFamily="18" charset="0"/>
              </a:rPr>
              <a:t>To add file contents updated , use “</a:t>
            </a:r>
            <a:r>
              <a:rPr lang="en-US" sz="1800" dirty="0" err="1" smtClean="0">
                <a:latin typeface="Century Schoolbook" panose="02040604050505020304" pitchFamily="18" charset="0"/>
              </a:rPr>
              <a:t>git</a:t>
            </a:r>
            <a:r>
              <a:rPr lang="en-US" sz="1800" dirty="0" smtClean="0">
                <a:latin typeface="Century Schoolbook" panose="02040604050505020304" pitchFamily="18" charset="0"/>
              </a:rPr>
              <a:t> add”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entury Schoolbook" panose="02040604050505020304" pitchFamily="18" charset="0"/>
              </a:rPr>
              <a:t>To record changes to the local repository , use “</a:t>
            </a:r>
            <a:r>
              <a:rPr lang="en-US" sz="1800" dirty="0" err="1" smtClean="0">
                <a:latin typeface="Century Schoolbook" panose="02040604050505020304" pitchFamily="18" charset="0"/>
              </a:rPr>
              <a:t>git</a:t>
            </a:r>
            <a:r>
              <a:rPr lang="en-US" sz="1800" dirty="0" smtClean="0">
                <a:latin typeface="Century Schoolbook" panose="02040604050505020304" pitchFamily="18" charset="0"/>
              </a:rPr>
              <a:t> commit”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entury Schoolbook" panose="02040604050505020304" pitchFamily="18" charset="0"/>
              </a:rPr>
              <a:t>To pull new changes from Bitbucket to local repository, use “</a:t>
            </a:r>
            <a:r>
              <a:rPr lang="en-US" sz="1800" dirty="0" err="1">
                <a:latin typeface="Century Schoolbook" panose="02040604050505020304" pitchFamily="18" charset="0"/>
              </a:rPr>
              <a:t>git</a:t>
            </a:r>
            <a:r>
              <a:rPr lang="en-US" sz="1800" dirty="0">
                <a:latin typeface="Century Schoolbook" panose="02040604050505020304" pitchFamily="18" charset="0"/>
              </a:rPr>
              <a:t> fetch” or “</a:t>
            </a:r>
            <a:r>
              <a:rPr lang="en-US" sz="1800" dirty="0" err="1">
                <a:latin typeface="Century Schoolbook" panose="02040604050505020304" pitchFamily="18" charset="0"/>
              </a:rPr>
              <a:t>git</a:t>
            </a:r>
            <a:r>
              <a:rPr lang="en-US" sz="1800" dirty="0">
                <a:latin typeface="Century Schoolbook" panose="02040604050505020304" pitchFamily="18" charset="0"/>
              </a:rPr>
              <a:t> pull”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entury Schoolbook" panose="02040604050505020304" pitchFamily="18" charset="0"/>
              </a:rPr>
              <a:t>Push this repository to </a:t>
            </a:r>
            <a:r>
              <a:rPr lang="en-US" sz="1800" dirty="0">
                <a:latin typeface="Century Schoolbook" panose="02040604050505020304" pitchFamily="18" charset="0"/>
              </a:rPr>
              <a:t>B</a:t>
            </a:r>
            <a:r>
              <a:rPr lang="en-US" sz="1800" dirty="0" smtClean="0">
                <a:latin typeface="Century Schoolbook" panose="02040604050505020304" pitchFamily="18" charset="0"/>
              </a:rPr>
              <a:t>itbucket using “</a:t>
            </a:r>
            <a:r>
              <a:rPr lang="en-US" sz="1800" dirty="0" err="1" smtClean="0">
                <a:latin typeface="Century Schoolbook" panose="02040604050505020304" pitchFamily="18" charset="0"/>
              </a:rPr>
              <a:t>git</a:t>
            </a:r>
            <a:r>
              <a:rPr lang="en-US" sz="1800" dirty="0" smtClean="0">
                <a:latin typeface="Century Schoolbook" panose="02040604050505020304" pitchFamily="18" charset="0"/>
              </a:rPr>
              <a:t> push”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8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725667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Branching</a:t>
            </a:r>
            <a:endParaRPr lang="en-US" sz="20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077119"/>
            <a:ext cx="6934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smtClean="0"/>
              <a:t>branch</a:t>
            </a:r>
          </a:p>
          <a:p>
            <a:endParaRPr lang="en-US" sz="1600" dirty="0"/>
          </a:p>
          <a:p>
            <a:r>
              <a:rPr lang="en-US" sz="1600" dirty="0" smtClean="0">
                <a:solidFill>
                  <a:srgbClr val="00B050"/>
                </a:solidFill>
              </a:rPr>
              <a:t>* Master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branch &lt;</a:t>
            </a:r>
            <a:r>
              <a:rPr lang="en-US" sz="1600" dirty="0" err="1"/>
              <a:t>feature_branch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checkout &lt;</a:t>
            </a:r>
            <a:r>
              <a:rPr lang="en-US" sz="1600" dirty="0" err="1"/>
              <a:t>feature_branch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commit -m "adding a change from the feature </a:t>
            </a:r>
            <a:r>
              <a:rPr lang="en-US" sz="1600" dirty="0" smtClean="0"/>
              <a:t>branch“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checkout </a:t>
            </a:r>
            <a:r>
              <a:rPr lang="en-US" sz="1600" dirty="0" smtClean="0"/>
              <a:t>master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merge &lt;</a:t>
            </a:r>
            <a:r>
              <a:rPr lang="en-US" sz="1600" dirty="0" err="1"/>
              <a:t>feature_branch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en-US" sz="1600" dirty="0" smtClean="0"/>
              <a:t>$ </a:t>
            </a:r>
            <a:r>
              <a:rPr lang="en-US" sz="1600" dirty="0" err="1"/>
              <a:t>git</a:t>
            </a:r>
            <a:r>
              <a:rPr lang="en-US" sz="1600" dirty="0"/>
              <a:t> push origin &lt;</a:t>
            </a:r>
            <a:r>
              <a:rPr lang="en-US" sz="1600" dirty="0" err="1"/>
              <a:t>feature_branch</a:t>
            </a:r>
            <a:r>
              <a:rPr lang="en-US" sz="1600" dirty="0"/>
              <a:t>&gt;</a:t>
            </a:r>
          </a:p>
          <a:p>
            <a:endParaRPr lang="en-US" sz="1800" dirty="0"/>
          </a:p>
        </p:txBody>
      </p:sp>
      <p:pic>
        <p:nvPicPr>
          <p:cNvPr id="8" name="Picture 24" descr="D:\D-Data\PALLAVI\ALM\ALMTasks\GIT\gitflow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25" y="735013"/>
            <a:ext cx="4289286" cy="265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725667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Pull Request</a:t>
            </a:r>
            <a:endParaRPr lang="en-US" sz="18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ustomShape 3"/>
          <p:cNvSpPr/>
          <p:nvPr/>
        </p:nvSpPr>
        <p:spPr>
          <a:xfrm>
            <a:off x="838200" y="1182867"/>
            <a:ext cx="7187280" cy="392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Century Schoolbook" panose="02040604050505020304" pitchFamily="18" charset="0"/>
              </a:rPr>
              <a:t>Pull request is a request to team lead or approver of code to review the code of source branch and merge the code from source branch to target branch.</a:t>
            </a:r>
          </a:p>
          <a:p>
            <a:endParaRPr lang="en-IN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Century Schoolbook" panose="02040604050505020304" pitchFamily="18" charset="0"/>
              </a:rPr>
              <a:t>After pull request is created, code is reviewed.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Century Schoolbook" panose="02040604050505020304" pitchFamily="18" charset="0"/>
              </a:rPr>
              <a:t>If code is satisfactory, pull request is merged and closed.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>
                <a:latin typeface="Century Schoolbook" panose="02040604050505020304" pitchFamily="18" charset="0"/>
              </a:rPr>
              <a:t>Else, changes can be suggested and/or it can be closed without merging </a:t>
            </a:r>
            <a:r>
              <a:rPr lang="en-IN" sz="1800" dirty="0" err="1">
                <a:latin typeface="Century Schoolbook" panose="02040604050505020304" pitchFamily="18" charset="0"/>
              </a:rPr>
              <a:t>i.e</a:t>
            </a:r>
            <a:r>
              <a:rPr lang="en-IN" sz="1800" dirty="0">
                <a:latin typeface="Century Schoolbook" panose="02040604050505020304" pitchFamily="18" charset="0"/>
              </a:rPr>
              <a:t> rejected.</a:t>
            </a:r>
          </a:p>
        </p:txBody>
      </p:sp>
      <p:pic>
        <p:nvPicPr>
          <p:cNvPr id="9" name="Picture 8" descr="C:\Users\pallavise\Desktop\pull-reques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97" y="3515519"/>
            <a:ext cx="5348605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8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4719"/>
            <a:ext cx="7924800" cy="431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75278" y="498115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Creating a Pull Request</a:t>
            </a:r>
            <a:endParaRPr lang="en-US" sz="18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51897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07384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53319"/>
            <a:ext cx="6856413" cy="42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Content Placeholder 2"/>
          <p:cNvSpPr txBox="1">
            <a:spLocks/>
          </p:cNvSpPr>
          <p:nvPr/>
        </p:nvSpPr>
        <p:spPr>
          <a:xfrm>
            <a:off x="675278" y="498115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Discussing a Pull Request</a:t>
            </a:r>
            <a:endParaRPr lang="en-US" sz="18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Webhooks</a:t>
            </a:r>
            <a:endParaRPr lang="en-US" sz="20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ustomShape 3"/>
          <p:cNvSpPr/>
          <p:nvPr/>
        </p:nvSpPr>
        <p:spPr>
          <a:xfrm>
            <a:off x="838200" y="1180636"/>
            <a:ext cx="7115280" cy="426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Century Schoolbook" panose="02040604050505020304" pitchFamily="18" charset="0"/>
              </a:rPr>
              <a:t>Webhooks</a:t>
            </a:r>
            <a:r>
              <a:rPr lang="en-US" sz="1600" dirty="0">
                <a:latin typeface="Century Schoolbook" panose="02040604050505020304" pitchFamily="18" charset="0"/>
              </a:rPr>
              <a:t> provide a way to configure Bitbucket </a:t>
            </a:r>
            <a:r>
              <a:rPr lang="en-US" sz="1600" dirty="0" smtClean="0">
                <a:latin typeface="Century Schoolbook" panose="02040604050505020304" pitchFamily="18" charset="0"/>
              </a:rPr>
              <a:t> to </a:t>
            </a:r>
            <a:r>
              <a:rPr lang="en-US" sz="1600" dirty="0">
                <a:latin typeface="Century Schoolbook" panose="02040604050505020304" pitchFamily="18" charset="0"/>
              </a:rPr>
              <a:t>make requests to your server (or another external service) whenever certain events occur in </a:t>
            </a:r>
            <a:r>
              <a:rPr lang="en-US" sz="1600" dirty="0" smtClean="0">
                <a:latin typeface="Century Schoolbook" panose="02040604050505020304" pitchFamily="18" charset="0"/>
              </a:rPr>
              <a:t>Bitbucket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entury Schoolbook" panose="02040604050505020304" pitchFamily="18" charset="0"/>
              </a:rPr>
              <a:t>A </a:t>
            </a:r>
            <a:r>
              <a:rPr lang="en-US" sz="1600" dirty="0" err="1">
                <a:latin typeface="Century Schoolbook" panose="02040604050505020304" pitchFamily="18" charset="0"/>
              </a:rPr>
              <a:t>webhook</a:t>
            </a:r>
            <a:r>
              <a:rPr lang="en-US" sz="1600" dirty="0">
                <a:latin typeface="Century Schoolbook" panose="02040604050505020304" pitchFamily="18" charset="0"/>
              </a:rPr>
              <a:t> consists of</a:t>
            </a:r>
            <a:r>
              <a:rPr lang="en-US" sz="1600" dirty="0" smtClean="0">
                <a:latin typeface="Century Schoolbook" panose="02040604050505020304" pitchFamily="18" charset="0"/>
              </a:rPr>
              <a:t>: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>
                <a:latin typeface="Century Schoolbook" panose="02040604050505020304" pitchFamily="18" charset="0"/>
              </a:rPr>
              <a:t>A subject </a:t>
            </a:r>
            <a:r>
              <a:rPr lang="en-US" sz="1600" dirty="0">
                <a:latin typeface="Century Schoolbook" panose="02040604050505020304" pitchFamily="18" charset="0"/>
              </a:rPr>
              <a:t>– the resource that generates the </a:t>
            </a:r>
            <a:r>
              <a:rPr lang="en-US" sz="1600" dirty="0" smtClean="0">
                <a:latin typeface="Century Schoolbook" panose="02040604050505020304" pitchFamily="18" charset="0"/>
              </a:rPr>
              <a:t>events</a:t>
            </a:r>
          </a:p>
          <a:p>
            <a:r>
              <a:rPr lang="en-US" sz="1600" dirty="0">
                <a:latin typeface="Century Schoolbook" panose="02040604050505020304" pitchFamily="18" charset="0"/>
              </a:rPr>
              <a:t> </a:t>
            </a:r>
            <a:r>
              <a:rPr lang="en-US" sz="1600" dirty="0" smtClean="0">
                <a:latin typeface="Century Schoolbook" panose="02040604050505020304" pitchFamily="18" charset="0"/>
              </a:rPr>
              <a:t>     </a:t>
            </a:r>
            <a:r>
              <a:rPr lang="en-US" sz="1600" dirty="0" err="1" smtClean="0">
                <a:latin typeface="Century Schoolbook" panose="02040604050505020304" pitchFamily="18" charset="0"/>
              </a:rPr>
              <a:t>Eg</a:t>
            </a:r>
            <a:r>
              <a:rPr lang="en-US" sz="1600" dirty="0" smtClean="0">
                <a:latin typeface="Century Schoolbook" panose="02040604050505020304" pitchFamily="18" charset="0"/>
              </a:rPr>
              <a:t>: the </a:t>
            </a:r>
            <a:r>
              <a:rPr lang="en-US" sz="1600" dirty="0">
                <a:latin typeface="Century Schoolbook" panose="02040604050505020304" pitchFamily="18" charset="0"/>
              </a:rPr>
              <a:t>repository where you create the </a:t>
            </a:r>
            <a:r>
              <a:rPr lang="en-US" sz="1600" dirty="0" err="1" smtClean="0">
                <a:latin typeface="Century Schoolbook" panose="02040604050505020304" pitchFamily="18" charset="0"/>
              </a:rPr>
              <a:t>webhook</a:t>
            </a:r>
            <a:endParaRPr lang="en-US" sz="1600" dirty="0" smtClean="0">
              <a:latin typeface="Century Schoolbook" panose="02040604050505020304" pitchFamily="18" charset="0"/>
            </a:endParaRPr>
          </a:p>
          <a:p>
            <a:endParaRPr lang="en-US" sz="1600" dirty="0" smtClean="0">
              <a:latin typeface="Century Schoolbook" panose="020406040505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b="1" i="1" dirty="0" smtClean="0">
                <a:latin typeface="Century Schoolbook" panose="02040604050505020304" pitchFamily="18" charset="0"/>
              </a:rPr>
              <a:t>One </a:t>
            </a:r>
            <a:r>
              <a:rPr lang="en-US" sz="1600" b="1" i="1" dirty="0">
                <a:latin typeface="Century Schoolbook" panose="02040604050505020304" pitchFamily="18" charset="0"/>
              </a:rPr>
              <a:t>or more events </a:t>
            </a:r>
            <a:r>
              <a:rPr lang="en-US" sz="1600" dirty="0">
                <a:latin typeface="Century Schoolbook" panose="02040604050505020304" pitchFamily="18" charset="0"/>
              </a:rPr>
              <a:t>– the default event is a repository push, but you can select multiple events that can trigger the </a:t>
            </a:r>
            <a:r>
              <a:rPr lang="en-US" sz="1600" dirty="0" err="1" smtClean="0">
                <a:latin typeface="Century Schoolbook" panose="02040604050505020304" pitchFamily="18" charset="0"/>
              </a:rPr>
              <a:t>webhook</a:t>
            </a:r>
            <a:r>
              <a:rPr lang="en-US" sz="1600" dirty="0" smtClean="0">
                <a:latin typeface="Century Schoolbook" panose="02040604050505020304" pitchFamily="18" charset="0"/>
              </a:rPr>
              <a:t>.</a:t>
            </a:r>
          </a:p>
          <a:p>
            <a:pPr marL="342900" indent="-342900">
              <a:buAutoNum type="arabicPeriod" startAt="2"/>
            </a:pPr>
            <a:endParaRPr lang="en-US" sz="1600" dirty="0">
              <a:latin typeface="Century Schoolbook" panose="020406040505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600" b="1" i="1" dirty="0" smtClean="0">
                <a:latin typeface="Century Schoolbook" panose="02040604050505020304" pitchFamily="18" charset="0"/>
              </a:rPr>
              <a:t>A</a:t>
            </a:r>
            <a:r>
              <a:rPr lang="en-US" sz="1600" b="1" i="1" dirty="0">
                <a:latin typeface="Century Schoolbook" panose="02040604050505020304" pitchFamily="18" charset="0"/>
              </a:rPr>
              <a:t> URL </a:t>
            </a:r>
            <a:r>
              <a:rPr lang="en-US" sz="1600" dirty="0">
                <a:latin typeface="Century Schoolbook" panose="02040604050505020304" pitchFamily="18" charset="0"/>
              </a:rPr>
              <a:t>– the endpoint where you want Bitbucket to send the event payloads when a matching event happens.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6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69822"/>
            <a:ext cx="4049122" cy="562948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Webhooks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2" descr="C:\Users\aakankshik\Pictures\webhook bitbucke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8" y="1148011"/>
            <a:ext cx="7782922" cy="405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39366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Forks </a:t>
            </a:r>
            <a:endParaRPr lang="en-US" sz="18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CustomShape 3"/>
          <p:cNvSpPr/>
          <p:nvPr/>
        </p:nvSpPr>
        <p:spPr>
          <a:xfrm>
            <a:off x="762000" y="1085019"/>
            <a:ext cx="7315200" cy="437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IN" sz="18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What </a:t>
            </a:r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is fork?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r>
              <a:rPr lang="en-IN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Creating a fork of someone's repository means to create a copy of that repository in your </a:t>
            </a:r>
            <a:r>
              <a:rPr lang="en-I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own </a:t>
            </a:r>
            <a:r>
              <a:rPr lang="en-IN" sz="1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G</a:t>
            </a:r>
            <a:r>
              <a:rPr lang="en-IN" sz="18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itHub </a:t>
            </a:r>
            <a:r>
              <a:rPr lang="en-IN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account.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r>
              <a:rPr lang="en-IN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Why forks?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r>
              <a:rPr lang="en-IN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Forking is necessary when you want to share your changes to the repository to which you don't have write access.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r>
              <a:rPr lang="en-IN" sz="1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Then pull request can be created from source repository to target repository.</a:t>
            </a:r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endParaRPr lang="en-IN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73090"/>
            <a:ext cx="8316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Creating a Fork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8" y="1130290"/>
            <a:ext cx="7478122" cy="410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2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5495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527477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ustomShape 3"/>
          <p:cNvSpPr/>
          <p:nvPr/>
        </p:nvSpPr>
        <p:spPr>
          <a:xfrm>
            <a:off x="675278" y="984677"/>
            <a:ext cx="6971489" cy="32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What is a git </a:t>
            </a:r>
            <a:r>
              <a:rPr lang="en-I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and GitHub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Advantages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Github Structure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Features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Github Concepts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User management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Github Workflow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Git commands for collaboration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Branching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Pull requests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Webhooks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</a:rPr>
              <a:t>Forks</a:t>
            </a: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  <a:buSzPct val="45000"/>
            </a:pPr>
            <a:endParaRPr lang="en-IN" sz="1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13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8" y="673090"/>
            <a:ext cx="83163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Questions?</a:t>
            </a:r>
            <a:endParaRPr lang="en-US" sz="2000" b="1" dirty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2"/>
          <p:cNvPicPr/>
          <p:nvPr/>
        </p:nvPicPr>
        <p:blipFill>
          <a:blip r:embed="rId2"/>
          <a:stretch/>
        </p:blipFill>
        <p:spPr>
          <a:xfrm>
            <a:off x="1517760" y="1000919"/>
            <a:ext cx="5712480" cy="4114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14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" y="3066258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78107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71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sz="2000" b="1" dirty="0" smtClean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1999" y="1167951"/>
            <a:ext cx="75624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is an example of version </a:t>
            </a:r>
            <a:r>
              <a:rPr lang="en-US" sz="1600" dirty="0" smtClean="0"/>
              <a:t>control.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control is a system that records changes to a file or set of files and helps us recall specific versions later if needed.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  </a:t>
            </a:r>
            <a:r>
              <a:rPr lang="en-US" sz="1600" b="1" dirty="0" smtClean="0"/>
              <a:t>Github </a:t>
            </a:r>
            <a:r>
              <a:rPr lang="en-US" sz="1600" b="1" dirty="0"/>
              <a:t>is a </a:t>
            </a:r>
            <a:r>
              <a:rPr lang="en-US" sz="1600" b="1" dirty="0" smtClean="0"/>
              <a:t>repository </a:t>
            </a:r>
            <a:r>
              <a:rPr lang="en-US" sz="1600" b="1" dirty="0"/>
              <a:t>hosting service for </a:t>
            </a:r>
            <a:r>
              <a:rPr lang="en-US" sz="1600" b="1" dirty="0" smtClean="0"/>
              <a:t>Git</a:t>
            </a:r>
          </a:p>
          <a:p>
            <a:endParaRPr lang="en-US" sz="1600" dirty="0"/>
          </a:p>
          <a:p>
            <a:r>
              <a:rPr lang="en-US" sz="1600" dirty="0" smtClean="0"/>
              <a:t>•      </a:t>
            </a:r>
            <a:r>
              <a:rPr lang="en-US" sz="1600" dirty="0"/>
              <a:t>While Git is a command line tool, GitHub provides a web-based graphical interface </a:t>
            </a:r>
            <a:r>
              <a:rPr lang="en-US" sz="1600" dirty="0" smtClean="0"/>
              <a:t>that works on top of GIT.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can also be treated as a social platform to share knowledge and work.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</a:t>
            </a:r>
            <a:r>
              <a:rPr lang="en-US" sz="1600" dirty="0"/>
              <a:t>also provides access control and several collaboration </a:t>
            </a:r>
            <a:r>
              <a:rPr lang="en-US" sz="1600" dirty="0" smtClean="0"/>
              <a:t>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Integrates with other tools like Jenkins, Jira,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72591" y="644794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ans serif"/>
              </a:rPr>
              <a:t>What is Git &amp; Github ?</a:t>
            </a:r>
          </a:p>
        </p:txBody>
      </p:sp>
    </p:spTree>
    <p:extLst>
      <p:ext uri="{BB962C8B-B14F-4D97-AF65-F5344CB8AC3E}">
        <p14:creationId xmlns:p14="http://schemas.microsoft.com/office/powerpoint/2010/main" val="15332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endParaRPr lang="en-US" sz="2000" b="1" dirty="0" smtClean="0"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2591" y="644794"/>
            <a:ext cx="1640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ans serif"/>
              </a:rPr>
              <a:t>Advantages</a:t>
            </a:r>
            <a:endParaRPr lang="en-US" b="1" dirty="0">
              <a:latin typeface="Sans serif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852463" y="1305719"/>
            <a:ext cx="7198920" cy="254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Collaboration between developers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  <a:ea typeface="DejaVu Sans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Provides many features like pull request, hooks, access/permissions management, etc.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  <a:ea typeface="DejaVu Sans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Nice UI for browsing code</a:t>
            </a: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endParaRPr lang="en-IN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anose="02040604050505020304" pitchFamily="18" charset="0"/>
              <a:ea typeface="DejaVu Sans"/>
            </a:endParaRPr>
          </a:p>
          <a:p>
            <a:pPr marL="285750" indent="-28575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anose="02040604050505020304" pitchFamily="18" charset="0"/>
                <a:ea typeface="DejaVu Sans"/>
              </a:rPr>
              <a:t>Integrates with other tools like Jenkins, Jira, etc.</a:t>
            </a:r>
          </a:p>
        </p:txBody>
      </p:sp>
    </p:spTree>
    <p:extLst>
      <p:ext uri="{BB962C8B-B14F-4D97-AF65-F5344CB8AC3E}">
        <p14:creationId xmlns:p14="http://schemas.microsoft.com/office/powerpoint/2010/main" val="2950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29669" y="2696879"/>
            <a:ext cx="457200" cy="0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29519"/>
            <a:ext cx="7086600" cy="4051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72591" y="644794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ans serif"/>
              </a:rPr>
              <a:t>Github Structure </a:t>
            </a:r>
            <a:endParaRPr lang="en-US" b="1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8445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733003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Features of </a:t>
            </a:r>
            <a:r>
              <a:rPr lang="en-US" sz="2000" b="1" dirty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0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it repository management tools</a:t>
            </a:r>
            <a:endParaRPr lang="en-US" sz="20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37889" y="1534319"/>
            <a:ext cx="2030015" cy="1218009"/>
            <a:chOff x="3149500" y="1984"/>
            <a:chExt cx="2030015" cy="1218009"/>
          </a:xfrm>
        </p:grpSpPr>
        <p:sp>
          <p:nvSpPr>
            <p:cNvPr id="12" name="Rectangle 11"/>
            <p:cNvSpPr/>
            <p:nvPr/>
          </p:nvSpPr>
          <p:spPr>
            <a:xfrm>
              <a:off x="3149500" y="1984"/>
              <a:ext cx="2030015" cy="121800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3149500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Create a repository and get your code into it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86200" y="1534319"/>
            <a:ext cx="2030015" cy="1218009"/>
            <a:chOff x="916483" y="1984"/>
            <a:chExt cx="2030015" cy="1218009"/>
          </a:xfrm>
        </p:grpSpPr>
        <p:sp>
          <p:nvSpPr>
            <p:cNvPr id="15" name="Rectangle 14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916483" y="1984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User Authentication</a:t>
              </a:r>
              <a:endParaRPr lang="en-US" sz="20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37889" y="2905919"/>
            <a:ext cx="2030015" cy="1218009"/>
            <a:chOff x="916483" y="2844006"/>
            <a:chExt cx="2030015" cy="1218009"/>
          </a:xfrm>
        </p:grpSpPr>
        <p:sp>
          <p:nvSpPr>
            <p:cNvPr id="21" name="Rectangle 20"/>
            <p:cNvSpPr/>
            <p:nvPr/>
          </p:nvSpPr>
          <p:spPr>
            <a:xfrm>
              <a:off x="916483" y="2844006"/>
              <a:ext cx="2030015" cy="121800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916483" y="2844006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Using branches </a:t>
              </a:r>
              <a:endParaRPr lang="en-US" sz="2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04891" y="2905919"/>
            <a:ext cx="2030015" cy="1218009"/>
            <a:chOff x="924360" y="1422995"/>
            <a:chExt cx="2030015" cy="1218009"/>
          </a:xfrm>
        </p:grpSpPr>
        <p:sp>
          <p:nvSpPr>
            <p:cNvPr id="24" name="Rectangle 23"/>
            <p:cNvSpPr/>
            <p:nvPr/>
          </p:nvSpPr>
          <p:spPr>
            <a:xfrm>
              <a:off x="924360" y="1422995"/>
              <a:ext cx="2030015" cy="12180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924360" y="1422995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Pull Request</a:t>
              </a:r>
              <a:endParaRPr lang="en-US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77000" y="1541763"/>
            <a:ext cx="2030015" cy="1218009"/>
            <a:chOff x="3149500" y="2844006"/>
            <a:chExt cx="2030015" cy="1218009"/>
          </a:xfrm>
        </p:grpSpPr>
        <p:sp>
          <p:nvSpPr>
            <p:cNvPr id="27" name="Rectangle 26"/>
            <p:cNvSpPr/>
            <p:nvPr/>
          </p:nvSpPr>
          <p:spPr>
            <a:xfrm>
              <a:off x="3149500" y="2844006"/>
              <a:ext cx="2030015" cy="1218009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3149500" y="2844006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Forks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77000" y="2910487"/>
            <a:ext cx="2030015" cy="1218009"/>
            <a:chOff x="3149500" y="1422995"/>
            <a:chExt cx="2030015" cy="1218009"/>
          </a:xfrm>
        </p:grpSpPr>
        <p:sp>
          <p:nvSpPr>
            <p:cNvPr id="30" name="Rectangle 29"/>
            <p:cNvSpPr/>
            <p:nvPr/>
          </p:nvSpPr>
          <p:spPr>
            <a:xfrm>
              <a:off x="3149500" y="1422995"/>
              <a:ext cx="2030015" cy="121800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149500" y="1422995"/>
              <a:ext cx="2030015" cy="12180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Repository hooks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842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5278" y="667911"/>
            <a:ext cx="225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Github Concepts</a:t>
            </a:r>
            <a:endParaRPr lang="en-US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068021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Creating a repo </a:t>
            </a:r>
            <a:endParaRPr lang="en-US" sz="1800" b="1" dirty="0" smtClean="0"/>
          </a:p>
          <a:p>
            <a:r>
              <a:rPr lang="en-US" sz="1800" dirty="0" smtClean="0"/>
              <a:t>Creating </a:t>
            </a:r>
            <a:r>
              <a:rPr lang="en-US" sz="1800" dirty="0"/>
              <a:t>a repository for multiple people to work </a:t>
            </a:r>
            <a:r>
              <a:rPr lang="en-US" sz="1800" dirty="0" smtClean="0"/>
              <a:t>together</a:t>
            </a:r>
          </a:p>
          <a:p>
            <a:endParaRPr lang="en-US" sz="1800" dirty="0"/>
          </a:p>
          <a:p>
            <a:r>
              <a:rPr lang="en-US" sz="1800" b="1" dirty="0"/>
              <a:t>Master in a </a:t>
            </a:r>
            <a:r>
              <a:rPr lang="en-US" sz="1800" b="1" dirty="0" smtClean="0"/>
              <a:t>repository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is the final version that is considered ready to use by anybody in the team or outside if repository is public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Creating a Branch </a:t>
            </a:r>
            <a:endParaRPr lang="en-US" sz="1800" b="1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Create a branch in your project, for an environment where you can try out new ideas. </a:t>
            </a:r>
            <a:endParaRPr lang="en-US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Changes you make on a branch don't affect the master unless pull request is accepted. </a:t>
            </a:r>
            <a:endParaRPr lang="en-US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Changes committed to branch reflects for you to keep track of different </a:t>
            </a:r>
            <a:r>
              <a:rPr lang="en-US" sz="1800" dirty="0" smtClean="0"/>
              <a:t>   versions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87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197709"/>
            <a:ext cx="655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Adding Commits </a:t>
            </a:r>
            <a:endParaRPr lang="en-US" sz="1800" b="1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Keeps track of your progress as you work on a branch or master. </a:t>
            </a:r>
            <a:endParaRPr lang="en-US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Creates a transparent history that others can follow to understand what you've done and </a:t>
            </a:r>
            <a:r>
              <a:rPr lang="en-US" sz="1800" dirty="0" smtClean="0"/>
              <a:t>why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75278" y="667911"/>
            <a:ext cx="2250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Github Concepts</a:t>
            </a:r>
            <a:endParaRPr lang="en-US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506" y="2448719"/>
            <a:ext cx="617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/>
              <a:t>Issues </a:t>
            </a:r>
          </a:p>
          <a:p>
            <a:r>
              <a:rPr lang="en-US" sz="1800" dirty="0" smtClean="0"/>
              <a:t>• </a:t>
            </a:r>
            <a:r>
              <a:rPr lang="en-US" sz="1800" dirty="0"/>
              <a:t>Highlight bugs or issues with codes that need rectification. </a:t>
            </a:r>
            <a:r>
              <a:rPr lang="en-US" sz="1800" dirty="0" smtClean="0"/>
              <a:t> </a:t>
            </a:r>
            <a:r>
              <a:rPr lang="en-US" sz="1800" dirty="0"/>
              <a:t>Issues remain open unless resolved. </a:t>
            </a:r>
            <a:endParaRPr lang="en-US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Can be filtered,  Can be labeled as </a:t>
            </a:r>
            <a:r>
              <a:rPr lang="en-US" sz="1800" dirty="0" smtClean="0"/>
              <a:t>bug/question/help </a:t>
            </a:r>
            <a:r>
              <a:rPr lang="en-US" sz="1800" dirty="0"/>
              <a:t>wanted </a:t>
            </a:r>
            <a:endParaRPr lang="en-US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@mention can be used to notify someone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4125119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Watch and Star </a:t>
            </a:r>
            <a:endParaRPr lang="en-US" sz="1800" b="1" dirty="0" smtClean="0"/>
          </a:p>
          <a:p>
            <a:r>
              <a:rPr lang="en-US" sz="1800" dirty="0" smtClean="0"/>
              <a:t>Watch </a:t>
            </a:r>
            <a:r>
              <a:rPr lang="en-US" sz="1800" dirty="0"/>
              <a:t>notifies us of all conversations over and above your @mentions, commits, comments on discussion. Star will favorite it but not show on your dashboards like watch</a:t>
            </a:r>
          </a:p>
        </p:txBody>
      </p:sp>
    </p:spTree>
    <p:extLst>
      <p:ext uri="{BB962C8B-B14F-4D97-AF65-F5344CB8AC3E}">
        <p14:creationId xmlns:p14="http://schemas.microsoft.com/office/powerpoint/2010/main" val="25708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rgbClr val="2B3B4B"/>
                </a:solidFill>
                <a:latin typeface="Sans serif"/>
                <a:ea typeface="Tahoma" panose="020B0604030504040204" pitchFamily="34" charset="0"/>
                <a:cs typeface="Tahoma" panose="020B0604030504040204" pitchFamily="34" charset="0"/>
              </a:rPr>
              <a:t>Github Workflow</a:t>
            </a:r>
            <a:endParaRPr lang="en-US" sz="2000" b="1" dirty="0">
              <a:solidFill>
                <a:srgbClr val="2B3B4B"/>
              </a:solidFill>
              <a:latin typeface="Sans serif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8" y="1172264"/>
            <a:ext cx="8129588" cy="370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3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761</Words>
  <Application>Microsoft Office PowerPoint</Application>
  <PresentationFormat>Custom</PresentationFormat>
  <Paragraphs>169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Magdum</dc:creator>
  <cp:lastModifiedBy>Vaishnavi Kiran Khismatrao</cp:lastModifiedBy>
  <cp:revision>274</cp:revision>
  <dcterms:created xsi:type="dcterms:W3CDTF">2018-01-05T05:23:08Z</dcterms:created>
  <dcterms:modified xsi:type="dcterms:W3CDTF">2020-11-04T04:27:54Z</dcterms:modified>
</cp:coreProperties>
</file>