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ul Kawad" initials="AK" lastIdx="2" clrIdx="0">
    <p:extLst>
      <p:ext uri="{19B8F6BF-5375-455C-9EA6-DF929625EA0E}">
        <p15:presenceInfo xmlns:p15="http://schemas.microsoft.com/office/powerpoint/2012/main" userId="bd45d7e48c97f1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472B95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8T19:19:32.29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8T19:19:32.297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2866-E8F5-492C-B195-7A07DD872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2966B-36A2-4B8D-8CAF-690B46D40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2366-BB07-462C-B509-1DF5075C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21C1-9555-444E-B008-6F76A2D7088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4CA5-5F9A-49F5-8B0E-0C3DE317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0AF7C-A070-47B1-98DD-7306507C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90F-43F0-49AF-91E6-C641964A7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7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317B-8F3E-478F-A37D-95F5773A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C6E43-CDC9-45B3-8444-B9A6BFC5A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D205-D6C0-4B0E-90BF-DD149E11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21C1-9555-444E-B008-6F76A2D7088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D0319-1910-45AC-9FBD-C4200F3B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985C0-F236-48E2-8119-043EE99C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90F-43F0-49AF-91E6-C641964A7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98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C2DCE-054E-48F4-A68A-0ECF6A9F7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BAA2F-22F5-4A7C-86EB-993EC24A5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B687-A141-4D41-8D5B-C27DD2DA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21C1-9555-444E-B008-6F76A2D7088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409E6-A49D-46EE-943B-37D8EAB2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31F9-59D2-49AC-8F6A-2FB45A79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90F-43F0-49AF-91E6-C641964A7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77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0844-B06E-4FAD-B5F2-E2D0FB9E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76FD-5718-4794-981D-097ABD54A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F9C7-A84C-41A3-A282-1616E271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21C1-9555-444E-B008-6F76A2D7088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BF560-2BE2-438F-985E-E230CF52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9EB1A-4F14-427E-BA9A-23E26930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90F-43F0-49AF-91E6-C641964A7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42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7D59-FE96-44E0-9291-64E3BAB4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DFAFD-B886-4B67-954E-060B85F34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71359-E6A1-431D-8458-F7112969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21C1-9555-444E-B008-6F76A2D7088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5B5B-4F0D-4BEA-B4B1-B156B1EB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BD9A0-F596-4389-8CB7-F1A728BB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90F-43F0-49AF-91E6-C641964A7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94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0C1A-DD26-4547-B467-EFC4A9A7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45870-3E70-4D97-AFEA-C785A5D73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00ACA-5DE9-450F-AB3A-054E61BBF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F6779-5104-41F2-AAAA-98130DCA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21C1-9555-444E-B008-6F76A2D7088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FB170-7994-4C07-9527-5002D09C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B280-5C09-4708-AB08-FDABBD49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90F-43F0-49AF-91E6-C641964A7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71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2B9D-B893-42FB-83B5-57F0AA59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2CDD-AD4E-4036-8B55-88813022D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EB24F-6E1B-4404-BF09-27E5939AF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A309B-5E98-4DDE-9DC8-95FCE9630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F98D4-54AE-4489-B326-8F2319F6C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C72FC-260E-4D32-B61F-31FBC412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21C1-9555-444E-B008-6F76A2D7088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0B8FF-A385-48E3-87B9-A70F8C17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20393-981A-4E7D-9581-ED5E9DAB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90F-43F0-49AF-91E6-C641964A7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83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4A00-51CD-4787-AF85-2A63CF75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4653B-A243-4A08-8A7F-2A256FD2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21C1-9555-444E-B008-6F76A2D7088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86B65-F7BB-4C48-9FBA-A0A7E189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CCE77-2D59-408D-81EF-B02FB775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90F-43F0-49AF-91E6-C641964A7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02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0CE00-7963-4E58-A6FC-A846C325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21C1-9555-444E-B008-6F76A2D7088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FCA34-DACD-4C90-9223-7E650A8E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E9F66-2222-433E-AB74-FA66587F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90F-43F0-49AF-91E6-C641964A7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25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14C9-A8EC-47FF-A0C6-4F136D73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CB50-46BA-4213-B710-7F27C3B78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F8CBE-5B42-4EFC-BF1E-3E302DDE3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FE14E-738C-422F-983C-3AFBBAEC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21C1-9555-444E-B008-6F76A2D7088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2CEFB-2838-422C-98CE-CF03D58E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FDD0A-B383-4E24-9B21-020C8836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90F-43F0-49AF-91E6-C641964A7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0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6F45-5053-4EAC-9D64-3481A7AD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DBC4D-C147-4735-844E-32E23F62F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C2D2E-1E94-4F71-B31A-6B553794A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E1D17-1606-45D4-B268-F95243DB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21C1-9555-444E-B008-6F76A2D7088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10AB6-60E3-4EA8-B46C-4DA727F0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09686-A0A3-4040-A4E6-5CC085A2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90F-43F0-49AF-91E6-C641964A7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32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66C6A-0581-4615-B1BA-3C019FC7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357FC-2740-4E84-86D5-A53E67F9D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9559F-21D0-4FCD-9A95-934BCD34C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921C1-9555-444E-B008-6F76A2D7088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2BC5-8B08-4418-9ACA-7DEF54F8F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9D96-DD08-4179-91B7-05F09734A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390F-43F0-49AF-91E6-C641964A7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4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E60C51-1FF7-4169-92B4-B69DD0BABDAD}"/>
              </a:ext>
            </a:extLst>
          </p:cNvPr>
          <p:cNvSpPr/>
          <p:nvPr/>
        </p:nvSpPr>
        <p:spPr>
          <a:xfrm>
            <a:off x="2743200" y="1092200"/>
            <a:ext cx="6705600" cy="43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A956F-F433-4535-9BEE-18698270F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1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E572-BE05-47EF-9CB0-22EE0F59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332" y="475192"/>
            <a:ext cx="2963335" cy="473075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 err="1">
                <a:latin typeface="Arial Black" panose="020B0A04020102020204" pitchFamily="34" charset="0"/>
              </a:rPr>
              <a:t>blink</a:t>
            </a:r>
            <a:r>
              <a:rPr lang="en-US" sz="2500" b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it</a:t>
            </a:r>
            <a:r>
              <a:rPr lang="en-US" sz="2500" b="1" dirty="0">
                <a:latin typeface="Arial Black" panose="020B0A04020102020204" pitchFamily="34" charset="0"/>
              </a:rPr>
              <a:t> </a:t>
            </a:r>
            <a:r>
              <a:rPr lang="en-US" sz="2500" b="1" dirty="0">
                <a:solidFill>
                  <a:srgbClr val="0070C0"/>
                </a:solidFill>
                <a:latin typeface="Arial Black" panose="020B0A04020102020204" pitchFamily="34" charset="0"/>
              </a:rPr>
              <a:t>Analysis</a:t>
            </a:r>
            <a:endParaRPr lang="en-IN" sz="25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119AB-0469-462C-B874-D4114CA60113}"/>
              </a:ext>
            </a:extLst>
          </p:cNvPr>
          <p:cNvSpPr txBox="1"/>
          <p:nvPr/>
        </p:nvSpPr>
        <p:spPr>
          <a:xfrm>
            <a:off x="84667" y="1100667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72B95"/>
                </a:solidFill>
                <a:latin typeface="Arial Black" panose="020B0A04020102020204" pitchFamily="34" charset="0"/>
              </a:rPr>
              <a:t>STEPS IN PROJECT</a:t>
            </a:r>
            <a:endParaRPr lang="en-IN" sz="2000" dirty="0">
              <a:solidFill>
                <a:srgbClr val="472B95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8CEBB-776A-4B0D-93F4-EA0A203D8FE5}"/>
              </a:ext>
            </a:extLst>
          </p:cNvPr>
          <p:cNvSpPr txBox="1"/>
          <p:nvPr/>
        </p:nvSpPr>
        <p:spPr>
          <a:xfrm>
            <a:off x="347133" y="1430866"/>
            <a:ext cx="79925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Rounded MT Bold" panose="020F0704030504030204" pitchFamily="34" charset="0"/>
              </a:rPr>
              <a:t>Requirement Gathering / Business Requirements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Rounded MT Bold" panose="020F0704030504030204" pitchFamily="34" charset="0"/>
              </a:rPr>
              <a:t>Data Walk through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Rounded MT Bold" panose="020F0704030504030204" pitchFamily="34" charset="0"/>
              </a:rPr>
              <a:t>Data Connection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Rounded MT Bold" panose="020F0704030504030204" pitchFamily="34" charset="0"/>
              </a:rPr>
              <a:t>Data cleaning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Rounded MT Bold" panose="020F0704030504030204" pitchFamily="34" charset="0"/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Rounded MT Bold" panose="020F0704030504030204" pitchFamily="34" charset="0"/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Rounded MT Bold" panose="020F0704030504030204" pitchFamily="34" charset="0"/>
              </a:rPr>
              <a:t>DAX Calculations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Rounded MT Bold" panose="020F0704030504030204" pitchFamily="34" charset="0"/>
              </a:rPr>
              <a:t>Dashboard Lay outing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Rounded MT Bold" panose="020F0704030504030204" pitchFamily="34" charset="0"/>
              </a:rPr>
              <a:t>Charts Development and Formatting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Rounded MT Bold" panose="020F0704030504030204" pitchFamily="34" charset="0"/>
              </a:rPr>
              <a:t>Dashboard / Report Development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 Rounded MT Bold" panose="020F0704030504030204" pitchFamily="34" charset="0"/>
              </a:rPr>
              <a:t>Insights Generation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47CAE-7AEB-45B2-BE36-31B27E0B8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268" y="86200"/>
            <a:ext cx="1253067" cy="95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1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E572-BE05-47EF-9CB0-22EE0F59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733" y="111126"/>
            <a:ext cx="3420533" cy="972608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Arial Black" panose="020B0A04020102020204" pitchFamily="34" charset="0"/>
              </a:rPr>
              <a:t>blink</a:t>
            </a:r>
            <a:r>
              <a:rPr lang="en-US" sz="2400" b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it</a:t>
            </a:r>
            <a:r>
              <a:rPr lang="en-US" sz="2400" b="1" dirty="0">
                <a:latin typeface="Arial Black" panose="020B0A0402010202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Analysis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8EB32-395A-4798-B5B8-07AC00943467}"/>
              </a:ext>
            </a:extLst>
          </p:cNvPr>
          <p:cNvSpPr txBox="1"/>
          <p:nvPr/>
        </p:nvSpPr>
        <p:spPr>
          <a:xfrm>
            <a:off x="169333" y="1083734"/>
            <a:ext cx="403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72B95"/>
                </a:solidFill>
                <a:latin typeface="Arial Black" panose="020B0A04020102020204" pitchFamily="34" charset="0"/>
              </a:rPr>
              <a:t>BUSINESS REQUIREMENT</a:t>
            </a:r>
            <a:endParaRPr lang="en-IN" sz="2000" dirty="0">
              <a:solidFill>
                <a:srgbClr val="472B95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FD077-D873-4FF4-AB47-DB8A4FAE80F2}"/>
              </a:ext>
            </a:extLst>
          </p:cNvPr>
          <p:cNvSpPr txBox="1"/>
          <p:nvPr/>
        </p:nvSpPr>
        <p:spPr>
          <a:xfrm>
            <a:off x="262466" y="1611755"/>
            <a:ext cx="78909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6FF"/>
                </a:solidFill>
                <a:latin typeface="Arial Rounded MT Bold" panose="020F0704030504030204" pitchFamily="34" charset="0"/>
              </a:rPr>
              <a:t>To conduct a comprehensive analysis of </a:t>
            </a:r>
            <a:r>
              <a:rPr lang="en-US" sz="1400" dirty="0" err="1">
                <a:solidFill>
                  <a:srgbClr val="0066FF"/>
                </a:solidFill>
                <a:latin typeface="Arial Rounded MT Bold" panose="020F0704030504030204" pitchFamily="34" charset="0"/>
              </a:rPr>
              <a:t>Blinkit’s</a:t>
            </a:r>
            <a:r>
              <a:rPr lang="en-US" sz="1400" dirty="0">
                <a:solidFill>
                  <a:srgbClr val="0066FF"/>
                </a:solidFill>
                <a:latin typeface="Arial Rounded MT Bold" panose="020F0704030504030204" pitchFamily="34" charset="0"/>
              </a:rPr>
              <a:t> sales performance , customer satisfaction , and inventory distribution to identify insights and opportunities for optimization using various KPIs and visualizations in Power BI.</a:t>
            </a:r>
            <a:endParaRPr lang="en-IN" sz="1400" dirty="0">
              <a:solidFill>
                <a:srgbClr val="0066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A227F-F5AB-4863-854D-BFBE4C02C43B}"/>
              </a:ext>
            </a:extLst>
          </p:cNvPr>
          <p:cNvSpPr txBox="1"/>
          <p:nvPr/>
        </p:nvSpPr>
        <p:spPr>
          <a:xfrm>
            <a:off x="262466" y="2760076"/>
            <a:ext cx="200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highlight>
                  <a:srgbClr val="000000"/>
                </a:highlight>
              </a:rPr>
              <a:t>KPI’s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05BB0-6419-4189-BB19-BE1E92141166}"/>
              </a:ext>
            </a:extLst>
          </p:cNvPr>
          <p:cNvSpPr txBox="1"/>
          <p:nvPr/>
        </p:nvSpPr>
        <p:spPr>
          <a:xfrm>
            <a:off x="262466" y="3288097"/>
            <a:ext cx="61213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b="1" dirty="0"/>
              <a:t>Total Sales : </a:t>
            </a:r>
            <a:r>
              <a:rPr lang="en-IN" sz="1600" dirty="0"/>
              <a:t>The overall revenue generated from all items sold.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b="1" dirty="0"/>
              <a:t>Average Sales : </a:t>
            </a:r>
            <a:r>
              <a:rPr lang="en-IN" sz="1600" dirty="0"/>
              <a:t>The average revenue per sale.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b="1" dirty="0"/>
              <a:t>Number of Items : </a:t>
            </a:r>
            <a:r>
              <a:rPr lang="en-IN" sz="1600" dirty="0"/>
              <a:t>The total count of different items sold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b="1" dirty="0"/>
              <a:t>Average Rating : </a:t>
            </a:r>
            <a:r>
              <a:rPr lang="en-IN" sz="1600" dirty="0"/>
              <a:t>The average customer rating for items sold.</a:t>
            </a:r>
            <a:endParaRPr lang="en-IN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FBE2F2-9A23-4E65-AD60-7EC8F2AC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268" y="86200"/>
            <a:ext cx="1253067" cy="95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2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E572-BE05-47EF-9CB0-22EE0F59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314326"/>
            <a:ext cx="4572000" cy="92180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>
                <a:latin typeface="Arial Black" panose="020B0A04020102020204" pitchFamily="34" charset="0"/>
              </a:rPr>
              <a:t>blink</a:t>
            </a:r>
            <a:r>
              <a:rPr lang="en-US" sz="2400" b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it</a:t>
            </a:r>
            <a:r>
              <a:rPr lang="en-US" sz="2400" b="1" dirty="0">
                <a:latin typeface="Arial Black" panose="020B0A0402010202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Analysis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A8248-D0A7-481A-BDD2-613CB5E9680A}"/>
              </a:ext>
            </a:extLst>
          </p:cNvPr>
          <p:cNvSpPr txBox="1"/>
          <p:nvPr/>
        </p:nvSpPr>
        <p:spPr>
          <a:xfrm>
            <a:off x="245533" y="1236134"/>
            <a:ext cx="469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472B95"/>
                </a:solidFill>
                <a:latin typeface="Arial Black" panose="020B0A04020102020204" pitchFamily="34" charset="0"/>
              </a:rPr>
              <a:t>BUSINESS REQUIREMENT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3705C-13DD-419D-82AE-C9A15972F054}"/>
              </a:ext>
            </a:extLst>
          </p:cNvPr>
          <p:cNvSpPr txBox="1"/>
          <p:nvPr/>
        </p:nvSpPr>
        <p:spPr>
          <a:xfrm>
            <a:off x="245533" y="1769533"/>
            <a:ext cx="283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highlight>
                  <a:srgbClr val="000000"/>
                </a:highlight>
              </a:rPr>
              <a:t>Chart’s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5CCDD-672F-42E0-8FF7-78E0016C7DD1}"/>
              </a:ext>
            </a:extLst>
          </p:cNvPr>
          <p:cNvSpPr txBox="1"/>
          <p:nvPr/>
        </p:nvSpPr>
        <p:spPr>
          <a:xfrm>
            <a:off x="245533" y="2348388"/>
            <a:ext cx="10566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1400" b="1" dirty="0"/>
              <a:t>Total Sales by Fat Content: </a:t>
            </a:r>
          </a:p>
          <a:p>
            <a:r>
              <a:rPr lang="en-IN" sz="1400" b="1" dirty="0"/>
              <a:t>                      </a:t>
            </a:r>
            <a:r>
              <a:rPr lang="en-IN" sz="1400" dirty="0">
                <a:solidFill>
                  <a:srgbClr val="0070C0"/>
                </a:solidFill>
              </a:rPr>
              <a:t>Objective : Analyse the impact of fact content on total sales.</a:t>
            </a:r>
          </a:p>
          <a:p>
            <a:r>
              <a:rPr lang="en-IN" sz="1400" dirty="0">
                <a:solidFill>
                  <a:srgbClr val="0070C0"/>
                </a:solidFill>
              </a:rPr>
              <a:t>                        Additional KPI Metrics: Assess how other KPI’s (Average Sales , Number of items, Average Rating) vary with fat content.                                </a:t>
            </a:r>
          </a:p>
          <a:p>
            <a:r>
              <a:rPr lang="en-IN" sz="1400" dirty="0">
                <a:solidFill>
                  <a:srgbClr val="0070C0"/>
                </a:solidFill>
              </a:rPr>
              <a:t>                        Chart Type : Donut Chart.</a:t>
            </a:r>
          </a:p>
          <a:p>
            <a:endParaRPr lang="en-IN" sz="14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1400" b="1" dirty="0"/>
              <a:t>Total Sales by Item:</a:t>
            </a:r>
            <a:r>
              <a:rPr lang="en-IN" sz="1400" dirty="0">
                <a:solidFill>
                  <a:srgbClr val="0070C0"/>
                </a:solidFill>
              </a:rPr>
              <a:t> </a:t>
            </a:r>
          </a:p>
          <a:p>
            <a:r>
              <a:rPr lang="en-IN" sz="1400" dirty="0">
                <a:solidFill>
                  <a:srgbClr val="0070C0"/>
                </a:solidFill>
              </a:rPr>
              <a:t>                    Objective : Identify the performance of different item type in term of total sales.</a:t>
            </a:r>
          </a:p>
          <a:p>
            <a:r>
              <a:rPr lang="en-IN" sz="1400" b="1" dirty="0">
                <a:solidFill>
                  <a:srgbClr val="0070C0"/>
                </a:solidFill>
              </a:rPr>
              <a:t>                    </a:t>
            </a:r>
            <a:r>
              <a:rPr lang="en-IN" sz="1400" dirty="0">
                <a:solidFill>
                  <a:srgbClr val="0070C0"/>
                </a:solidFill>
              </a:rPr>
              <a:t>Additional KPI Metrics: Assess how other KPI’s (Average Sales , Number of items, Average Rating) vary with fat content.                                </a:t>
            </a:r>
          </a:p>
          <a:p>
            <a:r>
              <a:rPr lang="en-IN" sz="1400" dirty="0">
                <a:solidFill>
                  <a:srgbClr val="0070C0"/>
                </a:solidFill>
              </a:rPr>
              <a:t>                    Chart Type : Bar Chart.</a:t>
            </a:r>
          </a:p>
          <a:p>
            <a:endParaRPr lang="en-IN" sz="14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b="1" dirty="0"/>
              <a:t>Fat Content by Outlet for Total Sales:</a:t>
            </a:r>
          </a:p>
          <a:p>
            <a:r>
              <a:rPr lang="en-IN" sz="1400" dirty="0">
                <a:solidFill>
                  <a:srgbClr val="0070C0"/>
                </a:solidFill>
              </a:rPr>
              <a:t>                    Objective : Compare total sales across different outlet segmented by fat content.</a:t>
            </a:r>
          </a:p>
          <a:p>
            <a:r>
              <a:rPr lang="en-IN" sz="1400" dirty="0">
                <a:solidFill>
                  <a:srgbClr val="0070C0"/>
                </a:solidFill>
              </a:rPr>
              <a:t>                    Additional KPI Metrics: Assess how other KPI’s (Average Sales , Number of items, Average Rating) vary with fat content.                                </a:t>
            </a:r>
          </a:p>
          <a:p>
            <a:r>
              <a:rPr lang="en-IN" sz="1400" dirty="0">
                <a:solidFill>
                  <a:srgbClr val="0070C0"/>
                </a:solidFill>
              </a:rPr>
              <a:t>                    Chart Type : Bar Chart.</a:t>
            </a:r>
          </a:p>
          <a:p>
            <a:endParaRPr lang="en-IN" sz="14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b="1" dirty="0"/>
              <a:t>Total Sales by </a:t>
            </a:r>
            <a:r>
              <a:rPr lang="en-IN" sz="1400" b="1" dirty="0" err="1"/>
              <a:t>OutletEstablishment</a:t>
            </a:r>
            <a:r>
              <a:rPr lang="en-IN" sz="1400" b="1" dirty="0"/>
              <a:t>:</a:t>
            </a:r>
          </a:p>
          <a:p>
            <a:r>
              <a:rPr lang="en-IN" sz="1400" b="1" dirty="0"/>
              <a:t>                    </a:t>
            </a:r>
            <a:r>
              <a:rPr lang="en-IN" sz="1400" dirty="0">
                <a:solidFill>
                  <a:srgbClr val="0066FF"/>
                </a:solidFill>
              </a:rPr>
              <a:t> Objective : Evaluate how the age or type of outlet establishment </a:t>
            </a:r>
            <a:r>
              <a:rPr lang="en-IN" sz="1400" dirty="0" err="1">
                <a:solidFill>
                  <a:srgbClr val="0066FF"/>
                </a:solidFill>
              </a:rPr>
              <a:t>infliences</a:t>
            </a:r>
            <a:r>
              <a:rPr lang="en-IN" sz="1400" dirty="0">
                <a:solidFill>
                  <a:srgbClr val="0066FF"/>
                </a:solidFill>
              </a:rPr>
              <a:t> total sales.</a:t>
            </a:r>
          </a:p>
          <a:p>
            <a:r>
              <a:rPr lang="en-IN" sz="1400" b="1" dirty="0">
                <a:solidFill>
                  <a:srgbClr val="0066FF"/>
                </a:solidFill>
              </a:rPr>
              <a:t>                     </a:t>
            </a:r>
            <a:r>
              <a:rPr lang="en-IN" sz="1400" dirty="0">
                <a:solidFill>
                  <a:srgbClr val="0066FF"/>
                </a:solidFill>
              </a:rPr>
              <a:t>Chart Type : Line Chart.</a:t>
            </a:r>
            <a:endParaRPr lang="en-IN" sz="1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0F487-BA8D-44B3-883F-AF003A7D8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268" y="86200"/>
            <a:ext cx="1253067" cy="95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1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E572-BE05-47EF-9CB0-22EE0F59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314326"/>
            <a:ext cx="4572000" cy="92180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>
                <a:latin typeface="Arial Black" panose="020B0A04020102020204" pitchFamily="34" charset="0"/>
              </a:rPr>
              <a:t>blink</a:t>
            </a:r>
            <a:r>
              <a:rPr lang="en-US" sz="2400" b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it</a:t>
            </a:r>
            <a:r>
              <a:rPr lang="en-US" sz="2400" b="1" dirty="0">
                <a:latin typeface="Arial Black" panose="020B0A0402010202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Analysis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A8248-D0A7-481A-BDD2-613CB5E9680A}"/>
              </a:ext>
            </a:extLst>
          </p:cNvPr>
          <p:cNvSpPr txBox="1"/>
          <p:nvPr/>
        </p:nvSpPr>
        <p:spPr>
          <a:xfrm>
            <a:off x="245533" y="1236134"/>
            <a:ext cx="469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472B95"/>
                </a:solidFill>
                <a:latin typeface="Arial Black" panose="020B0A04020102020204" pitchFamily="34" charset="0"/>
              </a:rPr>
              <a:t>BUSINESS REQUIREMENT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3705C-13DD-419D-82AE-C9A15972F054}"/>
              </a:ext>
            </a:extLst>
          </p:cNvPr>
          <p:cNvSpPr txBox="1"/>
          <p:nvPr/>
        </p:nvSpPr>
        <p:spPr>
          <a:xfrm>
            <a:off x="245533" y="1874038"/>
            <a:ext cx="283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highlight>
                  <a:srgbClr val="000000"/>
                </a:highlight>
              </a:rPr>
              <a:t>Chart’s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5CCDD-672F-42E0-8FF7-78E0016C7DD1}"/>
              </a:ext>
            </a:extLst>
          </p:cNvPr>
          <p:cNvSpPr txBox="1"/>
          <p:nvPr/>
        </p:nvSpPr>
        <p:spPr>
          <a:xfrm>
            <a:off x="245533" y="2619607"/>
            <a:ext cx="10566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1400" b="1" dirty="0"/>
              <a:t>Sales by Outlet Size: </a:t>
            </a:r>
          </a:p>
          <a:p>
            <a:r>
              <a:rPr lang="en-IN" sz="1400" b="1" dirty="0"/>
              <a:t>                     </a:t>
            </a:r>
            <a:r>
              <a:rPr lang="en-IN" sz="1400" dirty="0">
                <a:solidFill>
                  <a:srgbClr val="0070C0"/>
                </a:solidFill>
              </a:rPr>
              <a:t>Objective : Analyse the correlation between outlet size and total sales.                            </a:t>
            </a:r>
          </a:p>
          <a:p>
            <a:r>
              <a:rPr lang="en-IN" sz="1400" dirty="0">
                <a:solidFill>
                  <a:srgbClr val="0070C0"/>
                </a:solidFill>
              </a:rPr>
              <a:t>                     Chart Type : Donut /  Pie Chart.</a:t>
            </a:r>
          </a:p>
          <a:p>
            <a:endParaRPr lang="en-IN" sz="14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1400" b="1" dirty="0"/>
              <a:t>Sales by Outlet Location:</a:t>
            </a:r>
            <a:r>
              <a:rPr lang="en-IN" sz="1400" dirty="0">
                <a:solidFill>
                  <a:srgbClr val="0070C0"/>
                </a:solidFill>
              </a:rPr>
              <a:t> </a:t>
            </a:r>
          </a:p>
          <a:p>
            <a:r>
              <a:rPr lang="en-IN" sz="1400" dirty="0">
                <a:solidFill>
                  <a:srgbClr val="0070C0"/>
                </a:solidFill>
              </a:rPr>
              <a:t>                    Objective : Assess the geographic distribution of sales across different location.                                </a:t>
            </a:r>
          </a:p>
          <a:p>
            <a:r>
              <a:rPr lang="en-IN" sz="1400" dirty="0">
                <a:solidFill>
                  <a:srgbClr val="0070C0"/>
                </a:solidFill>
              </a:rPr>
              <a:t>                    Chart Type : Funnel Chart.</a:t>
            </a:r>
          </a:p>
          <a:p>
            <a:endParaRPr lang="en-IN" sz="14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b="1" dirty="0"/>
              <a:t>All Metrics by Outlet Type:</a:t>
            </a:r>
          </a:p>
          <a:p>
            <a:r>
              <a:rPr lang="en-IN" sz="1400" dirty="0">
                <a:solidFill>
                  <a:srgbClr val="0070C0"/>
                </a:solidFill>
              </a:rPr>
              <a:t>                    Objective :Provide a comprehensive of all key metrics (Total Sales , Average sales , Number of Items , Average Rating) broken </a:t>
            </a:r>
          </a:p>
          <a:p>
            <a:r>
              <a:rPr lang="en-IN" sz="1400" dirty="0">
                <a:solidFill>
                  <a:srgbClr val="0070C0"/>
                </a:solidFill>
              </a:rPr>
              <a:t>                    Down by different outlet type.</a:t>
            </a:r>
          </a:p>
          <a:p>
            <a:r>
              <a:rPr lang="en-IN" sz="1400" dirty="0">
                <a:solidFill>
                  <a:srgbClr val="0070C0"/>
                </a:solidFill>
              </a:rPr>
              <a:t>                    Chart Type : Matrix Card.</a:t>
            </a:r>
          </a:p>
          <a:p>
            <a:endParaRPr lang="en-IN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3FFE7-6894-4965-96E6-5DB86B3C7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268" y="86200"/>
            <a:ext cx="1253067" cy="95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8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714E8-016F-46EF-840F-16ECB1F8E190}"/>
              </a:ext>
            </a:extLst>
          </p:cNvPr>
          <p:cNvSpPr txBox="1"/>
          <p:nvPr/>
        </p:nvSpPr>
        <p:spPr>
          <a:xfrm>
            <a:off x="3467100" y="2921168"/>
            <a:ext cx="525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THANK 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B30CB-C3D2-44B9-8F4A-6FF6C12BE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268" y="86200"/>
            <a:ext cx="1253067" cy="95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7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D200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414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blinkit Analysis</vt:lpstr>
      <vt:lpstr>blinkit Analysis</vt:lpstr>
      <vt:lpstr>blinkit Analysis</vt:lpstr>
      <vt:lpstr>blinkit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Kawad</dc:creator>
  <cp:lastModifiedBy>Atul Kawad</cp:lastModifiedBy>
  <cp:revision>19</cp:revision>
  <dcterms:created xsi:type="dcterms:W3CDTF">2025-02-28T12:52:08Z</dcterms:created>
  <dcterms:modified xsi:type="dcterms:W3CDTF">2025-03-05T09:57:09Z</dcterms:modified>
</cp:coreProperties>
</file>