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0" r:id="rId1"/>
  </p:sldMasterIdLst>
  <p:sldIdLst>
    <p:sldId id="257" r:id="rId2"/>
    <p:sldId id="268" r:id="rId3"/>
    <p:sldId id="284" r:id="rId4"/>
    <p:sldId id="283" r:id="rId5"/>
    <p:sldId id="269" r:id="rId6"/>
    <p:sldId id="270" r:id="rId7"/>
    <p:sldId id="271" r:id="rId8"/>
    <p:sldId id="272" r:id="rId9"/>
    <p:sldId id="273" r:id="rId10"/>
    <p:sldId id="277" r:id="rId11"/>
    <p:sldId id="276" r:id="rId12"/>
    <p:sldId id="275" r:id="rId13"/>
    <p:sldId id="274" r:id="rId14"/>
    <p:sldId id="281" r:id="rId15"/>
    <p:sldId id="280" r:id="rId16"/>
    <p:sldId id="279" r:id="rId17"/>
    <p:sldId id="278" r:id="rId18"/>
    <p:sldId id="259"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5EFD57-681F-440C-A0D8-4C72A1290AA6}">
          <p14:sldIdLst>
            <p14:sldId id="257"/>
            <p14:sldId id="268"/>
            <p14:sldId id="284"/>
            <p14:sldId id="283"/>
            <p14:sldId id="269"/>
            <p14:sldId id="270"/>
            <p14:sldId id="271"/>
          </p14:sldIdLst>
        </p14:section>
        <p14:section name="Untitled Section" id="{BFC8D278-C725-4EDF-B6FF-0BDFC9CCF065}">
          <p14:sldIdLst>
            <p14:sldId id="272"/>
            <p14:sldId id="273"/>
            <p14:sldId id="277"/>
            <p14:sldId id="276"/>
            <p14:sldId id="275"/>
            <p14:sldId id="274"/>
            <p14:sldId id="281"/>
            <p14:sldId id="280"/>
            <p14:sldId id="279"/>
            <p14:sldId id="278"/>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3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810" autoAdjust="0"/>
  </p:normalViewPr>
  <p:slideViewPr>
    <p:cSldViewPr snapToGrid="0">
      <p:cViewPr varScale="1">
        <p:scale>
          <a:sx n="101" d="100"/>
          <a:sy n="101" d="100"/>
        </p:scale>
        <p:origin x="1147"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172" name="PlaceHolder 1"/>
          <p:cNvSpPr>
            <a:spLocks noGrp="1"/>
          </p:cNvSpPr>
          <p:nvPr>
            <p:ph type="title"/>
          </p:nvPr>
        </p:nvSpPr>
        <p:spPr>
          <a:xfrm>
            <a:off x="2970000" y="1484640"/>
            <a:ext cx="4867560" cy="842400"/>
          </a:xfrm>
          <a:prstGeom prst="rect">
            <a:avLst/>
          </a:prstGeom>
          <a:noFill/>
          <a:ln w="0">
            <a:noFill/>
          </a:ln>
        </p:spPr>
        <p:txBody>
          <a:bodyPr lIns="91440" tIns="91440" rIns="91440" bIns="91440" anchor="b">
            <a:noAutofit/>
          </a:bodyPr>
          <a:lstStyle/>
          <a:p>
            <a:pPr indent="0">
              <a:buNone/>
            </a:pPr>
            <a:r>
              <a:rPr lang="fr-FR" sz="4500" b="0" strike="noStrike" spc="-1">
                <a:solidFill>
                  <a:schemeClr val="dk1"/>
                </a:solidFill>
                <a:latin typeface="Arial"/>
              </a:rPr>
              <a:t>Click to edit the title text format</a:t>
            </a:r>
          </a:p>
        </p:txBody>
      </p:sp>
      <p:cxnSp>
        <p:nvCxnSpPr>
          <p:cNvPr id="173" name="Google Shape;83;p9"/>
          <p:cNvCxnSpPr/>
          <p:nvPr/>
        </p:nvCxnSpPr>
        <p:spPr>
          <a:xfrm>
            <a:off x="8428680" y="0"/>
            <a:ext cx="360" cy="5143680"/>
          </a:xfrm>
          <a:prstGeom prst="straightConnector1">
            <a:avLst/>
          </a:prstGeom>
          <a:ln w="9525">
            <a:solidFill>
              <a:srgbClr val="FFEED3"/>
            </a:solidFill>
            <a:round/>
          </a:ln>
        </p:spPr>
      </p:cxnSp>
      <p:sp>
        <p:nvSpPr>
          <p:cNvPr id="17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subTitle"/>
          </p:nvPr>
        </p:nvSpPr>
        <p:spPr>
          <a:xfrm>
            <a:off x="2499610" y="960037"/>
            <a:ext cx="5796726" cy="3979222"/>
          </a:xfrm>
          <a:prstGeom prst="rect">
            <a:avLst/>
          </a:prstGeom>
          <a:noFill/>
          <a:ln w="0">
            <a:noFill/>
          </a:ln>
        </p:spPr>
        <p:txBody>
          <a:bodyPr lIns="91440" tIns="91440" rIns="91440" bIns="91440" anchor="t">
            <a:normAutofit fontScale="47500" lnSpcReduction="20000"/>
          </a:bodyPr>
          <a:lstStyle/>
          <a:p>
            <a:pPr>
              <a:buNone/>
            </a:pPr>
            <a:r>
              <a:rPr lang="en-US" dirty="0">
                <a:effectLst/>
              </a:rPr>
              <a:t>Atliq Hardwares: Pioneering Data-Driven Excellence</a:t>
            </a:r>
          </a:p>
          <a:p>
            <a:pPr>
              <a:buNone/>
            </a:pPr>
            <a:endParaRPr lang="en-US" dirty="0">
              <a:effectLst/>
            </a:endParaRPr>
          </a:p>
          <a:p>
            <a:pPr marL="0" indent="0">
              <a:buNone/>
            </a:pPr>
            <a:r>
              <a:rPr lang="en-US" b="1" dirty="0"/>
              <a:t>Overview</a:t>
            </a:r>
            <a:r>
              <a:rPr lang="en-US" dirty="0"/>
              <a:t> </a:t>
            </a:r>
          </a:p>
          <a:p>
            <a:pPr marL="742950" lvl="1" indent="-285750">
              <a:buFont typeface="+mj-lt"/>
              <a:buAutoNum type="arabicPeriod"/>
            </a:pPr>
            <a:r>
              <a:rPr lang="en-US" dirty="0"/>
              <a:t>Atliq Hardwares: A Snapshot</a:t>
            </a:r>
          </a:p>
          <a:p>
            <a:pPr marL="742950" lvl="1" indent="-285750">
              <a:buFont typeface="+mj-lt"/>
              <a:buAutoNum type="arabicPeriod"/>
            </a:pPr>
            <a:r>
              <a:rPr lang="en-US" dirty="0"/>
              <a:t>The Imperative: Why Data Matters Now</a:t>
            </a:r>
          </a:p>
          <a:p>
            <a:pPr marL="0" indent="0">
              <a:buNone/>
            </a:pPr>
            <a:endParaRPr lang="en-US" b="1" dirty="0"/>
          </a:p>
          <a:p>
            <a:pPr marL="0" indent="0">
              <a:buNone/>
            </a:pPr>
            <a:r>
              <a:rPr lang="en-US" b="1" dirty="0"/>
              <a:t>Challenges &amp; Ambitions</a:t>
            </a:r>
            <a:r>
              <a:rPr lang="en-US" dirty="0"/>
              <a:t> </a:t>
            </a:r>
          </a:p>
          <a:p>
            <a:pPr marL="742950" lvl="1" indent="-285750">
              <a:buFont typeface="+mj-lt"/>
              <a:buAutoNum type="arabicPeriod"/>
            </a:pPr>
            <a:r>
              <a:rPr lang="en-US" dirty="0"/>
              <a:t>2.1 Current Barriers: Decision-Making Bottlenecks</a:t>
            </a:r>
          </a:p>
          <a:p>
            <a:pPr marL="742950" lvl="1" indent="-285750">
              <a:buFont typeface="+mj-lt"/>
              <a:buAutoNum type="arabicPeriod"/>
            </a:pPr>
            <a:r>
              <a:rPr lang="en-US" dirty="0"/>
              <a:t>2.2 Vision of Success: Precision and Speed</a:t>
            </a:r>
          </a:p>
          <a:p>
            <a:pPr marL="0" indent="0">
              <a:buNone/>
            </a:pPr>
            <a:endParaRPr lang="en-US" b="1" dirty="0"/>
          </a:p>
          <a:p>
            <a:pPr marL="0" indent="0">
              <a:buNone/>
            </a:pPr>
            <a:r>
              <a:rPr lang="en-US" b="1" dirty="0"/>
              <a:t>Approach &amp; Execution</a:t>
            </a:r>
            <a:r>
              <a:rPr lang="en-US" dirty="0"/>
              <a:t> </a:t>
            </a:r>
          </a:p>
          <a:p>
            <a:pPr marL="742950" lvl="1" indent="-285750">
              <a:buFont typeface="+mj-lt"/>
              <a:buAutoNum type="arabicPeriod"/>
            </a:pPr>
            <a:r>
              <a:rPr lang="en-US" dirty="0"/>
              <a:t>Leveraging SQL: Decoding Complex Data</a:t>
            </a:r>
          </a:p>
          <a:p>
            <a:pPr marL="742950" lvl="1" indent="-285750">
              <a:buFont typeface="+mj-lt"/>
              <a:buAutoNum type="arabicPeriod"/>
            </a:pPr>
            <a:r>
              <a:rPr lang="en-US" dirty="0"/>
              <a:t>Crafting Dashboards: From Raw to Remarkable</a:t>
            </a:r>
          </a:p>
          <a:p>
            <a:pPr marL="0" indent="0">
              <a:buNone/>
            </a:pPr>
            <a:endParaRPr lang="en-US" b="1" dirty="0"/>
          </a:p>
          <a:p>
            <a:pPr marL="0" indent="0">
              <a:buNone/>
            </a:pPr>
            <a:r>
              <a:rPr lang="en-US" b="1" dirty="0"/>
              <a:t>Outcomes &amp; Transformation</a:t>
            </a:r>
            <a:r>
              <a:rPr lang="en-US" dirty="0"/>
              <a:t> </a:t>
            </a:r>
          </a:p>
          <a:p>
            <a:pPr marL="742950" lvl="1" indent="-285750">
              <a:buFont typeface="+mj-lt"/>
              <a:buAutoNum type="arabicPeriod"/>
            </a:pPr>
            <a:r>
              <a:rPr lang="en-US" dirty="0"/>
              <a:t>Breakthrough Insights: Data Tells the Story</a:t>
            </a:r>
          </a:p>
          <a:p>
            <a:pPr marL="742950" lvl="1" indent="-285750">
              <a:buFont typeface="+mj-lt"/>
              <a:buAutoNum type="arabicPeriod"/>
            </a:pPr>
            <a:r>
              <a:rPr lang="en-US" dirty="0"/>
              <a:t>Business Impact: Smarter Choices, Stronger Results</a:t>
            </a:r>
          </a:p>
        </p:txBody>
      </p:sp>
      <p:sp>
        <p:nvSpPr>
          <p:cNvPr id="197" name="PlaceHolder 2"/>
          <p:cNvSpPr>
            <a:spLocks noGrp="1"/>
          </p:cNvSpPr>
          <p:nvPr>
            <p:ph type="title"/>
          </p:nvPr>
        </p:nvSpPr>
        <p:spPr>
          <a:xfrm>
            <a:off x="2499610" y="36000"/>
            <a:ext cx="486684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500" b="0" strike="noStrike" spc="-1" dirty="0">
                <a:solidFill>
                  <a:schemeClr val="dk1"/>
                </a:solidFill>
                <a:latin typeface="Ysabeau SC"/>
                <a:ea typeface="Ysabeau SC"/>
              </a:rPr>
              <a:t>Index</a:t>
            </a:r>
            <a:endParaRPr lang="fr-FR" sz="4500" b="0" strike="noStrike" spc="-1" dirty="0">
              <a:solidFill>
                <a:schemeClr val="dk1"/>
              </a:solidFill>
              <a:latin typeface="Arial"/>
            </a:endParaRPr>
          </a:p>
        </p:txBody>
      </p:sp>
      <p:grpSp>
        <p:nvGrpSpPr>
          <p:cNvPr id="198" name="Google Shape;288;p30"/>
          <p:cNvGrpSpPr/>
          <p:nvPr/>
        </p:nvGrpSpPr>
        <p:grpSpPr>
          <a:xfrm>
            <a:off x="-1716480" y="-1188360"/>
            <a:ext cx="3954960" cy="7519680"/>
            <a:chOff x="-1716480" y="-1188360"/>
            <a:chExt cx="3954960" cy="7519680"/>
          </a:xfrm>
        </p:grpSpPr>
        <p:cxnSp>
          <p:nvCxnSpPr>
            <p:cNvPr id="199" name="Google Shape;289;p30"/>
            <p:cNvCxnSpPr/>
            <p:nvPr/>
          </p:nvCxnSpPr>
          <p:spPr>
            <a:xfrm>
              <a:off x="2238480" y="0"/>
              <a:ext cx="360" cy="5143680"/>
            </a:xfrm>
            <a:prstGeom prst="straightConnector1">
              <a:avLst/>
            </a:prstGeom>
            <a:ln w="9525">
              <a:solidFill>
                <a:srgbClr val="FFEED3"/>
              </a:solidFill>
              <a:round/>
            </a:ln>
          </p:spPr>
        </p:cxnSp>
        <p:grpSp>
          <p:nvGrpSpPr>
            <p:cNvPr id="200" name="Google Shape;290;p30"/>
            <p:cNvGrpSpPr/>
            <p:nvPr/>
          </p:nvGrpSpPr>
          <p:grpSpPr>
            <a:xfrm>
              <a:off x="-1716480" y="-1188360"/>
              <a:ext cx="3395520" cy="7519680"/>
              <a:chOff x="-1716480" y="-1188360"/>
              <a:chExt cx="3395520" cy="7519680"/>
            </a:xfrm>
          </p:grpSpPr>
          <p:sp>
            <p:nvSpPr>
              <p:cNvPr id="201" name="Google Shape;291;p30"/>
              <p:cNvSpPr/>
              <p:nvPr/>
            </p:nvSpPr>
            <p:spPr>
              <a:xfrm>
                <a:off x="-1716480" y="-118836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2" name="Google Shape;292;p30"/>
              <p:cNvSpPr/>
              <p:nvPr/>
            </p:nvSpPr>
            <p:spPr>
              <a:xfrm>
                <a:off x="-1716480" y="87372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3" name="Google Shape;293;p30"/>
              <p:cNvSpPr/>
              <p:nvPr/>
            </p:nvSpPr>
            <p:spPr>
              <a:xfrm>
                <a:off x="-1716480" y="293580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48219-8ADA-2AF6-66C7-0179BA7FB45F}"/>
            </a:ext>
          </a:extLst>
        </p:cNvPr>
        <p:cNvGrpSpPr/>
        <p:nvPr/>
      </p:nvGrpSpPr>
      <p:grpSpPr>
        <a:xfrm>
          <a:off x="0" y="0"/>
          <a:ext cx="0" cy="0"/>
          <a:chOff x="0" y="0"/>
          <a:chExt cx="0" cy="0"/>
        </a:xfrm>
      </p:grpSpPr>
      <p:sp>
        <p:nvSpPr>
          <p:cNvPr id="197" name="PlaceHolder 2">
            <a:extLst>
              <a:ext uri="{FF2B5EF4-FFF2-40B4-BE49-F238E27FC236}">
                <a16:creationId xmlns:a16="http://schemas.microsoft.com/office/drawing/2014/main" id="{A773D79E-8338-38D9-9066-A7B271A8EDCF}"/>
              </a:ext>
            </a:extLst>
          </p:cNvPr>
          <p:cNvSpPr>
            <a:spLocks noGrp="1"/>
          </p:cNvSpPr>
          <p:nvPr>
            <p:ph type="title"/>
          </p:nvPr>
        </p:nvSpPr>
        <p:spPr>
          <a:xfrm>
            <a:off x="52467" y="36000"/>
            <a:ext cx="8371286" cy="1170708"/>
          </a:xfrm>
          <a:prstGeom prst="rect">
            <a:avLst/>
          </a:prstGeom>
          <a:noFill/>
          <a:ln w="0">
            <a:noFill/>
          </a:ln>
        </p:spPr>
        <p:txBody>
          <a:bodyPr lIns="91440" tIns="91440" rIns="91440" bIns="91440" anchor="b">
            <a:normAutofit/>
          </a:bodyPr>
          <a:lstStyle/>
          <a:p>
            <a:r>
              <a:rPr lang="en-US" sz="1100" b="1" dirty="0"/>
              <a:t>Request No.3</a:t>
            </a:r>
            <a:br>
              <a:rPr lang="en-US" sz="1000" b="1" dirty="0"/>
            </a:br>
            <a:r>
              <a:rPr lang="en-US" sz="900" b="1" dirty="0"/>
              <a:t>Provide a report with all the unique product counts for each segment and sort them in descending order of product counts. The final output contains</a:t>
            </a:r>
            <a:br>
              <a:rPr lang="en-US" sz="900" b="1" dirty="0"/>
            </a:br>
            <a:r>
              <a:rPr lang="en-US" sz="900" b="1" dirty="0"/>
              <a:t>2 fields,</a:t>
            </a:r>
            <a:br>
              <a:rPr lang="en-US" sz="900" b="1" dirty="0"/>
            </a:br>
            <a:r>
              <a:rPr lang="en-US" sz="900" b="1" dirty="0">
                <a:solidFill>
                  <a:srgbClr val="00B050"/>
                </a:solidFill>
              </a:rPr>
              <a:t>segment</a:t>
            </a:r>
            <a:br>
              <a:rPr lang="en-US" sz="900" b="1" dirty="0">
                <a:solidFill>
                  <a:srgbClr val="00B050"/>
                </a:solidFill>
              </a:rPr>
            </a:br>
            <a:r>
              <a:rPr lang="en-US" sz="900" b="1" dirty="0" err="1">
                <a:solidFill>
                  <a:srgbClr val="00B050"/>
                </a:solidFill>
              </a:rPr>
              <a:t>product_count</a:t>
            </a:r>
            <a:br>
              <a:rPr lang="en-US" sz="900" b="1" dirty="0">
                <a:solidFill>
                  <a:srgbClr val="00B050"/>
                </a:solidFill>
              </a:rPr>
            </a:br>
            <a:endParaRPr lang="en-IN" sz="900" dirty="0">
              <a:solidFill>
                <a:srgbClr val="00B050"/>
              </a:solidFill>
            </a:endParaRPr>
          </a:p>
        </p:txBody>
      </p:sp>
      <p:pic>
        <p:nvPicPr>
          <p:cNvPr id="3" name="Content Placeholder 5">
            <a:extLst>
              <a:ext uri="{FF2B5EF4-FFF2-40B4-BE49-F238E27FC236}">
                <a16:creationId xmlns:a16="http://schemas.microsoft.com/office/drawing/2014/main" id="{AC7CBC24-1AAD-A173-3178-90F20624BA10}"/>
              </a:ext>
            </a:extLst>
          </p:cNvPr>
          <p:cNvPicPr>
            <a:picLocks noGrp="1" noChangeAspect="1"/>
          </p:cNvPicPr>
          <p:nvPr>
            <p:ph sz="half" idx="2"/>
          </p:nvPr>
        </p:nvPicPr>
        <p:blipFill>
          <a:blip r:embed="rId2"/>
          <a:stretch>
            <a:fillRect/>
          </a:stretch>
        </p:blipFill>
        <p:spPr>
          <a:xfrm>
            <a:off x="3947297" y="1304143"/>
            <a:ext cx="4067555" cy="3837875"/>
          </a:xfrm>
        </p:spPr>
      </p:pic>
      <p:pic>
        <p:nvPicPr>
          <p:cNvPr id="4" name="Content Placeholder 5">
            <a:extLst>
              <a:ext uri="{FF2B5EF4-FFF2-40B4-BE49-F238E27FC236}">
                <a16:creationId xmlns:a16="http://schemas.microsoft.com/office/drawing/2014/main" id="{F120B60E-08B6-6E98-55E8-AFE5D2F82538}"/>
              </a:ext>
            </a:extLst>
          </p:cNvPr>
          <p:cNvPicPr>
            <a:picLocks noGrp="1" noChangeAspect="1"/>
          </p:cNvPicPr>
          <p:nvPr>
            <p:ph sz="half" idx="2"/>
          </p:nvPr>
        </p:nvPicPr>
        <p:blipFill>
          <a:blip r:embed="rId2"/>
          <a:stretch>
            <a:fillRect/>
          </a:stretch>
        </p:blipFill>
        <p:spPr>
          <a:xfrm>
            <a:off x="4112189" y="1558977"/>
            <a:ext cx="4067555" cy="3552492"/>
          </a:xfrm>
        </p:spPr>
      </p:pic>
      <p:sp>
        <p:nvSpPr>
          <p:cNvPr id="9" name="TextBox 8">
            <a:extLst>
              <a:ext uri="{FF2B5EF4-FFF2-40B4-BE49-F238E27FC236}">
                <a16:creationId xmlns:a16="http://schemas.microsoft.com/office/drawing/2014/main" id="{FA69B6ED-4C08-3F06-4E2B-616152341729}"/>
              </a:ext>
            </a:extLst>
          </p:cNvPr>
          <p:cNvSpPr txBox="1"/>
          <p:nvPr/>
        </p:nvSpPr>
        <p:spPr>
          <a:xfrm>
            <a:off x="0" y="2490010"/>
            <a:ext cx="3947295" cy="2652008"/>
          </a:xfrm>
          <a:prstGeom prst="rect">
            <a:avLst/>
          </a:prstGeom>
          <a:solidFill>
            <a:schemeClr val="accent3">
              <a:lumMod val="75000"/>
              <a:lumOff val="25000"/>
            </a:schemeClr>
          </a:solidFill>
        </p:spPr>
        <p:txBody>
          <a:bodyPr wrap="square" rtlCol="0">
            <a:spAutoFit/>
          </a:bodyPr>
          <a:lstStyle/>
          <a:p>
            <a:r>
              <a:rPr lang="en-US" sz="1800" dirty="0"/>
              <a:t>Insights</a:t>
            </a:r>
          </a:p>
          <a:p>
            <a:pPr algn="l">
              <a:lnSpc>
                <a:spcPts val="2143"/>
              </a:lnSpc>
              <a:spcAft>
                <a:spcPts val="1029"/>
              </a:spcAft>
            </a:pPr>
            <a:r>
              <a:rPr lang="en-US" b="1" i="0" dirty="0">
                <a:solidFill>
                  <a:srgbClr val="F8FAFF"/>
                </a:solidFill>
                <a:effectLst/>
                <a:latin typeface="DeepSeek-CJK-patch"/>
              </a:rPr>
              <a:t>Strong Diversification:</a:t>
            </a:r>
            <a:br>
              <a:rPr lang="en-US" b="0" i="0" dirty="0">
                <a:solidFill>
                  <a:srgbClr val="F8FAFF"/>
                </a:solidFill>
                <a:effectLst/>
                <a:latin typeface="DeepSeek-CJK-patch"/>
              </a:rPr>
            </a:br>
            <a:r>
              <a:rPr lang="en-US" b="0" i="0" dirty="0">
                <a:solidFill>
                  <a:srgbClr val="F8FAFF"/>
                </a:solidFill>
                <a:effectLst/>
                <a:latin typeface="DeepSeek-CJK-patch"/>
              </a:rPr>
              <a:t>Notebook accessories and peripherals have a wide variety of products.</a:t>
            </a:r>
          </a:p>
          <a:p>
            <a:pPr algn="l">
              <a:lnSpc>
                <a:spcPts val="2143"/>
              </a:lnSpc>
              <a:spcAft>
                <a:spcPts val="1029"/>
              </a:spcAft>
            </a:pPr>
            <a:r>
              <a:rPr lang="en-US" b="1" i="0" dirty="0">
                <a:solidFill>
                  <a:srgbClr val="F8FAFF"/>
                </a:solidFill>
                <a:effectLst/>
                <a:latin typeface="DeepSeek-CJK-patch"/>
              </a:rPr>
              <a:t>Need for Improvement:</a:t>
            </a:r>
            <a:br>
              <a:rPr lang="en-US" b="0" i="0" dirty="0">
                <a:solidFill>
                  <a:srgbClr val="F8FAFF"/>
                </a:solidFill>
                <a:effectLst/>
                <a:latin typeface="DeepSeek-CJK-patch"/>
              </a:rPr>
            </a:br>
            <a:r>
              <a:rPr lang="en-US" b="0" i="0" dirty="0">
                <a:solidFill>
                  <a:srgbClr val="F8FAFF"/>
                </a:solidFill>
                <a:effectLst/>
                <a:latin typeface="DeepSeek-CJK-patch"/>
              </a:rPr>
              <a:t>Networking, storage, and desktops lack diversity—R&amp;D should focus on launching new products here for future growth.</a:t>
            </a:r>
          </a:p>
        </p:txBody>
      </p:sp>
      <p:pic>
        <p:nvPicPr>
          <p:cNvPr id="14" name="Picture 13">
            <a:extLst>
              <a:ext uri="{FF2B5EF4-FFF2-40B4-BE49-F238E27FC236}">
                <a16:creationId xmlns:a16="http://schemas.microsoft.com/office/drawing/2014/main" id="{51055590-F7B2-8C74-84D7-ED981477E0F1}"/>
              </a:ext>
            </a:extLst>
          </p:cNvPr>
          <p:cNvPicPr>
            <a:picLocks noChangeAspect="1"/>
          </p:cNvPicPr>
          <p:nvPr/>
        </p:nvPicPr>
        <p:blipFill>
          <a:blip r:embed="rId3"/>
          <a:stretch>
            <a:fillRect/>
          </a:stretch>
        </p:blipFill>
        <p:spPr>
          <a:xfrm>
            <a:off x="32756" y="1011837"/>
            <a:ext cx="3865306" cy="1469601"/>
          </a:xfrm>
          <a:prstGeom prst="rect">
            <a:avLst/>
          </a:prstGeom>
          <a:effectLst>
            <a:outerShdw blurRad="50800" dist="38100" algn="l" rotWithShape="0">
              <a:prstClr val="black">
                <a:alpha val="40000"/>
              </a:prstClr>
            </a:outerShdw>
          </a:effectLst>
        </p:spPr>
      </p:pic>
      <p:pic>
        <p:nvPicPr>
          <p:cNvPr id="5" name="Picture 4">
            <a:extLst>
              <a:ext uri="{FF2B5EF4-FFF2-40B4-BE49-F238E27FC236}">
                <a16:creationId xmlns:a16="http://schemas.microsoft.com/office/drawing/2014/main" id="{DDFF31C6-15E8-AAE5-E661-4BA1090C2DB2}"/>
              </a:ext>
            </a:extLst>
          </p:cNvPr>
          <p:cNvPicPr>
            <a:picLocks noChangeAspect="1"/>
          </p:cNvPicPr>
          <p:nvPr/>
        </p:nvPicPr>
        <p:blipFill>
          <a:blip r:embed="rId4"/>
          <a:stretch>
            <a:fillRect/>
          </a:stretch>
        </p:blipFill>
        <p:spPr>
          <a:xfrm>
            <a:off x="3996530" y="1011837"/>
            <a:ext cx="4382231" cy="4095663"/>
          </a:xfrm>
          <a:prstGeom prst="rect">
            <a:avLst/>
          </a:prstGeom>
        </p:spPr>
      </p:pic>
    </p:spTree>
    <p:extLst>
      <p:ext uri="{BB962C8B-B14F-4D97-AF65-F5344CB8AC3E}">
        <p14:creationId xmlns:p14="http://schemas.microsoft.com/office/powerpoint/2010/main" val="2569215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BD1D4-E567-8617-85F7-5E22CC4C5AB6}"/>
            </a:ext>
          </a:extLst>
        </p:cNvPr>
        <p:cNvGrpSpPr/>
        <p:nvPr/>
      </p:nvGrpSpPr>
      <p:grpSpPr>
        <a:xfrm>
          <a:off x="0" y="0"/>
          <a:ext cx="0" cy="0"/>
          <a:chOff x="0" y="0"/>
          <a:chExt cx="0" cy="0"/>
        </a:xfrm>
      </p:grpSpPr>
      <p:sp>
        <p:nvSpPr>
          <p:cNvPr id="197" name="PlaceHolder 2">
            <a:extLst>
              <a:ext uri="{FF2B5EF4-FFF2-40B4-BE49-F238E27FC236}">
                <a16:creationId xmlns:a16="http://schemas.microsoft.com/office/drawing/2014/main" id="{8C3C99B6-46F7-E3F1-82EF-E646C6BCC6FD}"/>
              </a:ext>
            </a:extLst>
          </p:cNvPr>
          <p:cNvSpPr>
            <a:spLocks noGrp="1"/>
          </p:cNvSpPr>
          <p:nvPr>
            <p:ph type="title"/>
          </p:nvPr>
        </p:nvSpPr>
        <p:spPr>
          <a:xfrm>
            <a:off x="74951" y="35999"/>
            <a:ext cx="8348801" cy="1178203"/>
          </a:xfrm>
          <a:prstGeom prst="rect">
            <a:avLst/>
          </a:prstGeom>
          <a:noFill/>
          <a:ln w="0">
            <a:noFill/>
          </a:ln>
        </p:spPr>
        <p:txBody>
          <a:bodyPr lIns="91440" tIns="91440" rIns="91440" bIns="91440" anchor="b">
            <a:normAutofit/>
          </a:bodyPr>
          <a:lstStyle/>
          <a:p>
            <a:r>
              <a:rPr lang="en-US" sz="1050" b="1" dirty="0"/>
              <a:t>Request No. 4</a:t>
            </a:r>
            <a:br>
              <a:rPr lang="en-US" sz="1050" dirty="0"/>
            </a:br>
            <a:r>
              <a:rPr lang="en-US" sz="1050" dirty="0"/>
              <a:t>Follow-up: Which segment had the most increase in unique products in 2021 vs 2020? The final output contains these fields,</a:t>
            </a:r>
            <a:br>
              <a:rPr lang="en-US" sz="1050" dirty="0"/>
            </a:br>
            <a:r>
              <a:rPr lang="en-US" sz="1050" dirty="0"/>
              <a:t>segment</a:t>
            </a:r>
            <a:br>
              <a:rPr lang="en-US" sz="1050" dirty="0"/>
            </a:br>
            <a:r>
              <a:rPr lang="en-US" sz="1050" dirty="0">
                <a:solidFill>
                  <a:srgbClr val="00B050"/>
                </a:solidFill>
              </a:rPr>
              <a:t>product_count_2020</a:t>
            </a:r>
            <a:br>
              <a:rPr lang="en-US" sz="1050" dirty="0">
                <a:solidFill>
                  <a:srgbClr val="00B050"/>
                </a:solidFill>
              </a:rPr>
            </a:br>
            <a:r>
              <a:rPr lang="en-US" sz="1050" dirty="0">
                <a:solidFill>
                  <a:srgbClr val="00B050"/>
                </a:solidFill>
              </a:rPr>
              <a:t>product_count_2021</a:t>
            </a:r>
            <a:br>
              <a:rPr lang="en-US" sz="1050" dirty="0">
                <a:solidFill>
                  <a:srgbClr val="00B050"/>
                </a:solidFill>
              </a:rPr>
            </a:br>
            <a:r>
              <a:rPr lang="en-US" sz="1050" dirty="0">
                <a:solidFill>
                  <a:srgbClr val="00B050"/>
                </a:solidFill>
              </a:rPr>
              <a:t>difference</a:t>
            </a:r>
            <a:br>
              <a:rPr lang="en-US" sz="800" dirty="0">
                <a:solidFill>
                  <a:srgbClr val="00B050"/>
                </a:solidFill>
              </a:rPr>
            </a:br>
            <a:endParaRPr lang="en-IN" sz="800" dirty="0">
              <a:solidFill>
                <a:srgbClr val="00B050"/>
              </a:solidFill>
            </a:endParaRPr>
          </a:p>
        </p:txBody>
      </p:sp>
      <p:pic>
        <p:nvPicPr>
          <p:cNvPr id="3" name="Content Placeholder 5">
            <a:extLst>
              <a:ext uri="{FF2B5EF4-FFF2-40B4-BE49-F238E27FC236}">
                <a16:creationId xmlns:a16="http://schemas.microsoft.com/office/drawing/2014/main" id="{496FD476-3A3E-4C98-C80E-8C3302A1606A}"/>
              </a:ext>
            </a:extLst>
          </p:cNvPr>
          <p:cNvPicPr>
            <a:picLocks noGrp="1" noChangeAspect="1"/>
          </p:cNvPicPr>
          <p:nvPr>
            <p:ph sz="half" idx="2"/>
          </p:nvPr>
        </p:nvPicPr>
        <p:blipFill>
          <a:blip r:embed="rId2"/>
          <a:stretch>
            <a:fillRect/>
          </a:stretch>
        </p:blipFill>
        <p:spPr>
          <a:xfrm>
            <a:off x="3117954" y="1972241"/>
            <a:ext cx="4968519" cy="2779641"/>
          </a:xfrm>
        </p:spPr>
      </p:pic>
      <p:sp>
        <p:nvSpPr>
          <p:cNvPr id="2" name="TextBox 1">
            <a:extLst>
              <a:ext uri="{FF2B5EF4-FFF2-40B4-BE49-F238E27FC236}">
                <a16:creationId xmlns:a16="http://schemas.microsoft.com/office/drawing/2014/main" id="{AAC0C978-52A6-85B1-58F3-F892AAA283BE}"/>
              </a:ext>
            </a:extLst>
          </p:cNvPr>
          <p:cNvSpPr txBox="1"/>
          <p:nvPr/>
        </p:nvSpPr>
        <p:spPr>
          <a:xfrm>
            <a:off x="87868" y="3047231"/>
            <a:ext cx="3864456" cy="2092496"/>
          </a:xfrm>
          <a:prstGeom prst="rect">
            <a:avLst/>
          </a:prstGeom>
          <a:solidFill>
            <a:schemeClr val="accent3">
              <a:lumMod val="65000"/>
              <a:lumOff val="35000"/>
            </a:schemeClr>
          </a:solidFill>
        </p:spPr>
        <p:txBody>
          <a:bodyPr wrap="square" rtlCol="0">
            <a:spAutoFit/>
          </a:bodyPr>
          <a:lstStyle/>
          <a:p>
            <a:pPr algn="l">
              <a:lnSpc>
                <a:spcPts val="2143"/>
              </a:lnSpc>
              <a:spcAft>
                <a:spcPts val="1029"/>
              </a:spcAft>
              <a:buNone/>
            </a:pPr>
            <a:r>
              <a:rPr lang="en-IN" b="1" u="sng" dirty="0">
                <a:solidFill>
                  <a:schemeClr val="accent3">
                    <a:lumMod val="95000"/>
                    <a:lumOff val="5000"/>
                  </a:schemeClr>
                </a:solidFill>
              </a:rPr>
              <a:t>Insights</a:t>
            </a:r>
            <a:r>
              <a:rPr lang="en-IN" dirty="0">
                <a:solidFill>
                  <a:srgbClr val="00B050"/>
                </a:solidFill>
              </a:rPr>
              <a:t> </a:t>
            </a:r>
            <a:r>
              <a:rPr lang="en-US" b="1" i="0" dirty="0">
                <a:solidFill>
                  <a:srgbClr val="F8FAFF"/>
                </a:solidFill>
                <a:effectLst/>
                <a:latin typeface="DeepSeek-CJK-patch"/>
              </a:rPr>
              <a:t> </a:t>
            </a:r>
            <a:r>
              <a:rPr lang="en-US" sz="1600" b="1" i="0" dirty="0">
                <a:solidFill>
                  <a:srgbClr val="F8FAFF"/>
                </a:solidFill>
                <a:effectLst/>
                <a:latin typeface="DeepSeek-CJK-patch"/>
              </a:rPr>
              <a:t>Strong Growth Segments:</a:t>
            </a:r>
            <a:r>
              <a:rPr lang="en-US" sz="1600" dirty="0">
                <a:solidFill>
                  <a:srgbClr val="F8FAFF"/>
                </a:solidFill>
                <a:latin typeface="DeepSeek-CJK-patch"/>
              </a:rPr>
              <a:t> </a:t>
            </a:r>
            <a:r>
              <a:rPr lang="en-US" sz="1600" b="0" i="0" dirty="0">
                <a:solidFill>
                  <a:srgbClr val="F8FAFF"/>
                </a:solidFill>
                <a:effectLst/>
                <a:latin typeface="DeepSeek-CJK-patch"/>
              </a:rPr>
              <a:t>Accessories (+34), Notebooks (+16), and Peripherals (+15) showed excellent product expansion.</a:t>
            </a:r>
          </a:p>
          <a:p>
            <a:pPr algn="l">
              <a:lnSpc>
                <a:spcPts val="2143"/>
              </a:lnSpc>
              <a:spcAft>
                <a:spcPts val="1029"/>
              </a:spcAft>
              <a:buNone/>
            </a:pPr>
            <a:r>
              <a:rPr lang="en-US" sz="1600" b="1" i="0" dirty="0">
                <a:solidFill>
                  <a:srgbClr val="F8FAFF"/>
                </a:solidFill>
                <a:effectLst/>
                <a:latin typeface="DeepSeek-CJK-patch"/>
              </a:rPr>
              <a:t>Weak Areas Needing Focus: </a:t>
            </a:r>
            <a:r>
              <a:rPr lang="en-US" sz="1600" b="0" i="0" dirty="0">
                <a:solidFill>
                  <a:srgbClr val="F8FAFF"/>
                </a:solidFill>
                <a:effectLst/>
                <a:latin typeface="DeepSeek-CJK-patch"/>
              </a:rPr>
              <a:t>Storage (+5) and Networking (+3) lagged behind—urgent R&amp;D attention required to boost innovation.</a:t>
            </a:r>
          </a:p>
        </p:txBody>
      </p:sp>
      <p:pic>
        <p:nvPicPr>
          <p:cNvPr id="8" name="Picture 7">
            <a:extLst>
              <a:ext uri="{FF2B5EF4-FFF2-40B4-BE49-F238E27FC236}">
                <a16:creationId xmlns:a16="http://schemas.microsoft.com/office/drawing/2014/main" id="{5FF5E116-CE21-443C-CA79-13C7C4FA80F4}"/>
              </a:ext>
            </a:extLst>
          </p:cNvPr>
          <p:cNvPicPr>
            <a:picLocks noChangeAspect="1"/>
          </p:cNvPicPr>
          <p:nvPr/>
        </p:nvPicPr>
        <p:blipFill>
          <a:blip r:embed="rId3"/>
          <a:stretch>
            <a:fillRect/>
          </a:stretch>
        </p:blipFill>
        <p:spPr>
          <a:xfrm>
            <a:off x="4009870" y="1493378"/>
            <a:ext cx="4189750" cy="3445881"/>
          </a:xfrm>
          <a:prstGeom prst="rect">
            <a:avLst/>
          </a:prstGeom>
          <a:effectLst>
            <a:outerShdw blurRad="50800" dist="38100" algn="l" rotWithShape="0">
              <a:prstClr val="black">
                <a:alpha val="40000"/>
              </a:prstClr>
            </a:outerShdw>
          </a:effectLst>
        </p:spPr>
      </p:pic>
      <p:pic>
        <p:nvPicPr>
          <p:cNvPr id="10" name="Picture 9">
            <a:extLst>
              <a:ext uri="{FF2B5EF4-FFF2-40B4-BE49-F238E27FC236}">
                <a16:creationId xmlns:a16="http://schemas.microsoft.com/office/drawing/2014/main" id="{77C906AD-9459-BEEF-9745-31A274FA375B}"/>
              </a:ext>
            </a:extLst>
          </p:cNvPr>
          <p:cNvPicPr>
            <a:picLocks noChangeAspect="1"/>
          </p:cNvPicPr>
          <p:nvPr/>
        </p:nvPicPr>
        <p:blipFill>
          <a:blip r:embed="rId4"/>
          <a:stretch>
            <a:fillRect/>
          </a:stretch>
        </p:blipFill>
        <p:spPr>
          <a:xfrm>
            <a:off x="87867" y="1456334"/>
            <a:ext cx="3864455" cy="1590897"/>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2035087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E725A-AC39-427D-D069-2090F78AA609}"/>
            </a:ext>
          </a:extLst>
        </p:cNvPr>
        <p:cNvGrpSpPr/>
        <p:nvPr/>
      </p:nvGrpSpPr>
      <p:grpSpPr>
        <a:xfrm>
          <a:off x="0" y="0"/>
          <a:ext cx="0" cy="0"/>
          <a:chOff x="0" y="0"/>
          <a:chExt cx="0" cy="0"/>
        </a:xfrm>
      </p:grpSpPr>
      <p:sp>
        <p:nvSpPr>
          <p:cNvPr id="197" name="PlaceHolder 2">
            <a:extLst>
              <a:ext uri="{FF2B5EF4-FFF2-40B4-BE49-F238E27FC236}">
                <a16:creationId xmlns:a16="http://schemas.microsoft.com/office/drawing/2014/main" id="{B189F8F0-65E7-1636-80B2-F12B5806B006}"/>
              </a:ext>
            </a:extLst>
          </p:cNvPr>
          <p:cNvSpPr>
            <a:spLocks noGrp="1"/>
          </p:cNvSpPr>
          <p:nvPr>
            <p:ph type="title"/>
          </p:nvPr>
        </p:nvSpPr>
        <p:spPr>
          <a:xfrm>
            <a:off x="74951" y="35999"/>
            <a:ext cx="8348801" cy="1118244"/>
          </a:xfrm>
          <a:prstGeom prst="rect">
            <a:avLst/>
          </a:prstGeom>
          <a:noFill/>
          <a:ln w="0">
            <a:noFill/>
          </a:ln>
        </p:spPr>
        <p:txBody>
          <a:bodyPr lIns="91440" tIns="91440" rIns="91440" bIns="91440" anchor="b">
            <a:normAutofit/>
          </a:bodyPr>
          <a:lstStyle/>
          <a:p>
            <a:r>
              <a:rPr lang="en-US" sz="1000" b="1" dirty="0"/>
              <a:t>Request No. 5</a:t>
            </a:r>
            <a:br>
              <a:rPr lang="en-US" sz="800" dirty="0"/>
            </a:br>
            <a:br>
              <a:rPr lang="en-US" sz="800" dirty="0"/>
            </a:br>
            <a:r>
              <a:rPr lang="en-US" sz="800" dirty="0"/>
              <a:t>Get the products that have the highest and lowest manufacturing costs. The final output should contain these fields,</a:t>
            </a:r>
            <a:br>
              <a:rPr lang="en-US" sz="800" dirty="0"/>
            </a:br>
            <a:r>
              <a:rPr lang="en-US" sz="800" dirty="0">
                <a:solidFill>
                  <a:srgbClr val="00B050"/>
                </a:solidFill>
              </a:rPr>
              <a:t>product_code</a:t>
            </a:r>
            <a:br>
              <a:rPr lang="en-US" sz="800" dirty="0">
                <a:solidFill>
                  <a:srgbClr val="00B050"/>
                </a:solidFill>
              </a:rPr>
            </a:br>
            <a:r>
              <a:rPr lang="en-US" sz="800" dirty="0">
                <a:solidFill>
                  <a:srgbClr val="00B050"/>
                </a:solidFill>
              </a:rPr>
              <a:t>product</a:t>
            </a:r>
            <a:br>
              <a:rPr lang="en-US" sz="800" dirty="0">
                <a:solidFill>
                  <a:srgbClr val="00B050"/>
                </a:solidFill>
              </a:rPr>
            </a:br>
            <a:r>
              <a:rPr lang="en-US" sz="800" dirty="0">
                <a:solidFill>
                  <a:srgbClr val="00B050"/>
                </a:solidFill>
              </a:rPr>
              <a:t>manufacturing_cost</a:t>
            </a:r>
            <a:br>
              <a:rPr lang="en-US" sz="800" dirty="0">
                <a:solidFill>
                  <a:srgbClr val="00B050"/>
                </a:solidFill>
              </a:rPr>
            </a:br>
            <a:endParaRPr lang="en-IN" sz="800" dirty="0"/>
          </a:p>
        </p:txBody>
      </p:sp>
      <p:pic>
        <p:nvPicPr>
          <p:cNvPr id="4" name="Picture 3">
            <a:extLst>
              <a:ext uri="{FF2B5EF4-FFF2-40B4-BE49-F238E27FC236}">
                <a16:creationId xmlns:a16="http://schemas.microsoft.com/office/drawing/2014/main" id="{EB86E2C5-B114-92EB-86FF-00C6A8FA89AB}"/>
              </a:ext>
            </a:extLst>
          </p:cNvPr>
          <p:cNvPicPr>
            <a:picLocks noChangeAspect="1"/>
          </p:cNvPicPr>
          <p:nvPr/>
        </p:nvPicPr>
        <p:blipFill>
          <a:blip r:embed="rId2"/>
          <a:stretch>
            <a:fillRect/>
          </a:stretch>
        </p:blipFill>
        <p:spPr>
          <a:xfrm>
            <a:off x="3837482" y="1296969"/>
            <a:ext cx="4481699" cy="3810532"/>
          </a:xfrm>
          <a:prstGeom prst="rect">
            <a:avLst/>
          </a:prstGeom>
          <a:effectLst>
            <a:outerShdw blurRad="50800" dist="38100" algn="l" rotWithShape="0">
              <a:prstClr val="black">
                <a:alpha val="40000"/>
              </a:prstClr>
            </a:outerShdw>
          </a:effectLst>
        </p:spPr>
      </p:pic>
      <p:pic>
        <p:nvPicPr>
          <p:cNvPr id="3" name="Picture 2">
            <a:extLst>
              <a:ext uri="{FF2B5EF4-FFF2-40B4-BE49-F238E27FC236}">
                <a16:creationId xmlns:a16="http://schemas.microsoft.com/office/drawing/2014/main" id="{6F6A8C27-5A86-5AAF-6DDE-AE4FA6A65E3B}"/>
              </a:ext>
            </a:extLst>
          </p:cNvPr>
          <p:cNvPicPr>
            <a:picLocks noChangeAspect="1"/>
          </p:cNvPicPr>
          <p:nvPr/>
        </p:nvPicPr>
        <p:blipFill>
          <a:blip r:embed="rId3"/>
          <a:stretch>
            <a:fillRect/>
          </a:stretch>
        </p:blipFill>
        <p:spPr>
          <a:xfrm>
            <a:off x="74951" y="1296969"/>
            <a:ext cx="3657600" cy="1118244"/>
          </a:xfrm>
          <a:prstGeom prst="rect">
            <a:avLst/>
          </a:prstGeom>
          <a:effectLst>
            <a:outerShdw blurRad="50800" dist="38100" algn="l" rotWithShape="0">
              <a:prstClr val="black">
                <a:alpha val="40000"/>
              </a:prstClr>
            </a:outerShdw>
          </a:effectLst>
        </p:spPr>
      </p:pic>
      <p:sp>
        <p:nvSpPr>
          <p:cNvPr id="5" name="TextBox 4">
            <a:extLst>
              <a:ext uri="{FF2B5EF4-FFF2-40B4-BE49-F238E27FC236}">
                <a16:creationId xmlns:a16="http://schemas.microsoft.com/office/drawing/2014/main" id="{45059812-8119-9E8C-6DC1-F62EBA57828C}"/>
              </a:ext>
            </a:extLst>
          </p:cNvPr>
          <p:cNvSpPr txBox="1"/>
          <p:nvPr/>
        </p:nvSpPr>
        <p:spPr>
          <a:xfrm>
            <a:off x="74951" y="2450892"/>
            <a:ext cx="3657600" cy="2534027"/>
          </a:xfrm>
          <a:prstGeom prst="rect">
            <a:avLst/>
          </a:prstGeom>
          <a:solidFill>
            <a:schemeClr val="accent3">
              <a:lumMod val="75000"/>
              <a:lumOff val="25000"/>
            </a:schemeClr>
          </a:solidFill>
        </p:spPr>
        <p:txBody>
          <a:bodyPr wrap="square" rtlCol="0">
            <a:spAutoFit/>
          </a:bodyPr>
          <a:lstStyle/>
          <a:p>
            <a:pPr algn="l">
              <a:lnSpc>
                <a:spcPts val="2143"/>
              </a:lnSpc>
              <a:spcAft>
                <a:spcPts val="1029"/>
              </a:spcAft>
              <a:buNone/>
            </a:pPr>
            <a:r>
              <a:rPr lang="en-IN" b="1" i="0" u="sng" dirty="0">
                <a:solidFill>
                  <a:srgbClr val="F8FAFF"/>
                </a:solidFill>
                <a:effectLst/>
                <a:latin typeface="DeepSeek-CJK-patch"/>
              </a:rPr>
              <a:t>Insights</a:t>
            </a:r>
            <a:r>
              <a:rPr lang="en-IN" b="1" i="0" dirty="0">
                <a:solidFill>
                  <a:srgbClr val="F8FAFF"/>
                </a:solidFill>
                <a:effectLst/>
                <a:latin typeface="DeepSeek-CJK-patch"/>
              </a:rPr>
              <a:t> </a:t>
            </a:r>
          </a:p>
          <a:p>
            <a:pPr algn="l">
              <a:lnSpc>
                <a:spcPts val="2143"/>
              </a:lnSpc>
              <a:spcAft>
                <a:spcPts val="1029"/>
              </a:spcAft>
              <a:buNone/>
            </a:pPr>
            <a:r>
              <a:rPr lang="en-US" b="1" i="0" dirty="0">
                <a:solidFill>
                  <a:srgbClr val="F8FAFF"/>
                </a:solidFill>
                <a:effectLst/>
                <a:latin typeface="DeepSeek-CJK-patch"/>
              </a:rPr>
              <a:t>Cost Analysis:</a:t>
            </a:r>
            <a:r>
              <a:rPr lang="en-US" dirty="0">
                <a:solidFill>
                  <a:srgbClr val="F8FAFF"/>
                </a:solidFill>
                <a:latin typeface="DeepSeek-CJK-patch"/>
              </a:rPr>
              <a:t> </a:t>
            </a:r>
            <a:r>
              <a:rPr lang="en-US" b="0" i="0" dirty="0">
                <a:solidFill>
                  <a:srgbClr val="F8FAFF"/>
                </a:solidFill>
                <a:effectLst/>
                <a:latin typeface="DeepSeek-CJK-patch"/>
              </a:rPr>
              <a:t>"AQ HOME Allin1 Gen 2" has the highest cost, while "AQ Master wired x1" is the cheapest.</a:t>
            </a:r>
          </a:p>
          <a:p>
            <a:pPr>
              <a:buNone/>
            </a:pPr>
            <a:r>
              <a:rPr lang="en-US" b="1" i="0" dirty="0">
                <a:solidFill>
                  <a:srgbClr val="F8FAFF"/>
                </a:solidFill>
                <a:effectLst/>
                <a:latin typeface="DeepSeek-CJK-patch"/>
              </a:rPr>
              <a:t>2. Strategic Focus:</a:t>
            </a:r>
            <a:br>
              <a:rPr lang="en-US" b="0" i="0" dirty="0">
                <a:solidFill>
                  <a:srgbClr val="F8FAFF"/>
                </a:solidFill>
                <a:effectLst/>
                <a:latin typeface="DeepSeek-CJK-patch"/>
              </a:rPr>
            </a:br>
            <a:r>
              <a:rPr lang="en-US" b="0" i="0" dirty="0">
                <a:solidFill>
                  <a:srgbClr val="F8FAFF"/>
                </a:solidFill>
                <a:effectLst/>
                <a:latin typeface="DeepSeek-CJK-patch"/>
              </a:rPr>
              <a:t>Helps prioritize high-margin products and optimize pricing for better profitability.</a:t>
            </a:r>
          </a:p>
        </p:txBody>
      </p:sp>
    </p:spTree>
    <p:extLst>
      <p:ext uri="{BB962C8B-B14F-4D97-AF65-F5344CB8AC3E}">
        <p14:creationId xmlns:p14="http://schemas.microsoft.com/office/powerpoint/2010/main" val="3599346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08C56-85F6-B5F5-227A-C6EFE0E49481}"/>
            </a:ext>
          </a:extLst>
        </p:cNvPr>
        <p:cNvGrpSpPr/>
        <p:nvPr/>
      </p:nvGrpSpPr>
      <p:grpSpPr>
        <a:xfrm>
          <a:off x="0" y="0"/>
          <a:ext cx="0" cy="0"/>
          <a:chOff x="0" y="0"/>
          <a:chExt cx="0" cy="0"/>
        </a:xfrm>
      </p:grpSpPr>
      <p:sp>
        <p:nvSpPr>
          <p:cNvPr id="197" name="PlaceHolder 2">
            <a:extLst>
              <a:ext uri="{FF2B5EF4-FFF2-40B4-BE49-F238E27FC236}">
                <a16:creationId xmlns:a16="http://schemas.microsoft.com/office/drawing/2014/main" id="{9B0997AB-8854-87B2-1DCE-59F00823534B}"/>
              </a:ext>
            </a:extLst>
          </p:cNvPr>
          <p:cNvSpPr>
            <a:spLocks noGrp="1"/>
          </p:cNvSpPr>
          <p:nvPr>
            <p:ph type="title"/>
          </p:nvPr>
        </p:nvSpPr>
        <p:spPr>
          <a:xfrm>
            <a:off x="1" y="207523"/>
            <a:ext cx="8423752" cy="1276476"/>
          </a:xfrm>
          <a:prstGeom prst="rect">
            <a:avLst/>
          </a:prstGeom>
          <a:noFill/>
          <a:ln w="0">
            <a:noFill/>
          </a:ln>
        </p:spPr>
        <p:txBody>
          <a:bodyPr lIns="91440" tIns="91440" rIns="91440" bIns="91440" anchor="b">
            <a:normAutofit fontScale="90000"/>
          </a:bodyPr>
          <a:lstStyle/>
          <a:p>
            <a:r>
              <a:rPr lang="en-US" sz="1200" b="1" dirty="0"/>
              <a:t>Request No. 6</a:t>
            </a:r>
            <a:br>
              <a:rPr lang="en-US" sz="1200" dirty="0"/>
            </a:br>
            <a:br>
              <a:rPr lang="en-US" sz="1200" dirty="0"/>
            </a:br>
            <a:r>
              <a:rPr lang="en-US" sz="1200" dirty="0"/>
              <a:t>Generate a report which contains the top 5 customers who received an average high pre_invoice_discount_pct for the fiscal year 2021 and in the Indian market. The final output contains these fields,</a:t>
            </a:r>
            <a:br>
              <a:rPr lang="en-US" sz="1200" dirty="0"/>
            </a:br>
            <a:r>
              <a:rPr lang="en-US" sz="1200" dirty="0">
                <a:solidFill>
                  <a:srgbClr val="00B050"/>
                </a:solidFill>
              </a:rPr>
              <a:t>customer_code</a:t>
            </a:r>
            <a:br>
              <a:rPr lang="en-US" sz="1200" dirty="0">
                <a:solidFill>
                  <a:srgbClr val="00B050"/>
                </a:solidFill>
              </a:rPr>
            </a:br>
            <a:r>
              <a:rPr lang="en-US" sz="1200" dirty="0">
                <a:solidFill>
                  <a:srgbClr val="00B050"/>
                </a:solidFill>
              </a:rPr>
              <a:t>customer</a:t>
            </a:r>
            <a:br>
              <a:rPr lang="en-US" sz="1200" dirty="0">
                <a:solidFill>
                  <a:srgbClr val="00B050"/>
                </a:solidFill>
              </a:rPr>
            </a:br>
            <a:r>
              <a:rPr lang="en-US" sz="1200" dirty="0">
                <a:solidFill>
                  <a:srgbClr val="00B050"/>
                </a:solidFill>
              </a:rPr>
              <a:t>average_discount_percentage</a:t>
            </a:r>
            <a:br>
              <a:rPr lang="en-US" sz="800" dirty="0">
                <a:solidFill>
                  <a:srgbClr val="00B050"/>
                </a:solidFill>
              </a:rPr>
            </a:br>
            <a:br>
              <a:rPr lang="en-IN" sz="800" dirty="0"/>
            </a:br>
            <a:br>
              <a:rPr lang="en-IN" sz="800" dirty="0"/>
            </a:br>
            <a:endParaRPr lang="en-IN" sz="800" dirty="0"/>
          </a:p>
        </p:txBody>
      </p:sp>
      <p:pic>
        <p:nvPicPr>
          <p:cNvPr id="3" name="Picture 2">
            <a:extLst>
              <a:ext uri="{FF2B5EF4-FFF2-40B4-BE49-F238E27FC236}">
                <a16:creationId xmlns:a16="http://schemas.microsoft.com/office/drawing/2014/main" id="{3E972C21-655A-3AFC-B025-E2E81095F3CA}"/>
              </a:ext>
            </a:extLst>
          </p:cNvPr>
          <p:cNvPicPr>
            <a:picLocks noChangeAspect="1"/>
          </p:cNvPicPr>
          <p:nvPr/>
        </p:nvPicPr>
        <p:blipFill>
          <a:blip r:embed="rId2"/>
          <a:stretch>
            <a:fillRect/>
          </a:stretch>
        </p:blipFill>
        <p:spPr>
          <a:xfrm>
            <a:off x="3695075" y="1490070"/>
            <a:ext cx="4636018" cy="3445907"/>
          </a:xfrm>
          <a:prstGeom prst="rect">
            <a:avLst/>
          </a:prstGeom>
          <a:effectLst>
            <a:outerShdw blurRad="50800" dist="38100" algn="l" rotWithShape="0">
              <a:prstClr val="black">
                <a:alpha val="40000"/>
              </a:prstClr>
            </a:outerShdw>
          </a:effectLst>
        </p:spPr>
      </p:pic>
      <p:sp>
        <p:nvSpPr>
          <p:cNvPr id="5" name="TextBox 4">
            <a:extLst>
              <a:ext uri="{FF2B5EF4-FFF2-40B4-BE49-F238E27FC236}">
                <a16:creationId xmlns:a16="http://schemas.microsoft.com/office/drawing/2014/main" id="{98607FF3-754D-00F8-201D-F50CAA28B20C}"/>
              </a:ext>
            </a:extLst>
          </p:cNvPr>
          <p:cNvSpPr txBox="1"/>
          <p:nvPr/>
        </p:nvSpPr>
        <p:spPr>
          <a:xfrm>
            <a:off x="59961" y="2938072"/>
            <a:ext cx="3522688" cy="2233945"/>
          </a:xfrm>
          <a:prstGeom prst="rect">
            <a:avLst/>
          </a:prstGeom>
          <a:solidFill>
            <a:schemeClr val="accent3">
              <a:lumMod val="75000"/>
              <a:lumOff val="25000"/>
            </a:schemeClr>
          </a:solidFill>
        </p:spPr>
        <p:txBody>
          <a:bodyPr wrap="square" rtlCol="0">
            <a:spAutoFit/>
          </a:bodyPr>
          <a:lstStyle/>
          <a:p>
            <a:pPr algn="l">
              <a:lnSpc>
                <a:spcPts val="2143"/>
              </a:lnSpc>
              <a:spcAft>
                <a:spcPts val="1029"/>
              </a:spcAft>
              <a:buNone/>
            </a:pPr>
            <a:r>
              <a:rPr lang="en-US" b="1" i="0" dirty="0">
                <a:solidFill>
                  <a:schemeClr val="accent3">
                    <a:lumMod val="95000"/>
                    <a:lumOff val="5000"/>
                  </a:schemeClr>
                </a:solidFill>
                <a:effectLst/>
                <a:latin typeface="DeepSeek-CJK-patch"/>
              </a:rPr>
              <a:t>Insights</a:t>
            </a:r>
            <a:r>
              <a:rPr lang="en-US" b="1" i="0" dirty="0">
                <a:solidFill>
                  <a:srgbClr val="F8FAFF"/>
                </a:solidFill>
                <a:effectLst/>
                <a:latin typeface="DeepSeek-CJK-patch"/>
              </a:rPr>
              <a:t>: Top Discount Recipients:</a:t>
            </a:r>
            <a:r>
              <a:rPr lang="en-US" dirty="0">
                <a:solidFill>
                  <a:srgbClr val="F8FAFF"/>
                </a:solidFill>
                <a:latin typeface="DeepSeek-CJK-patch"/>
              </a:rPr>
              <a:t> </a:t>
            </a:r>
            <a:r>
              <a:rPr lang="en-US" b="0" i="0" dirty="0">
                <a:solidFill>
                  <a:srgbClr val="F8FAFF"/>
                </a:solidFill>
                <a:effectLst/>
                <a:latin typeface="DeepSeek-CJK-patch"/>
              </a:rPr>
              <a:t>Flipkart &amp; Viveks received the highest pre-invoice discounts in 2021.</a:t>
            </a:r>
          </a:p>
          <a:p>
            <a:pPr algn="l">
              <a:lnSpc>
                <a:spcPts val="2143"/>
              </a:lnSpc>
              <a:spcBef>
                <a:spcPts val="1029"/>
              </a:spcBef>
              <a:spcAft>
                <a:spcPts val="1029"/>
              </a:spcAft>
            </a:pPr>
            <a:r>
              <a:rPr lang="en-US" b="1" i="0" dirty="0">
                <a:solidFill>
                  <a:srgbClr val="F8FAFF"/>
                </a:solidFill>
                <a:effectLst/>
                <a:latin typeface="DeepSeek-CJK-patch"/>
              </a:rPr>
              <a:t>Amazon's Position:</a:t>
            </a:r>
            <a:r>
              <a:rPr lang="en-US" dirty="0">
                <a:solidFill>
                  <a:srgbClr val="F8FAFF"/>
                </a:solidFill>
                <a:latin typeface="DeepSeek-CJK-patch"/>
              </a:rPr>
              <a:t> </a:t>
            </a:r>
            <a:r>
              <a:rPr lang="en-US" b="0" i="0" dirty="0">
                <a:solidFill>
                  <a:srgbClr val="F8FAFF"/>
                </a:solidFill>
                <a:effectLst/>
                <a:latin typeface="DeepSeek-CJK-patch"/>
              </a:rPr>
              <a:t>Got the lowest discount, suggesting stricter pricing terms or stronger negotiation.</a:t>
            </a:r>
          </a:p>
        </p:txBody>
      </p:sp>
      <p:pic>
        <p:nvPicPr>
          <p:cNvPr id="7" name="Picture 6">
            <a:extLst>
              <a:ext uri="{FF2B5EF4-FFF2-40B4-BE49-F238E27FC236}">
                <a16:creationId xmlns:a16="http://schemas.microsoft.com/office/drawing/2014/main" id="{CA67CFF5-F010-D4AD-6FD9-B7B0DDE07FB7}"/>
              </a:ext>
            </a:extLst>
          </p:cNvPr>
          <p:cNvPicPr>
            <a:picLocks noChangeAspect="1"/>
          </p:cNvPicPr>
          <p:nvPr/>
        </p:nvPicPr>
        <p:blipFill>
          <a:blip r:embed="rId3"/>
          <a:stretch>
            <a:fillRect/>
          </a:stretch>
        </p:blipFill>
        <p:spPr>
          <a:xfrm>
            <a:off x="29818" y="1490070"/>
            <a:ext cx="3552831" cy="1448002"/>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4004650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0E79E-1DBD-8E56-F390-200C1E6C1DFE}"/>
            </a:ext>
          </a:extLst>
        </p:cNvPr>
        <p:cNvGrpSpPr/>
        <p:nvPr/>
      </p:nvGrpSpPr>
      <p:grpSpPr>
        <a:xfrm>
          <a:off x="0" y="0"/>
          <a:ext cx="0" cy="0"/>
          <a:chOff x="0" y="0"/>
          <a:chExt cx="0" cy="0"/>
        </a:xfrm>
      </p:grpSpPr>
      <p:sp>
        <p:nvSpPr>
          <p:cNvPr id="197" name="PlaceHolder 2">
            <a:extLst>
              <a:ext uri="{FF2B5EF4-FFF2-40B4-BE49-F238E27FC236}">
                <a16:creationId xmlns:a16="http://schemas.microsoft.com/office/drawing/2014/main" id="{962F37D6-8D8A-0A1A-FD2F-5A3435769DC3}"/>
              </a:ext>
            </a:extLst>
          </p:cNvPr>
          <p:cNvSpPr>
            <a:spLocks noGrp="1"/>
          </p:cNvSpPr>
          <p:nvPr>
            <p:ph type="title"/>
          </p:nvPr>
        </p:nvSpPr>
        <p:spPr>
          <a:xfrm>
            <a:off x="15071" y="-116190"/>
            <a:ext cx="8341306" cy="1113323"/>
          </a:xfrm>
          <a:prstGeom prst="rect">
            <a:avLst/>
          </a:prstGeom>
          <a:noFill/>
          <a:ln w="0">
            <a:noFill/>
          </a:ln>
        </p:spPr>
        <p:txBody>
          <a:bodyPr lIns="91440" tIns="91440" rIns="91440" bIns="91440" anchor="b">
            <a:normAutofit/>
          </a:bodyPr>
          <a:lstStyle/>
          <a:p>
            <a:r>
              <a:rPr lang="en-US" sz="1000" b="1" dirty="0"/>
              <a:t>Request No. 7</a:t>
            </a:r>
            <a:br>
              <a:rPr lang="en-US" sz="800" dirty="0"/>
            </a:br>
            <a:br>
              <a:rPr lang="en-US" sz="800" dirty="0"/>
            </a:br>
            <a:r>
              <a:rPr lang="en-US" sz="800" dirty="0"/>
              <a:t>Get the complete report of the Gross sales amount for the customer “Atliq Exclusive” for each month. This analysis helps to get an idea of low and high-performing months and take strategic decisions. The final report contains these columns:</a:t>
            </a:r>
            <a:br>
              <a:rPr lang="en-US" sz="800" dirty="0"/>
            </a:br>
            <a:r>
              <a:rPr lang="en-US" sz="800" dirty="0">
                <a:solidFill>
                  <a:srgbClr val="00B050"/>
                </a:solidFill>
              </a:rPr>
              <a:t>Month</a:t>
            </a:r>
            <a:br>
              <a:rPr lang="en-US" sz="800" dirty="0">
                <a:solidFill>
                  <a:srgbClr val="00B050"/>
                </a:solidFill>
              </a:rPr>
            </a:br>
            <a:r>
              <a:rPr lang="en-US" sz="800" dirty="0">
                <a:solidFill>
                  <a:srgbClr val="00B050"/>
                </a:solidFill>
              </a:rPr>
              <a:t>Year</a:t>
            </a:r>
            <a:br>
              <a:rPr lang="en-US" sz="800" dirty="0">
                <a:solidFill>
                  <a:srgbClr val="00B050"/>
                </a:solidFill>
              </a:rPr>
            </a:br>
            <a:r>
              <a:rPr lang="en-US" sz="800" dirty="0">
                <a:solidFill>
                  <a:srgbClr val="00B050"/>
                </a:solidFill>
              </a:rPr>
              <a:t>Gross sales Amount</a:t>
            </a:r>
            <a:br>
              <a:rPr lang="en-US" sz="800" dirty="0">
                <a:solidFill>
                  <a:srgbClr val="00B050"/>
                </a:solidFill>
              </a:rPr>
            </a:br>
            <a:endParaRPr lang="en-IN" sz="800" dirty="0">
              <a:solidFill>
                <a:srgbClr val="00B050"/>
              </a:solidFill>
            </a:endParaRPr>
          </a:p>
        </p:txBody>
      </p:sp>
      <p:sp>
        <p:nvSpPr>
          <p:cNvPr id="2" name="TextBox 1">
            <a:extLst>
              <a:ext uri="{FF2B5EF4-FFF2-40B4-BE49-F238E27FC236}">
                <a16:creationId xmlns:a16="http://schemas.microsoft.com/office/drawing/2014/main" id="{B5AEF6A2-805E-C255-9D75-8B757D7715A5}"/>
              </a:ext>
            </a:extLst>
          </p:cNvPr>
          <p:cNvSpPr txBox="1"/>
          <p:nvPr/>
        </p:nvSpPr>
        <p:spPr>
          <a:xfrm>
            <a:off x="35462" y="3282280"/>
            <a:ext cx="2720714" cy="1754326"/>
          </a:xfrm>
          <a:prstGeom prst="rect">
            <a:avLst/>
          </a:prstGeom>
          <a:solidFill>
            <a:schemeClr val="accent3">
              <a:lumMod val="85000"/>
              <a:lumOff val="15000"/>
            </a:schemeClr>
          </a:solidFill>
        </p:spPr>
        <p:txBody>
          <a:bodyPr wrap="square" rtlCol="0">
            <a:spAutoFit/>
          </a:bodyPr>
          <a:lstStyle/>
          <a:p>
            <a:br>
              <a:rPr lang="en-US" sz="1200" dirty="0">
                <a:solidFill>
                  <a:srgbClr val="00B050"/>
                </a:solidFill>
              </a:rPr>
            </a:br>
            <a:r>
              <a:rPr lang="en-US" sz="1200" b="0" i="0" dirty="0">
                <a:solidFill>
                  <a:srgbClr val="F8FAFF"/>
                </a:solidFill>
                <a:effectLst/>
                <a:latin typeface="DeepSeek-CJK-patch"/>
              </a:rPr>
              <a:t>This report shows Atliq Exclusive's monthly sales performance, highlighting which months had the highest and lowest revenue. It helps identify seasonal trends and weak periods to improve business strategies. The data is organized by month and year with total sales amount</a:t>
            </a:r>
            <a:endParaRPr lang="en-IN" sz="1200" dirty="0"/>
          </a:p>
        </p:txBody>
      </p:sp>
      <p:pic>
        <p:nvPicPr>
          <p:cNvPr id="5" name="Picture 4">
            <a:extLst>
              <a:ext uri="{FF2B5EF4-FFF2-40B4-BE49-F238E27FC236}">
                <a16:creationId xmlns:a16="http://schemas.microsoft.com/office/drawing/2014/main" id="{F43CA113-AE0F-0D6C-7128-94DE8A497D2C}"/>
              </a:ext>
            </a:extLst>
          </p:cNvPr>
          <p:cNvPicPr>
            <a:picLocks noChangeAspect="1"/>
          </p:cNvPicPr>
          <p:nvPr/>
        </p:nvPicPr>
        <p:blipFill>
          <a:blip r:embed="rId2"/>
          <a:stretch>
            <a:fillRect/>
          </a:stretch>
        </p:blipFill>
        <p:spPr>
          <a:xfrm>
            <a:off x="82447" y="846387"/>
            <a:ext cx="2626745" cy="1919485"/>
          </a:xfrm>
          <a:prstGeom prst="rect">
            <a:avLst/>
          </a:prstGeom>
          <a:effectLst>
            <a:outerShdw blurRad="50800" dist="38100" algn="l" rotWithShape="0">
              <a:prstClr val="black">
                <a:alpha val="40000"/>
              </a:prstClr>
            </a:outerShdw>
          </a:effectLst>
        </p:spPr>
      </p:pic>
      <p:pic>
        <p:nvPicPr>
          <p:cNvPr id="6" name="Picture 5">
            <a:extLst>
              <a:ext uri="{FF2B5EF4-FFF2-40B4-BE49-F238E27FC236}">
                <a16:creationId xmlns:a16="http://schemas.microsoft.com/office/drawing/2014/main" id="{183123C4-1EB4-813B-42F5-D0D5A599A94E}"/>
              </a:ext>
            </a:extLst>
          </p:cNvPr>
          <p:cNvPicPr>
            <a:picLocks noChangeAspect="1"/>
          </p:cNvPicPr>
          <p:nvPr/>
        </p:nvPicPr>
        <p:blipFill>
          <a:blip r:embed="rId3"/>
          <a:stretch>
            <a:fillRect/>
          </a:stretch>
        </p:blipFill>
        <p:spPr>
          <a:xfrm>
            <a:off x="2803161" y="1277137"/>
            <a:ext cx="5553216" cy="3770956"/>
          </a:xfrm>
          <a:prstGeom prst="rect">
            <a:avLst/>
          </a:prstGeom>
        </p:spPr>
      </p:pic>
    </p:spTree>
    <p:extLst>
      <p:ext uri="{BB962C8B-B14F-4D97-AF65-F5344CB8AC3E}">
        <p14:creationId xmlns:p14="http://schemas.microsoft.com/office/powerpoint/2010/main" val="1606882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76FBD-CC18-C94D-CEC2-94EF533CBC19}"/>
            </a:ext>
          </a:extLst>
        </p:cNvPr>
        <p:cNvGrpSpPr/>
        <p:nvPr/>
      </p:nvGrpSpPr>
      <p:grpSpPr>
        <a:xfrm>
          <a:off x="0" y="0"/>
          <a:ext cx="0" cy="0"/>
          <a:chOff x="0" y="0"/>
          <a:chExt cx="0" cy="0"/>
        </a:xfrm>
      </p:grpSpPr>
      <p:sp>
        <p:nvSpPr>
          <p:cNvPr id="197" name="PlaceHolder 2">
            <a:extLst>
              <a:ext uri="{FF2B5EF4-FFF2-40B4-BE49-F238E27FC236}">
                <a16:creationId xmlns:a16="http://schemas.microsoft.com/office/drawing/2014/main" id="{1DA37593-BE89-DD49-6320-F7F29D0447B4}"/>
              </a:ext>
            </a:extLst>
          </p:cNvPr>
          <p:cNvSpPr>
            <a:spLocks noGrp="1"/>
          </p:cNvSpPr>
          <p:nvPr>
            <p:ph type="title"/>
          </p:nvPr>
        </p:nvSpPr>
        <p:spPr>
          <a:xfrm>
            <a:off x="68013" y="36000"/>
            <a:ext cx="8157535" cy="1028302"/>
          </a:xfrm>
          <a:prstGeom prst="rect">
            <a:avLst/>
          </a:prstGeom>
          <a:noFill/>
          <a:ln w="0">
            <a:noFill/>
          </a:ln>
        </p:spPr>
        <p:txBody>
          <a:bodyPr lIns="91440" tIns="91440" rIns="91440" bIns="91440" anchor="b">
            <a:normAutofit/>
          </a:bodyPr>
          <a:lstStyle/>
          <a:p>
            <a:r>
              <a:rPr lang="en-US" sz="1000" b="1" dirty="0"/>
              <a:t>Request No. 8</a:t>
            </a:r>
            <a:br>
              <a:rPr lang="en-US" sz="800" dirty="0"/>
            </a:br>
            <a:br>
              <a:rPr lang="en-US" sz="800" dirty="0"/>
            </a:br>
            <a:r>
              <a:rPr lang="en-US" sz="800" dirty="0"/>
              <a:t>In which quarter of 2020, got the maximum total_sold_quantity? The final output contains these fields sorted by the total_sold_quantity,</a:t>
            </a:r>
            <a:br>
              <a:rPr lang="en-US" sz="800" dirty="0"/>
            </a:br>
            <a:r>
              <a:rPr lang="en-US" sz="800" dirty="0">
                <a:solidFill>
                  <a:srgbClr val="00B050"/>
                </a:solidFill>
              </a:rPr>
              <a:t>Quarter</a:t>
            </a:r>
            <a:br>
              <a:rPr lang="en-US" sz="800" dirty="0">
                <a:solidFill>
                  <a:srgbClr val="00B050"/>
                </a:solidFill>
              </a:rPr>
            </a:br>
            <a:r>
              <a:rPr lang="en-US" sz="800" dirty="0">
                <a:solidFill>
                  <a:srgbClr val="00B050"/>
                </a:solidFill>
              </a:rPr>
              <a:t>total_sold_quantity</a:t>
            </a:r>
            <a:br>
              <a:rPr lang="en-US" sz="800" dirty="0">
                <a:solidFill>
                  <a:srgbClr val="00B050"/>
                </a:solidFill>
              </a:rPr>
            </a:br>
            <a:endParaRPr lang="en-IN" sz="800" dirty="0">
              <a:solidFill>
                <a:srgbClr val="00B050"/>
              </a:solidFill>
            </a:endParaRPr>
          </a:p>
        </p:txBody>
      </p:sp>
      <p:pic>
        <p:nvPicPr>
          <p:cNvPr id="3" name="Picture 2">
            <a:extLst>
              <a:ext uri="{FF2B5EF4-FFF2-40B4-BE49-F238E27FC236}">
                <a16:creationId xmlns:a16="http://schemas.microsoft.com/office/drawing/2014/main" id="{FFDC7979-F912-9D9A-96A1-182A64D80370}"/>
              </a:ext>
            </a:extLst>
          </p:cNvPr>
          <p:cNvPicPr>
            <a:picLocks noChangeAspect="1"/>
          </p:cNvPicPr>
          <p:nvPr/>
        </p:nvPicPr>
        <p:blipFill>
          <a:blip r:embed="rId2"/>
          <a:stretch>
            <a:fillRect/>
          </a:stretch>
        </p:blipFill>
        <p:spPr>
          <a:xfrm>
            <a:off x="4243542" y="1322480"/>
            <a:ext cx="3982006" cy="3532940"/>
          </a:xfrm>
          <a:prstGeom prst="rect">
            <a:avLst/>
          </a:prstGeom>
          <a:effectLst>
            <a:outerShdw blurRad="50800" dist="38100" algn="l" rotWithShape="0">
              <a:prstClr val="black">
                <a:alpha val="40000"/>
              </a:prstClr>
            </a:outerShdw>
          </a:effectLst>
        </p:spPr>
      </p:pic>
      <p:pic>
        <p:nvPicPr>
          <p:cNvPr id="7" name="Picture 6">
            <a:extLst>
              <a:ext uri="{FF2B5EF4-FFF2-40B4-BE49-F238E27FC236}">
                <a16:creationId xmlns:a16="http://schemas.microsoft.com/office/drawing/2014/main" id="{8D5B1CB0-0BA6-94F5-D867-BCCD08D54ECC}"/>
              </a:ext>
            </a:extLst>
          </p:cNvPr>
          <p:cNvPicPr>
            <a:picLocks noChangeAspect="1"/>
          </p:cNvPicPr>
          <p:nvPr/>
        </p:nvPicPr>
        <p:blipFill>
          <a:blip r:embed="rId3"/>
          <a:stretch>
            <a:fillRect/>
          </a:stretch>
        </p:blipFill>
        <p:spPr>
          <a:xfrm>
            <a:off x="245044" y="1322480"/>
            <a:ext cx="2381582" cy="1209844"/>
          </a:xfrm>
          <a:prstGeom prst="rect">
            <a:avLst/>
          </a:prstGeom>
          <a:effectLst>
            <a:outerShdw blurRad="50800" dist="38100" algn="l" rotWithShape="0">
              <a:prstClr val="black">
                <a:alpha val="40000"/>
              </a:prstClr>
            </a:outerShdw>
          </a:effectLst>
        </p:spPr>
      </p:pic>
      <p:sp>
        <p:nvSpPr>
          <p:cNvPr id="9" name="TextBox 8">
            <a:extLst>
              <a:ext uri="{FF2B5EF4-FFF2-40B4-BE49-F238E27FC236}">
                <a16:creationId xmlns:a16="http://schemas.microsoft.com/office/drawing/2014/main" id="{B012ADCE-1C5D-F544-1E9B-C6E5B8BC4AD1}"/>
              </a:ext>
            </a:extLst>
          </p:cNvPr>
          <p:cNvSpPr txBox="1"/>
          <p:nvPr/>
        </p:nvSpPr>
        <p:spPr>
          <a:xfrm>
            <a:off x="245044" y="2818770"/>
            <a:ext cx="3692166" cy="1754326"/>
          </a:xfrm>
          <a:prstGeom prst="rect">
            <a:avLst/>
          </a:prstGeom>
          <a:solidFill>
            <a:schemeClr val="accent3">
              <a:lumMod val="95000"/>
              <a:lumOff val="5000"/>
            </a:schemeClr>
          </a:solidFill>
        </p:spPr>
        <p:txBody>
          <a:bodyPr wrap="square" rtlCol="0">
            <a:spAutoFit/>
          </a:bodyPr>
          <a:lstStyle/>
          <a:p>
            <a:r>
              <a:rPr lang="en-IN" dirty="0"/>
              <a:t>In 2020 1</a:t>
            </a:r>
            <a:r>
              <a:rPr lang="en-IN" baseline="30000" dirty="0"/>
              <a:t>st</a:t>
            </a:r>
            <a:r>
              <a:rPr lang="en-IN" dirty="0"/>
              <a:t> Quarter has highest sales 7M and 2</a:t>
            </a:r>
            <a:r>
              <a:rPr lang="en-IN" baseline="30000" dirty="0"/>
              <a:t>nd</a:t>
            </a:r>
            <a:r>
              <a:rPr lang="en-IN" dirty="0"/>
              <a:t> Quarter was slightly low and closed at 6.6M but 3</a:t>
            </a:r>
            <a:r>
              <a:rPr lang="en-IN" baseline="30000" dirty="0"/>
              <a:t>rd</a:t>
            </a:r>
            <a:r>
              <a:rPr lang="en-IN" dirty="0"/>
              <a:t> Quarter was very love 2.1M and 4</a:t>
            </a:r>
            <a:r>
              <a:rPr lang="en-IN" baseline="30000" dirty="0"/>
              <a:t>th</a:t>
            </a:r>
            <a:r>
              <a:rPr lang="en-IN" dirty="0"/>
              <a:t> Quarter performance was good which closed at 5M sales.</a:t>
            </a:r>
          </a:p>
        </p:txBody>
      </p:sp>
    </p:spTree>
    <p:extLst>
      <p:ext uri="{BB962C8B-B14F-4D97-AF65-F5344CB8AC3E}">
        <p14:creationId xmlns:p14="http://schemas.microsoft.com/office/powerpoint/2010/main" val="4109286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89C4FD-DE5B-9B06-DF1D-C54C36915322}"/>
            </a:ext>
          </a:extLst>
        </p:cNvPr>
        <p:cNvGrpSpPr/>
        <p:nvPr/>
      </p:nvGrpSpPr>
      <p:grpSpPr>
        <a:xfrm>
          <a:off x="0" y="0"/>
          <a:ext cx="0" cy="0"/>
          <a:chOff x="0" y="0"/>
          <a:chExt cx="0" cy="0"/>
        </a:xfrm>
      </p:grpSpPr>
      <p:sp>
        <p:nvSpPr>
          <p:cNvPr id="197" name="PlaceHolder 2">
            <a:extLst>
              <a:ext uri="{FF2B5EF4-FFF2-40B4-BE49-F238E27FC236}">
                <a16:creationId xmlns:a16="http://schemas.microsoft.com/office/drawing/2014/main" id="{CB533B62-F7C5-2E8D-465C-CAFD880A6927}"/>
              </a:ext>
            </a:extLst>
          </p:cNvPr>
          <p:cNvSpPr>
            <a:spLocks noGrp="1"/>
          </p:cNvSpPr>
          <p:nvPr>
            <p:ph type="title"/>
          </p:nvPr>
        </p:nvSpPr>
        <p:spPr>
          <a:xfrm>
            <a:off x="105799" y="36000"/>
            <a:ext cx="8317954" cy="1110748"/>
          </a:xfrm>
          <a:prstGeom prst="rect">
            <a:avLst/>
          </a:prstGeom>
          <a:noFill/>
          <a:ln w="0">
            <a:noFill/>
          </a:ln>
        </p:spPr>
        <p:txBody>
          <a:bodyPr lIns="91440" tIns="91440" rIns="91440" bIns="91440" anchor="b">
            <a:normAutofit/>
          </a:bodyPr>
          <a:lstStyle/>
          <a:p>
            <a:r>
              <a:rPr lang="en-US" sz="1000" b="1" dirty="0"/>
              <a:t>Request No. 9</a:t>
            </a:r>
            <a:br>
              <a:rPr lang="en-US" sz="800" dirty="0"/>
            </a:br>
            <a:br>
              <a:rPr lang="en-US" sz="800" dirty="0"/>
            </a:br>
            <a:r>
              <a:rPr lang="en-US" sz="800" dirty="0"/>
              <a:t>Which channel helped to bring more gross sales in the fiscal year 2021 and the percentage of contribution? The final output contains these fields,</a:t>
            </a:r>
            <a:br>
              <a:rPr lang="en-US" sz="800" dirty="0"/>
            </a:br>
            <a:r>
              <a:rPr lang="en-US" sz="800" dirty="0"/>
              <a:t>channel</a:t>
            </a:r>
            <a:br>
              <a:rPr lang="en-US" sz="800" dirty="0"/>
            </a:br>
            <a:r>
              <a:rPr lang="en-US" sz="800" dirty="0">
                <a:solidFill>
                  <a:srgbClr val="00B050"/>
                </a:solidFill>
              </a:rPr>
              <a:t>gross_sales_mln</a:t>
            </a:r>
            <a:br>
              <a:rPr lang="en-US" sz="800" dirty="0">
                <a:solidFill>
                  <a:srgbClr val="00B050"/>
                </a:solidFill>
              </a:rPr>
            </a:br>
            <a:r>
              <a:rPr lang="en-US" sz="800" dirty="0">
                <a:solidFill>
                  <a:srgbClr val="00B050"/>
                </a:solidFill>
              </a:rPr>
              <a:t>percentage</a:t>
            </a:r>
            <a:endParaRPr lang="en-IN" sz="800" dirty="0"/>
          </a:p>
        </p:txBody>
      </p:sp>
      <p:sp>
        <p:nvSpPr>
          <p:cNvPr id="2" name="TextBox 1">
            <a:extLst>
              <a:ext uri="{FF2B5EF4-FFF2-40B4-BE49-F238E27FC236}">
                <a16:creationId xmlns:a16="http://schemas.microsoft.com/office/drawing/2014/main" id="{21A74DD6-9DF4-D10F-4646-CE0496D349C9}"/>
              </a:ext>
            </a:extLst>
          </p:cNvPr>
          <p:cNvSpPr txBox="1"/>
          <p:nvPr/>
        </p:nvSpPr>
        <p:spPr>
          <a:xfrm>
            <a:off x="68012" y="3045481"/>
            <a:ext cx="4254605" cy="1815882"/>
          </a:xfrm>
          <a:prstGeom prst="rect">
            <a:avLst/>
          </a:prstGeom>
          <a:solidFill>
            <a:schemeClr val="accent2">
              <a:lumMod val="50000"/>
            </a:schemeClr>
          </a:solidFill>
        </p:spPr>
        <p:txBody>
          <a:bodyPr wrap="square" rtlCol="0">
            <a:spAutoFit/>
          </a:bodyPr>
          <a:lstStyle/>
          <a:p>
            <a:r>
              <a:rPr lang="en-US" sz="1600" dirty="0"/>
              <a:t>We can see that the Retailer sales channel brought in the highest revenue in 2021, contributing 73.23% of the total. This was followed by Direct at 15.47%, and Distributor at 11.30%. This breakdown helps identify the most profitable and impactful distribution channel</a:t>
            </a:r>
            <a:endParaRPr lang="en-IN" sz="1600" dirty="0"/>
          </a:p>
        </p:txBody>
      </p:sp>
      <p:pic>
        <p:nvPicPr>
          <p:cNvPr id="5" name="Picture 4">
            <a:extLst>
              <a:ext uri="{FF2B5EF4-FFF2-40B4-BE49-F238E27FC236}">
                <a16:creationId xmlns:a16="http://schemas.microsoft.com/office/drawing/2014/main" id="{38F9E62C-270D-3116-C6BA-0237502C284A}"/>
              </a:ext>
            </a:extLst>
          </p:cNvPr>
          <p:cNvPicPr>
            <a:picLocks noChangeAspect="1"/>
          </p:cNvPicPr>
          <p:nvPr/>
        </p:nvPicPr>
        <p:blipFill>
          <a:blip r:embed="rId2"/>
          <a:stretch>
            <a:fillRect/>
          </a:stretch>
        </p:blipFill>
        <p:spPr>
          <a:xfrm>
            <a:off x="68013" y="1581592"/>
            <a:ext cx="4010503" cy="1312747"/>
          </a:xfrm>
          <a:prstGeom prst="rect">
            <a:avLst/>
          </a:prstGeom>
          <a:effectLst>
            <a:outerShdw blurRad="50800" dist="38100" algn="l" rotWithShape="0">
              <a:prstClr val="black">
                <a:alpha val="40000"/>
              </a:prstClr>
            </a:outerShdw>
          </a:effectLst>
        </p:spPr>
      </p:pic>
      <p:pic>
        <p:nvPicPr>
          <p:cNvPr id="7" name="Picture 6">
            <a:extLst>
              <a:ext uri="{FF2B5EF4-FFF2-40B4-BE49-F238E27FC236}">
                <a16:creationId xmlns:a16="http://schemas.microsoft.com/office/drawing/2014/main" id="{C363B42B-F41C-4B32-F0E8-E2A771582173}"/>
              </a:ext>
            </a:extLst>
          </p:cNvPr>
          <p:cNvPicPr>
            <a:picLocks noChangeAspect="1"/>
          </p:cNvPicPr>
          <p:nvPr/>
        </p:nvPicPr>
        <p:blipFill>
          <a:blip r:embed="rId3"/>
          <a:stretch>
            <a:fillRect/>
          </a:stretch>
        </p:blipFill>
        <p:spPr>
          <a:xfrm>
            <a:off x="4425959" y="1581592"/>
            <a:ext cx="3997794" cy="3383373"/>
          </a:xfrm>
          <a:prstGeom prst="rect">
            <a:avLst/>
          </a:prstGeom>
        </p:spPr>
      </p:pic>
    </p:spTree>
    <p:extLst>
      <p:ext uri="{BB962C8B-B14F-4D97-AF65-F5344CB8AC3E}">
        <p14:creationId xmlns:p14="http://schemas.microsoft.com/office/powerpoint/2010/main" val="2476620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C5E67-1D01-F1DF-80A1-8A92595B89EB}"/>
            </a:ext>
          </a:extLst>
        </p:cNvPr>
        <p:cNvGrpSpPr/>
        <p:nvPr/>
      </p:nvGrpSpPr>
      <p:grpSpPr>
        <a:xfrm>
          <a:off x="0" y="0"/>
          <a:ext cx="0" cy="0"/>
          <a:chOff x="0" y="0"/>
          <a:chExt cx="0" cy="0"/>
        </a:xfrm>
      </p:grpSpPr>
      <p:sp>
        <p:nvSpPr>
          <p:cNvPr id="197" name="PlaceHolder 2">
            <a:extLst>
              <a:ext uri="{FF2B5EF4-FFF2-40B4-BE49-F238E27FC236}">
                <a16:creationId xmlns:a16="http://schemas.microsoft.com/office/drawing/2014/main" id="{74DF69D8-593A-373F-4010-B2852B7A2940}"/>
              </a:ext>
            </a:extLst>
          </p:cNvPr>
          <p:cNvSpPr>
            <a:spLocks noGrp="1"/>
          </p:cNvSpPr>
          <p:nvPr>
            <p:ph type="title"/>
          </p:nvPr>
        </p:nvSpPr>
        <p:spPr>
          <a:xfrm>
            <a:off x="1" y="36000"/>
            <a:ext cx="8423752" cy="1155718"/>
          </a:xfrm>
          <a:prstGeom prst="rect">
            <a:avLst/>
          </a:prstGeom>
          <a:noFill/>
          <a:ln w="0">
            <a:noFill/>
          </a:ln>
        </p:spPr>
        <p:txBody>
          <a:bodyPr lIns="91440" tIns="91440" rIns="91440" bIns="91440" anchor="b">
            <a:normAutofit/>
          </a:bodyPr>
          <a:lstStyle/>
          <a:p>
            <a:r>
              <a:rPr lang="en-US" sz="1000" b="1" dirty="0"/>
              <a:t>Request No. 10</a:t>
            </a:r>
            <a:br>
              <a:rPr lang="en-US" sz="800" dirty="0"/>
            </a:br>
            <a:br>
              <a:rPr lang="en-US" sz="800" dirty="0"/>
            </a:br>
            <a:r>
              <a:rPr lang="en-US" sz="800" dirty="0"/>
              <a:t>Get the Top 3 products in each division that have a high total_sold_quantity in the fiscal_year 2021? The final output contains these</a:t>
            </a:r>
            <a:br>
              <a:rPr lang="en-US" sz="800" dirty="0"/>
            </a:br>
            <a:r>
              <a:rPr lang="en-US" sz="800" dirty="0"/>
              <a:t>fields,</a:t>
            </a:r>
            <a:br>
              <a:rPr lang="en-US" sz="800" dirty="0"/>
            </a:br>
            <a:r>
              <a:rPr lang="en-US" sz="800" dirty="0">
                <a:solidFill>
                  <a:srgbClr val="00B050"/>
                </a:solidFill>
              </a:rPr>
              <a:t>division</a:t>
            </a:r>
            <a:br>
              <a:rPr lang="en-US" sz="800" dirty="0">
                <a:solidFill>
                  <a:srgbClr val="00B050"/>
                </a:solidFill>
              </a:rPr>
            </a:br>
            <a:r>
              <a:rPr lang="en-US" sz="800" dirty="0">
                <a:solidFill>
                  <a:srgbClr val="00B050"/>
                </a:solidFill>
              </a:rPr>
              <a:t>product_code</a:t>
            </a:r>
            <a:br>
              <a:rPr lang="en-US" sz="800" dirty="0">
                <a:solidFill>
                  <a:srgbClr val="00B050"/>
                </a:solidFill>
              </a:rPr>
            </a:br>
            <a:endParaRPr lang="en-IN" sz="800" dirty="0">
              <a:solidFill>
                <a:srgbClr val="00B050"/>
              </a:solidFill>
            </a:endParaRPr>
          </a:p>
        </p:txBody>
      </p:sp>
      <p:pic>
        <p:nvPicPr>
          <p:cNvPr id="4" name="Picture 3">
            <a:extLst>
              <a:ext uri="{FF2B5EF4-FFF2-40B4-BE49-F238E27FC236}">
                <a16:creationId xmlns:a16="http://schemas.microsoft.com/office/drawing/2014/main" id="{979BCF4B-E94B-4D08-98FE-B135001EC7B7}"/>
              </a:ext>
            </a:extLst>
          </p:cNvPr>
          <p:cNvPicPr>
            <a:picLocks noChangeAspect="1"/>
          </p:cNvPicPr>
          <p:nvPr/>
        </p:nvPicPr>
        <p:blipFill>
          <a:blip r:embed="rId2"/>
          <a:stretch>
            <a:fillRect/>
          </a:stretch>
        </p:blipFill>
        <p:spPr>
          <a:xfrm>
            <a:off x="5843101" y="937071"/>
            <a:ext cx="2434628" cy="4082474"/>
          </a:xfrm>
          <a:prstGeom prst="rect">
            <a:avLst/>
          </a:prstGeom>
        </p:spPr>
      </p:pic>
      <p:pic>
        <p:nvPicPr>
          <p:cNvPr id="3" name="Picture 2">
            <a:extLst>
              <a:ext uri="{FF2B5EF4-FFF2-40B4-BE49-F238E27FC236}">
                <a16:creationId xmlns:a16="http://schemas.microsoft.com/office/drawing/2014/main" id="{0D85D5A4-C121-A4E5-CC04-9EAD9264B5D8}"/>
              </a:ext>
            </a:extLst>
          </p:cNvPr>
          <p:cNvPicPr>
            <a:picLocks noChangeAspect="1"/>
          </p:cNvPicPr>
          <p:nvPr/>
        </p:nvPicPr>
        <p:blipFill>
          <a:blip r:embed="rId3"/>
          <a:stretch>
            <a:fillRect/>
          </a:stretch>
        </p:blipFill>
        <p:spPr>
          <a:xfrm>
            <a:off x="1537751" y="937071"/>
            <a:ext cx="2048161" cy="2139622"/>
          </a:xfrm>
          <a:prstGeom prst="rect">
            <a:avLst/>
          </a:prstGeom>
          <a:effectLst>
            <a:outerShdw blurRad="50800" dist="38100" algn="l" rotWithShape="0">
              <a:prstClr val="black">
                <a:alpha val="40000"/>
              </a:prstClr>
            </a:outerShdw>
          </a:effectLst>
        </p:spPr>
      </p:pic>
      <p:sp>
        <p:nvSpPr>
          <p:cNvPr id="5" name="TextBox 4">
            <a:extLst>
              <a:ext uri="{FF2B5EF4-FFF2-40B4-BE49-F238E27FC236}">
                <a16:creationId xmlns:a16="http://schemas.microsoft.com/office/drawing/2014/main" id="{EB7BF1A2-E7D7-E30E-C600-BAA0D41BA4BA}"/>
              </a:ext>
            </a:extLst>
          </p:cNvPr>
          <p:cNvSpPr txBox="1"/>
          <p:nvPr/>
        </p:nvSpPr>
        <p:spPr>
          <a:xfrm>
            <a:off x="75133" y="3156068"/>
            <a:ext cx="5519591" cy="1412823"/>
          </a:xfrm>
          <a:prstGeom prst="rect">
            <a:avLst/>
          </a:prstGeom>
          <a:solidFill>
            <a:schemeClr val="accent3">
              <a:lumMod val="95000"/>
              <a:lumOff val="5000"/>
            </a:schemeClr>
          </a:solidFill>
        </p:spPr>
        <p:txBody>
          <a:bodyPr wrap="square" rtlCol="0">
            <a:spAutoFit/>
          </a:bodyPr>
          <a:lstStyle/>
          <a:p>
            <a:pPr algn="l">
              <a:lnSpc>
                <a:spcPts val="2143"/>
              </a:lnSpc>
              <a:spcAft>
                <a:spcPts val="1029"/>
              </a:spcAft>
              <a:buNone/>
            </a:pPr>
            <a:r>
              <a:rPr lang="en-IN" dirty="0"/>
              <a:t>Insights: </a:t>
            </a:r>
            <a:r>
              <a:rPr lang="en-US" sz="1600" dirty="0">
                <a:solidFill>
                  <a:srgbClr val="F8FAFF"/>
                </a:solidFill>
                <a:latin typeface="DeepSeek-CJK-patch"/>
              </a:rPr>
              <a:t>Company has 3 Division and in this request we can see the product code which are in top 3 in most sold quantity</a:t>
            </a:r>
            <a:r>
              <a:rPr lang="en-US" sz="1600" i="0" dirty="0">
                <a:solidFill>
                  <a:srgbClr val="F8FAFF"/>
                </a:solidFill>
                <a:effectLst/>
                <a:latin typeface="DeepSeek-CJK-patch"/>
              </a:rPr>
              <a:t>.</a:t>
            </a:r>
          </a:p>
          <a:p>
            <a:pPr algn="l">
              <a:lnSpc>
                <a:spcPts val="2143"/>
              </a:lnSpc>
              <a:spcBef>
                <a:spcPts val="1029"/>
              </a:spcBef>
              <a:spcAft>
                <a:spcPts val="1029"/>
              </a:spcAft>
            </a:pPr>
            <a:r>
              <a:rPr lang="en-US" sz="1600" dirty="0">
                <a:solidFill>
                  <a:srgbClr val="F8FAFF"/>
                </a:solidFill>
                <a:latin typeface="DeepSeek-CJK-patch"/>
              </a:rPr>
              <a:t>It is h</a:t>
            </a:r>
            <a:r>
              <a:rPr lang="en-US" sz="1600" i="0" dirty="0">
                <a:solidFill>
                  <a:srgbClr val="F8FAFF"/>
                </a:solidFill>
                <a:effectLst/>
                <a:latin typeface="DeepSeek-CJK-patch"/>
              </a:rPr>
              <a:t>elping optimize promotions and supply chain planning for high-impact products.</a:t>
            </a:r>
          </a:p>
        </p:txBody>
      </p:sp>
    </p:spTree>
    <p:extLst>
      <p:ext uri="{BB962C8B-B14F-4D97-AF65-F5344CB8AC3E}">
        <p14:creationId xmlns:p14="http://schemas.microsoft.com/office/powerpoint/2010/main" val="2097270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723500"/>
        </a:solidFill>
        <a:effectLst/>
      </p:bgPr>
    </p:bg>
    <p:spTree>
      <p:nvGrpSpPr>
        <p:cNvPr id="1" name=""/>
        <p:cNvGrpSpPr/>
        <p:nvPr/>
      </p:nvGrpSpPr>
      <p:grpSpPr>
        <a:xfrm>
          <a:off x="0" y="0"/>
          <a:ext cx="0" cy="0"/>
          <a:chOff x="0" y="0"/>
          <a:chExt cx="0" cy="0"/>
        </a:xfrm>
      </p:grpSpPr>
      <p:sp>
        <p:nvSpPr>
          <p:cNvPr id="209" name="PlaceHolder 1"/>
          <p:cNvSpPr>
            <a:spLocks noGrp="1"/>
          </p:cNvSpPr>
          <p:nvPr>
            <p:ph type="subTitle"/>
          </p:nvPr>
        </p:nvSpPr>
        <p:spPr>
          <a:xfrm>
            <a:off x="2324555" y="873721"/>
            <a:ext cx="5949295" cy="4162974"/>
          </a:xfrm>
          <a:prstGeom prst="rect">
            <a:avLst/>
          </a:prstGeom>
          <a:noFill/>
          <a:ln w="0">
            <a:noFill/>
          </a:ln>
        </p:spPr>
        <p:txBody>
          <a:bodyPr lIns="91440" tIns="91440" rIns="91440" bIns="91440" anchor="t">
            <a:normAutofit fontScale="92500" lnSpcReduction="20000"/>
          </a:bodyPr>
          <a:lstStyle/>
          <a:p>
            <a:pPr marL="0" indent="0">
              <a:lnSpc>
                <a:spcPct val="100000"/>
              </a:lnSpc>
              <a:buNone/>
              <a:tabLst>
                <a:tab pos="0" algn="l"/>
              </a:tabLst>
            </a:pPr>
            <a:r>
              <a:rPr lang="en-US" sz="2000" b="1" strike="noStrike" spc="-1" dirty="0">
                <a:solidFill>
                  <a:schemeClr val="dk1"/>
                </a:solidFill>
                <a:latin typeface="Bricolage Grotesque ExtraLight"/>
                <a:ea typeface="Bricolage Grotesque ExtraLight"/>
              </a:rPr>
              <a:t>Growth Opportunities</a:t>
            </a:r>
          </a:p>
          <a:p>
            <a:pPr marL="0" indent="0">
              <a:lnSpc>
                <a:spcPct val="100000"/>
              </a:lnSpc>
              <a:buNone/>
              <a:tabLst>
                <a:tab pos="0" algn="l"/>
              </a:tabLst>
            </a:pPr>
            <a:r>
              <a:rPr lang="en-US" sz="1600" b="0" strike="noStrike" spc="-1" dirty="0">
                <a:solidFill>
                  <a:schemeClr val="dk1"/>
                </a:solidFill>
                <a:latin typeface="Bricolage Grotesque ExtraLight"/>
                <a:ea typeface="Bricolage Grotesque ExtraLight"/>
              </a:rPr>
              <a:t>Product Expansion: 15% more unique products launched vs. 2020, with Networking &amp; Storage (pen drives: 7L units) emerging as the high-growth segment. Channel Strategy: "Atliq Exclusive" drove 60% of revenue, while P&amp;A’s bestseller (mouse: 4L units) revealed untapped B2C potential.</a:t>
            </a:r>
          </a:p>
          <a:p>
            <a:pPr>
              <a:lnSpc>
                <a:spcPct val="100000"/>
              </a:lnSpc>
              <a:tabLst>
                <a:tab pos="0" algn="l"/>
              </a:tabLst>
            </a:pPr>
            <a:endParaRPr lang="en-US" sz="1600" b="0" strike="noStrike" spc="-1" dirty="0">
              <a:solidFill>
                <a:schemeClr val="dk1"/>
              </a:solidFill>
              <a:latin typeface="Bricolage Grotesque ExtraLight"/>
              <a:ea typeface="Bricolage Grotesque ExtraLight"/>
            </a:endParaRPr>
          </a:p>
          <a:p>
            <a:pPr marL="0" indent="0">
              <a:lnSpc>
                <a:spcPct val="100000"/>
              </a:lnSpc>
              <a:buNone/>
              <a:tabLst>
                <a:tab pos="0" algn="l"/>
              </a:tabLst>
            </a:pPr>
            <a:r>
              <a:rPr lang="en-US" sz="2000" b="1" strike="noStrike" spc="-1" dirty="0">
                <a:solidFill>
                  <a:schemeClr val="dk1"/>
                </a:solidFill>
                <a:latin typeface="Bricolage Grotesque ExtraLight"/>
                <a:ea typeface="Bricolage Grotesque ExtraLight"/>
              </a:rPr>
              <a:t>Operational Improvements</a:t>
            </a:r>
          </a:p>
          <a:p>
            <a:pPr marL="0" indent="0">
              <a:lnSpc>
                <a:spcPct val="100000"/>
              </a:lnSpc>
              <a:buNone/>
              <a:tabLst>
                <a:tab pos="0" algn="l"/>
              </a:tabLst>
            </a:pPr>
            <a:r>
              <a:rPr lang="en-US" sz="1600" b="0" strike="noStrike" spc="-1" dirty="0">
                <a:solidFill>
                  <a:schemeClr val="dk1"/>
                </a:solidFill>
                <a:latin typeface="Bricolage Grotesque ExtraLight"/>
                <a:ea typeface="Bricolage Grotesque ExtraLight"/>
              </a:rPr>
              <a:t>Discount Impact: Top 5 customers (20% of sales) enjoyed 15-20% discounts, reducing margins by ~8%. Action: Tiered discount structure. Cost Insights: Manufacturing costs varied by 35% across products. Opportunity: Reprice premium SKUs, scale low-cost lines.</a:t>
            </a:r>
          </a:p>
          <a:p>
            <a:pPr>
              <a:lnSpc>
                <a:spcPct val="100000"/>
              </a:lnSpc>
              <a:tabLst>
                <a:tab pos="0" algn="l"/>
              </a:tabLst>
            </a:pPr>
            <a:endParaRPr lang="en-US" sz="1600" b="0" strike="noStrike" spc="-1" dirty="0">
              <a:solidFill>
                <a:schemeClr val="dk1"/>
              </a:solidFill>
              <a:latin typeface="Bricolage Grotesque ExtraLight"/>
              <a:ea typeface="Bricolage Grotesque ExtraLight"/>
            </a:endParaRPr>
          </a:p>
          <a:p>
            <a:pPr marL="0" indent="0">
              <a:lnSpc>
                <a:spcPct val="100000"/>
              </a:lnSpc>
              <a:buNone/>
              <a:tabLst>
                <a:tab pos="0" algn="l"/>
              </a:tabLst>
            </a:pPr>
            <a:r>
              <a:rPr lang="en-US" sz="2000" b="1" strike="noStrike" spc="-1" dirty="0">
                <a:solidFill>
                  <a:schemeClr val="dk1"/>
                </a:solidFill>
                <a:latin typeface="Bricolage Grotesque ExtraLight"/>
                <a:ea typeface="Bricolage Grotesque ExtraLight"/>
              </a:rPr>
              <a:t> Strategic Timing</a:t>
            </a:r>
          </a:p>
          <a:p>
            <a:pPr marL="0" indent="0">
              <a:lnSpc>
                <a:spcPct val="100000"/>
              </a:lnSpc>
              <a:buNone/>
              <a:tabLst>
                <a:tab pos="0" algn="l"/>
              </a:tabLst>
            </a:pPr>
            <a:r>
              <a:rPr lang="en-US" sz="1600" b="0" strike="noStrike" spc="-1" dirty="0">
                <a:solidFill>
                  <a:schemeClr val="dk1"/>
                </a:solidFill>
                <a:latin typeface="Bricolage Grotesque ExtraLight"/>
                <a:ea typeface="Bricolage Grotesque ExtraLight"/>
              </a:rPr>
              <a:t>Seasonal Peaks: Q4 sales surged 40% above average. Recommendation: Pre-stock inventory and amplify Q4 promotions.</a:t>
            </a:r>
            <a:endParaRPr lang="en-US" sz="1600" b="0" strike="noStrike" spc="-1" dirty="0">
              <a:solidFill>
                <a:srgbClr val="000000"/>
              </a:solidFill>
              <a:latin typeface="OpenSymbol"/>
            </a:endParaRPr>
          </a:p>
        </p:txBody>
      </p:sp>
      <p:sp>
        <p:nvSpPr>
          <p:cNvPr id="210" name="PlaceHolder 2"/>
          <p:cNvSpPr>
            <a:spLocks noGrp="1"/>
          </p:cNvSpPr>
          <p:nvPr>
            <p:ph type="title"/>
          </p:nvPr>
        </p:nvSpPr>
        <p:spPr>
          <a:xfrm>
            <a:off x="2324555" y="52466"/>
            <a:ext cx="6077072" cy="734518"/>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3600" b="1" i="0" dirty="0">
                <a:solidFill>
                  <a:schemeClr val="bg1">
                    <a:lumMod val="20000"/>
                    <a:lumOff val="80000"/>
                  </a:schemeClr>
                </a:solidFill>
                <a:effectLst/>
                <a:latin typeface="DeepSeek-CJK-patch"/>
              </a:rPr>
              <a:t>Project Insights:AtliqHardware</a:t>
            </a:r>
            <a:endParaRPr lang="fr-FR" sz="3600" b="0" strike="noStrike" spc="-1" dirty="0">
              <a:solidFill>
                <a:schemeClr val="bg1">
                  <a:lumMod val="20000"/>
                  <a:lumOff val="80000"/>
                </a:schemeClr>
              </a:solidFill>
              <a:latin typeface="Arial"/>
            </a:endParaRPr>
          </a:p>
        </p:txBody>
      </p:sp>
      <p:grpSp>
        <p:nvGrpSpPr>
          <p:cNvPr id="211" name="Google Shape;288;p30"/>
          <p:cNvGrpSpPr/>
          <p:nvPr/>
        </p:nvGrpSpPr>
        <p:grpSpPr>
          <a:xfrm>
            <a:off x="-1716480" y="-1188360"/>
            <a:ext cx="3954960" cy="7519680"/>
            <a:chOff x="-1716480" y="-1188360"/>
            <a:chExt cx="3954960" cy="7519680"/>
          </a:xfrm>
        </p:grpSpPr>
        <p:cxnSp>
          <p:nvCxnSpPr>
            <p:cNvPr id="212" name="Google Shape;289;p30"/>
            <p:cNvCxnSpPr/>
            <p:nvPr/>
          </p:nvCxnSpPr>
          <p:spPr>
            <a:xfrm>
              <a:off x="2238480" y="0"/>
              <a:ext cx="360" cy="5143680"/>
            </a:xfrm>
            <a:prstGeom prst="straightConnector1">
              <a:avLst/>
            </a:prstGeom>
            <a:ln w="9525">
              <a:solidFill>
                <a:srgbClr val="FFEED3"/>
              </a:solidFill>
              <a:round/>
            </a:ln>
          </p:spPr>
        </p:cxnSp>
        <p:grpSp>
          <p:nvGrpSpPr>
            <p:cNvPr id="213" name="Google Shape;290;p30"/>
            <p:cNvGrpSpPr/>
            <p:nvPr/>
          </p:nvGrpSpPr>
          <p:grpSpPr>
            <a:xfrm>
              <a:off x="-1716480" y="-1188360"/>
              <a:ext cx="3395520" cy="7519680"/>
              <a:chOff x="-1716480" y="-1188360"/>
              <a:chExt cx="3395520" cy="7519680"/>
            </a:xfrm>
          </p:grpSpPr>
          <p:sp>
            <p:nvSpPr>
              <p:cNvPr id="214" name="Google Shape;291;p30"/>
              <p:cNvSpPr/>
              <p:nvPr/>
            </p:nvSpPr>
            <p:spPr>
              <a:xfrm>
                <a:off x="-1716480" y="-118836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5" name="Google Shape;292;p30"/>
              <p:cNvSpPr/>
              <p:nvPr/>
            </p:nvSpPr>
            <p:spPr>
              <a:xfrm>
                <a:off x="-1716480" y="87372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6" name="Google Shape;293;p30"/>
              <p:cNvSpPr/>
              <p:nvPr/>
            </p:nvSpPr>
            <p:spPr>
              <a:xfrm>
                <a:off x="-1716480" y="293580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E15FC-F672-DD7F-6543-2D04D9D1FD18}"/>
            </a:ext>
          </a:extLst>
        </p:cNvPr>
        <p:cNvGrpSpPr/>
        <p:nvPr/>
      </p:nvGrpSpPr>
      <p:grpSpPr>
        <a:xfrm>
          <a:off x="0" y="0"/>
          <a:ext cx="0" cy="0"/>
          <a:chOff x="0" y="0"/>
          <a:chExt cx="0" cy="0"/>
        </a:xfrm>
      </p:grpSpPr>
      <p:sp>
        <p:nvSpPr>
          <p:cNvPr id="196" name="PlaceHolder 1">
            <a:extLst>
              <a:ext uri="{FF2B5EF4-FFF2-40B4-BE49-F238E27FC236}">
                <a16:creationId xmlns:a16="http://schemas.microsoft.com/office/drawing/2014/main" id="{BD533BAC-ED4D-A313-9D50-167324771C61}"/>
              </a:ext>
            </a:extLst>
          </p:cNvPr>
          <p:cNvSpPr>
            <a:spLocks noGrp="1"/>
          </p:cNvSpPr>
          <p:nvPr>
            <p:ph type="subTitle"/>
          </p:nvPr>
        </p:nvSpPr>
        <p:spPr>
          <a:xfrm>
            <a:off x="2499610" y="960037"/>
            <a:ext cx="5796726" cy="3979222"/>
          </a:xfrm>
          <a:prstGeom prst="rect">
            <a:avLst/>
          </a:prstGeom>
          <a:noFill/>
          <a:ln w="0">
            <a:noFill/>
          </a:ln>
        </p:spPr>
        <p:txBody>
          <a:bodyPr lIns="91440" tIns="91440" rIns="91440" bIns="91440" anchor="t">
            <a:normAutofit/>
          </a:bodyPr>
          <a:lstStyle/>
          <a:p>
            <a:pPr>
              <a:buNone/>
            </a:pPr>
            <a:r>
              <a:rPr lang="en-US" sz="900" b="1" u="sng" dirty="0"/>
              <a:t>Company Profile</a:t>
            </a:r>
          </a:p>
          <a:p>
            <a:pPr>
              <a:buNone/>
            </a:pPr>
            <a:r>
              <a:rPr lang="en-US" sz="900" dirty="0"/>
              <a:t>Leading manufacturer of PC peripherals (mice, printers, accessories). Hybrid business model combining manufacturing, distribution, and retail. Operates in both B2B (retailers, e-commerce) and B2C (end consumers) market. Global supply chain with optimized logistics operations. Core focus: Quality, affordability, and innovation.</a:t>
            </a:r>
            <a:endParaRPr lang="en-US" sz="900" b="1" u="sng" dirty="0"/>
          </a:p>
          <a:p>
            <a:pPr>
              <a:buNone/>
            </a:pPr>
            <a:r>
              <a:rPr lang="en-US" sz="900" b="1" u="sng" dirty="0"/>
              <a:t>Key Business Concepts</a:t>
            </a:r>
          </a:p>
          <a:p>
            <a:pPr>
              <a:buNone/>
            </a:pPr>
            <a:r>
              <a:rPr lang="en-US" sz="900" dirty="0"/>
              <a:t>Customers: Businesses purchasing directly (Best Buy, Amazon, Flipkart)</a:t>
            </a:r>
          </a:p>
          <a:p>
            <a:pPr>
              <a:buNone/>
            </a:pPr>
            <a:r>
              <a:rPr lang="en-US" sz="900" dirty="0"/>
              <a:t>Consumers: End-users buying through retailers</a:t>
            </a:r>
          </a:p>
          <a:p>
            <a:pPr>
              <a:buNone/>
            </a:pPr>
            <a:r>
              <a:rPr lang="en-US" sz="900" b="1" u="sng" dirty="0"/>
              <a:t>Supply Chain Flow</a:t>
            </a:r>
          </a:p>
          <a:p>
            <a:pPr>
              <a:buNone/>
            </a:pPr>
            <a:r>
              <a:rPr lang="en-US" sz="900" dirty="0"/>
              <a:t>Manufacturing → Warehousing → Retailers/Online Stores → Consumers</a:t>
            </a:r>
            <a:endParaRPr lang="en-US" sz="900" b="1" u="sng" dirty="0"/>
          </a:p>
          <a:p>
            <a:pPr>
              <a:buNone/>
            </a:pPr>
            <a:r>
              <a:rPr lang="en-US" sz="900" b="1" u="sng" dirty="0"/>
              <a:t>Sales Channels</a:t>
            </a:r>
          </a:p>
          <a:p>
            <a:pPr>
              <a:buNone/>
            </a:pPr>
            <a:r>
              <a:rPr lang="en-US" sz="900" dirty="0"/>
              <a:t>Retailer Channel (Best Buy, Croma)</a:t>
            </a:r>
          </a:p>
          <a:p>
            <a:pPr>
              <a:buNone/>
            </a:pPr>
            <a:r>
              <a:rPr lang="en-US" sz="900" dirty="0"/>
              <a:t>Direct Channel (Atliq Exclusive Stores &amp; E-Store)</a:t>
            </a:r>
          </a:p>
          <a:p>
            <a:pPr>
              <a:buNone/>
            </a:pPr>
            <a:r>
              <a:rPr lang="en-US" sz="900" dirty="0"/>
              <a:t>Distributor Channel (e.g., Neptune in China)</a:t>
            </a:r>
          </a:p>
        </p:txBody>
      </p:sp>
      <p:sp>
        <p:nvSpPr>
          <p:cNvPr id="197" name="PlaceHolder 2">
            <a:extLst>
              <a:ext uri="{FF2B5EF4-FFF2-40B4-BE49-F238E27FC236}">
                <a16:creationId xmlns:a16="http://schemas.microsoft.com/office/drawing/2014/main" id="{3929EF53-89F6-E4FE-8803-F9935F2D68FE}"/>
              </a:ext>
            </a:extLst>
          </p:cNvPr>
          <p:cNvSpPr>
            <a:spLocks noGrp="1"/>
          </p:cNvSpPr>
          <p:nvPr>
            <p:ph type="title"/>
          </p:nvPr>
        </p:nvSpPr>
        <p:spPr>
          <a:xfrm>
            <a:off x="2294575" y="36000"/>
            <a:ext cx="6129177" cy="837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600" b="0" strike="noStrike" spc="-1" dirty="0">
                <a:solidFill>
                  <a:schemeClr val="dk1"/>
                </a:solidFill>
                <a:latin typeface="Ysabeau SC"/>
                <a:ea typeface="Ysabeau SC"/>
              </a:rPr>
              <a:t>Atliq hardware business model</a:t>
            </a:r>
            <a:endParaRPr lang="fr-FR" sz="3600" b="0" strike="noStrike" spc="-1" dirty="0">
              <a:solidFill>
                <a:schemeClr val="dk1"/>
              </a:solidFill>
              <a:latin typeface="Arial"/>
            </a:endParaRPr>
          </a:p>
        </p:txBody>
      </p:sp>
      <p:grpSp>
        <p:nvGrpSpPr>
          <p:cNvPr id="198" name="Google Shape;288;p30">
            <a:extLst>
              <a:ext uri="{FF2B5EF4-FFF2-40B4-BE49-F238E27FC236}">
                <a16:creationId xmlns:a16="http://schemas.microsoft.com/office/drawing/2014/main" id="{AC7A7E5E-4070-C30A-2FB2-FFD7733AC7B2}"/>
              </a:ext>
            </a:extLst>
          </p:cNvPr>
          <p:cNvGrpSpPr/>
          <p:nvPr/>
        </p:nvGrpSpPr>
        <p:grpSpPr>
          <a:xfrm>
            <a:off x="-1716480" y="-1188360"/>
            <a:ext cx="3954960" cy="7519680"/>
            <a:chOff x="-1716480" y="-1188360"/>
            <a:chExt cx="3954960" cy="7519680"/>
          </a:xfrm>
        </p:grpSpPr>
        <p:cxnSp>
          <p:nvCxnSpPr>
            <p:cNvPr id="199" name="Google Shape;289;p30">
              <a:extLst>
                <a:ext uri="{FF2B5EF4-FFF2-40B4-BE49-F238E27FC236}">
                  <a16:creationId xmlns:a16="http://schemas.microsoft.com/office/drawing/2014/main" id="{F1163238-DFAB-5AC8-30EE-6122E8798D3C}"/>
                </a:ext>
              </a:extLst>
            </p:cNvPr>
            <p:cNvCxnSpPr/>
            <p:nvPr/>
          </p:nvCxnSpPr>
          <p:spPr>
            <a:xfrm>
              <a:off x="2238480" y="0"/>
              <a:ext cx="360" cy="5143680"/>
            </a:xfrm>
            <a:prstGeom prst="straightConnector1">
              <a:avLst/>
            </a:prstGeom>
            <a:ln w="9525">
              <a:solidFill>
                <a:srgbClr val="FFEED3"/>
              </a:solidFill>
              <a:round/>
            </a:ln>
          </p:spPr>
        </p:cxnSp>
        <p:grpSp>
          <p:nvGrpSpPr>
            <p:cNvPr id="200" name="Google Shape;290;p30">
              <a:extLst>
                <a:ext uri="{FF2B5EF4-FFF2-40B4-BE49-F238E27FC236}">
                  <a16:creationId xmlns:a16="http://schemas.microsoft.com/office/drawing/2014/main" id="{DFC1F575-C416-7120-F90E-99F8019978E4}"/>
                </a:ext>
              </a:extLst>
            </p:cNvPr>
            <p:cNvGrpSpPr/>
            <p:nvPr/>
          </p:nvGrpSpPr>
          <p:grpSpPr>
            <a:xfrm>
              <a:off x="-1716480" y="-1188360"/>
              <a:ext cx="3395520" cy="7519680"/>
              <a:chOff x="-1716480" y="-1188360"/>
              <a:chExt cx="3395520" cy="7519680"/>
            </a:xfrm>
          </p:grpSpPr>
          <p:sp>
            <p:nvSpPr>
              <p:cNvPr id="201" name="Google Shape;291;p30">
                <a:extLst>
                  <a:ext uri="{FF2B5EF4-FFF2-40B4-BE49-F238E27FC236}">
                    <a16:creationId xmlns:a16="http://schemas.microsoft.com/office/drawing/2014/main" id="{BA3988B8-7A92-806F-EEE0-E7D15E18DEB0}"/>
                  </a:ext>
                </a:extLst>
              </p:cNvPr>
              <p:cNvSpPr/>
              <p:nvPr/>
            </p:nvSpPr>
            <p:spPr>
              <a:xfrm>
                <a:off x="-1716480" y="-118836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2" name="Google Shape;292;p30">
                <a:extLst>
                  <a:ext uri="{FF2B5EF4-FFF2-40B4-BE49-F238E27FC236}">
                    <a16:creationId xmlns:a16="http://schemas.microsoft.com/office/drawing/2014/main" id="{35085F1A-B97D-2FF1-94ED-D7A153DB2DE7}"/>
                  </a:ext>
                </a:extLst>
              </p:cNvPr>
              <p:cNvSpPr/>
              <p:nvPr/>
            </p:nvSpPr>
            <p:spPr>
              <a:xfrm>
                <a:off x="-1716480" y="87372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3" name="Google Shape;293;p30">
                <a:extLst>
                  <a:ext uri="{FF2B5EF4-FFF2-40B4-BE49-F238E27FC236}">
                    <a16:creationId xmlns:a16="http://schemas.microsoft.com/office/drawing/2014/main" id="{1A2C10C6-B1B7-4B5C-08EC-B98CCD2A0A38}"/>
                  </a:ext>
                </a:extLst>
              </p:cNvPr>
              <p:cNvSpPr/>
              <p:nvPr/>
            </p:nvSpPr>
            <p:spPr>
              <a:xfrm>
                <a:off x="-1716480" y="293580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extLst>
      <p:ext uri="{BB962C8B-B14F-4D97-AF65-F5344CB8AC3E}">
        <p14:creationId xmlns:p14="http://schemas.microsoft.com/office/powerpoint/2010/main" val="194536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C32B3-97BD-E97C-4B31-537F69620090}"/>
            </a:ext>
          </a:extLst>
        </p:cNvPr>
        <p:cNvGrpSpPr/>
        <p:nvPr/>
      </p:nvGrpSpPr>
      <p:grpSpPr>
        <a:xfrm>
          <a:off x="0" y="0"/>
          <a:ext cx="0" cy="0"/>
          <a:chOff x="0" y="0"/>
          <a:chExt cx="0" cy="0"/>
        </a:xfrm>
      </p:grpSpPr>
      <p:sp>
        <p:nvSpPr>
          <p:cNvPr id="197" name="PlaceHolder 2">
            <a:extLst>
              <a:ext uri="{FF2B5EF4-FFF2-40B4-BE49-F238E27FC236}">
                <a16:creationId xmlns:a16="http://schemas.microsoft.com/office/drawing/2014/main" id="{FE02DBD3-CF82-9617-A075-538CE9D4CCB9}"/>
              </a:ext>
            </a:extLst>
          </p:cNvPr>
          <p:cNvSpPr>
            <a:spLocks noGrp="1"/>
          </p:cNvSpPr>
          <p:nvPr>
            <p:ph type="title"/>
          </p:nvPr>
        </p:nvSpPr>
        <p:spPr>
          <a:xfrm>
            <a:off x="1" y="36000"/>
            <a:ext cx="8423752" cy="8377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3600" b="0" strike="noStrike" spc="-1" dirty="0">
                <a:solidFill>
                  <a:schemeClr val="dk1"/>
                </a:solidFill>
                <a:latin typeface="Ysabeau SC"/>
                <a:ea typeface="Ysabeau SC"/>
              </a:rPr>
              <a:t>Atliq hardware Products</a:t>
            </a:r>
            <a:endParaRPr lang="fr-FR" sz="3600" b="0" strike="noStrike" spc="-1" dirty="0">
              <a:solidFill>
                <a:schemeClr val="dk1"/>
              </a:solidFill>
              <a:latin typeface="Arial"/>
            </a:endParaRPr>
          </a:p>
        </p:txBody>
      </p:sp>
      <p:pic>
        <p:nvPicPr>
          <p:cNvPr id="4" name="Picture 3">
            <a:extLst>
              <a:ext uri="{FF2B5EF4-FFF2-40B4-BE49-F238E27FC236}">
                <a16:creationId xmlns:a16="http://schemas.microsoft.com/office/drawing/2014/main" id="{5CCAED91-C071-98CA-E183-CF99F41A7E4A}"/>
              </a:ext>
            </a:extLst>
          </p:cNvPr>
          <p:cNvPicPr>
            <a:picLocks noChangeAspect="1"/>
          </p:cNvPicPr>
          <p:nvPr/>
        </p:nvPicPr>
        <p:blipFill>
          <a:blip r:embed="rId2"/>
          <a:stretch>
            <a:fillRect/>
          </a:stretch>
        </p:blipFill>
        <p:spPr>
          <a:xfrm>
            <a:off x="83127" y="823875"/>
            <a:ext cx="8340626" cy="4283625"/>
          </a:xfrm>
          <a:prstGeom prst="rect">
            <a:avLst/>
          </a:prstGeom>
        </p:spPr>
      </p:pic>
    </p:spTree>
    <p:extLst>
      <p:ext uri="{BB962C8B-B14F-4D97-AF65-F5344CB8AC3E}">
        <p14:creationId xmlns:p14="http://schemas.microsoft.com/office/powerpoint/2010/main" val="2134136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08335-C991-4305-CB3B-86A2E620435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65D396E-2CB6-8739-05A9-25DCC04FE488}"/>
              </a:ext>
            </a:extLst>
          </p:cNvPr>
          <p:cNvPicPr>
            <a:picLocks noChangeAspect="1"/>
          </p:cNvPicPr>
          <p:nvPr/>
        </p:nvPicPr>
        <p:blipFill>
          <a:blip r:embed="rId2"/>
          <a:stretch>
            <a:fillRect/>
          </a:stretch>
        </p:blipFill>
        <p:spPr>
          <a:xfrm>
            <a:off x="44193" y="674176"/>
            <a:ext cx="8355888" cy="4308530"/>
          </a:xfrm>
          <a:prstGeom prst="rect">
            <a:avLst/>
          </a:prstGeom>
        </p:spPr>
      </p:pic>
      <p:pic>
        <p:nvPicPr>
          <p:cNvPr id="5" name="Picture 4">
            <a:extLst>
              <a:ext uri="{FF2B5EF4-FFF2-40B4-BE49-F238E27FC236}">
                <a16:creationId xmlns:a16="http://schemas.microsoft.com/office/drawing/2014/main" id="{89BB9B69-2131-F628-3346-581054E5DAAB}"/>
              </a:ext>
            </a:extLst>
          </p:cNvPr>
          <p:cNvPicPr>
            <a:picLocks noChangeAspect="1"/>
          </p:cNvPicPr>
          <p:nvPr/>
        </p:nvPicPr>
        <p:blipFill>
          <a:blip r:embed="rId3"/>
          <a:stretch>
            <a:fillRect/>
          </a:stretch>
        </p:blipFill>
        <p:spPr>
          <a:xfrm>
            <a:off x="44192" y="674176"/>
            <a:ext cx="1157061" cy="4308530"/>
          </a:xfrm>
          <a:prstGeom prst="rect">
            <a:avLst/>
          </a:prstGeom>
        </p:spPr>
      </p:pic>
      <p:sp>
        <p:nvSpPr>
          <p:cNvPr id="6" name="TextBox 5">
            <a:extLst>
              <a:ext uri="{FF2B5EF4-FFF2-40B4-BE49-F238E27FC236}">
                <a16:creationId xmlns:a16="http://schemas.microsoft.com/office/drawing/2014/main" id="{DA0BB70E-64AE-3893-0C87-B67116CF50D4}"/>
              </a:ext>
            </a:extLst>
          </p:cNvPr>
          <p:cNvSpPr txBox="1"/>
          <p:nvPr/>
        </p:nvSpPr>
        <p:spPr>
          <a:xfrm>
            <a:off x="294468" y="193729"/>
            <a:ext cx="8035871" cy="461665"/>
          </a:xfrm>
          <a:prstGeom prst="rect">
            <a:avLst/>
          </a:prstGeom>
          <a:noFill/>
        </p:spPr>
        <p:txBody>
          <a:bodyPr wrap="square" rtlCol="0">
            <a:spAutoFit/>
          </a:bodyPr>
          <a:lstStyle/>
          <a:p>
            <a:r>
              <a:rPr lang="en-IN" sz="2400" dirty="0"/>
              <a:t>Atliq Hardware is running the business in these countries </a:t>
            </a:r>
          </a:p>
        </p:txBody>
      </p:sp>
    </p:spTree>
    <p:extLst>
      <p:ext uri="{BB962C8B-B14F-4D97-AF65-F5344CB8AC3E}">
        <p14:creationId xmlns:p14="http://schemas.microsoft.com/office/powerpoint/2010/main" val="2622454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E68E4-F51D-2894-0F2E-239FFE8C003E}"/>
            </a:ext>
          </a:extLst>
        </p:cNvPr>
        <p:cNvGrpSpPr/>
        <p:nvPr/>
      </p:nvGrpSpPr>
      <p:grpSpPr>
        <a:xfrm>
          <a:off x="0" y="0"/>
          <a:ext cx="0" cy="0"/>
          <a:chOff x="0" y="0"/>
          <a:chExt cx="0" cy="0"/>
        </a:xfrm>
      </p:grpSpPr>
      <p:sp>
        <p:nvSpPr>
          <p:cNvPr id="196" name="PlaceHolder 1">
            <a:extLst>
              <a:ext uri="{FF2B5EF4-FFF2-40B4-BE49-F238E27FC236}">
                <a16:creationId xmlns:a16="http://schemas.microsoft.com/office/drawing/2014/main" id="{C5001862-2CDE-B7CD-F4A1-64864951480C}"/>
              </a:ext>
            </a:extLst>
          </p:cNvPr>
          <p:cNvSpPr>
            <a:spLocks noGrp="1"/>
          </p:cNvSpPr>
          <p:nvPr>
            <p:ph type="subTitle"/>
          </p:nvPr>
        </p:nvSpPr>
        <p:spPr>
          <a:xfrm>
            <a:off x="2499610" y="960037"/>
            <a:ext cx="5796726" cy="3979222"/>
          </a:xfrm>
          <a:prstGeom prst="rect">
            <a:avLst/>
          </a:prstGeom>
          <a:noFill/>
          <a:ln w="0">
            <a:noFill/>
          </a:ln>
        </p:spPr>
        <p:txBody>
          <a:bodyPr lIns="91440" tIns="91440" rIns="91440" bIns="91440" anchor="t">
            <a:normAutofit/>
          </a:bodyPr>
          <a:lstStyle/>
          <a:p>
            <a:pPr algn="l">
              <a:lnSpc>
                <a:spcPts val="2143"/>
              </a:lnSpc>
              <a:spcBef>
                <a:spcPts val="1029"/>
              </a:spcBef>
              <a:spcAft>
                <a:spcPts val="1029"/>
              </a:spcAft>
              <a:buNone/>
            </a:pPr>
            <a:r>
              <a:rPr lang="en-US" sz="1200" b="0" i="0" dirty="0">
                <a:solidFill>
                  <a:srgbClr val="F8FAFF"/>
                </a:solidFill>
                <a:effectLst/>
                <a:latin typeface="DeepSeek-CJK-patch"/>
              </a:rPr>
              <a:t>Atliq Hardwares has established itself as a premier Indian computer hardware manufacturer with operations spanning many countries globally. While the company maintains strong market presence, leadership has identified critical gaps in data utilization that hinder timely decision-making. The current challenges include delayed strategic responses due to insufficient analytical insights and underutilized data assets across operations. Recognizing these limitations, management has raised 10 specific ad-hoc requests for data analysis, which we will address comprehensively throughout this project.</a:t>
            </a:r>
            <a:endParaRPr lang="en-US" sz="1200" dirty="0"/>
          </a:p>
        </p:txBody>
      </p:sp>
      <p:sp>
        <p:nvSpPr>
          <p:cNvPr id="197" name="PlaceHolder 2">
            <a:extLst>
              <a:ext uri="{FF2B5EF4-FFF2-40B4-BE49-F238E27FC236}">
                <a16:creationId xmlns:a16="http://schemas.microsoft.com/office/drawing/2014/main" id="{555F4483-B561-1B93-3583-D7EF3105F9C5}"/>
              </a:ext>
            </a:extLst>
          </p:cNvPr>
          <p:cNvSpPr>
            <a:spLocks noGrp="1"/>
          </p:cNvSpPr>
          <p:nvPr>
            <p:ph type="title"/>
          </p:nvPr>
        </p:nvSpPr>
        <p:spPr>
          <a:xfrm>
            <a:off x="2294575" y="36000"/>
            <a:ext cx="6129177" cy="837720"/>
          </a:xfrm>
          <a:prstGeom prst="rect">
            <a:avLst/>
          </a:prstGeom>
          <a:noFill/>
          <a:ln w="0">
            <a:noFill/>
          </a:ln>
        </p:spPr>
        <p:txBody>
          <a:bodyPr lIns="91440" tIns="91440" rIns="91440" bIns="91440" anchor="b">
            <a:normAutofit/>
          </a:bodyPr>
          <a:lstStyle/>
          <a:p>
            <a:pPr marL="0" indent="0">
              <a:buNone/>
            </a:pPr>
            <a:r>
              <a:rPr lang="en-US" sz="3200" b="1" dirty="0"/>
              <a:t>Challenges &amp; Ambitions </a:t>
            </a:r>
          </a:p>
        </p:txBody>
      </p:sp>
      <p:grpSp>
        <p:nvGrpSpPr>
          <p:cNvPr id="198" name="Google Shape;288;p30">
            <a:extLst>
              <a:ext uri="{FF2B5EF4-FFF2-40B4-BE49-F238E27FC236}">
                <a16:creationId xmlns:a16="http://schemas.microsoft.com/office/drawing/2014/main" id="{D309A677-A70C-0732-9783-AC6334212114}"/>
              </a:ext>
            </a:extLst>
          </p:cNvPr>
          <p:cNvGrpSpPr/>
          <p:nvPr/>
        </p:nvGrpSpPr>
        <p:grpSpPr>
          <a:xfrm>
            <a:off x="-1716480" y="-1188360"/>
            <a:ext cx="3954960" cy="7519680"/>
            <a:chOff x="-1716480" y="-1188360"/>
            <a:chExt cx="3954960" cy="7519680"/>
          </a:xfrm>
        </p:grpSpPr>
        <p:cxnSp>
          <p:nvCxnSpPr>
            <p:cNvPr id="199" name="Google Shape;289;p30">
              <a:extLst>
                <a:ext uri="{FF2B5EF4-FFF2-40B4-BE49-F238E27FC236}">
                  <a16:creationId xmlns:a16="http://schemas.microsoft.com/office/drawing/2014/main" id="{80883942-D24E-FD22-E397-811F9FED9581}"/>
                </a:ext>
              </a:extLst>
            </p:cNvPr>
            <p:cNvCxnSpPr/>
            <p:nvPr/>
          </p:nvCxnSpPr>
          <p:spPr>
            <a:xfrm>
              <a:off x="2238480" y="0"/>
              <a:ext cx="360" cy="5143680"/>
            </a:xfrm>
            <a:prstGeom prst="straightConnector1">
              <a:avLst/>
            </a:prstGeom>
            <a:ln w="9525">
              <a:solidFill>
                <a:srgbClr val="FFEED3"/>
              </a:solidFill>
              <a:round/>
            </a:ln>
          </p:spPr>
        </p:cxnSp>
        <p:grpSp>
          <p:nvGrpSpPr>
            <p:cNvPr id="200" name="Google Shape;290;p30">
              <a:extLst>
                <a:ext uri="{FF2B5EF4-FFF2-40B4-BE49-F238E27FC236}">
                  <a16:creationId xmlns:a16="http://schemas.microsoft.com/office/drawing/2014/main" id="{D107DAA3-E8EE-23CD-587E-3C28B377B219}"/>
                </a:ext>
              </a:extLst>
            </p:cNvPr>
            <p:cNvGrpSpPr/>
            <p:nvPr/>
          </p:nvGrpSpPr>
          <p:grpSpPr>
            <a:xfrm>
              <a:off x="-1716480" y="-1188360"/>
              <a:ext cx="3395520" cy="7519680"/>
              <a:chOff x="-1716480" y="-1188360"/>
              <a:chExt cx="3395520" cy="7519680"/>
            </a:xfrm>
          </p:grpSpPr>
          <p:sp>
            <p:nvSpPr>
              <p:cNvPr id="201" name="Google Shape;291;p30">
                <a:extLst>
                  <a:ext uri="{FF2B5EF4-FFF2-40B4-BE49-F238E27FC236}">
                    <a16:creationId xmlns:a16="http://schemas.microsoft.com/office/drawing/2014/main" id="{26155BB7-E7DE-79D7-3F5E-E2409DC28CDF}"/>
                  </a:ext>
                </a:extLst>
              </p:cNvPr>
              <p:cNvSpPr/>
              <p:nvPr/>
            </p:nvSpPr>
            <p:spPr>
              <a:xfrm>
                <a:off x="-1716480" y="-118836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2" name="Google Shape;292;p30">
                <a:extLst>
                  <a:ext uri="{FF2B5EF4-FFF2-40B4-BE49-F238E27FC236}">
                    <a16:creationId xmlns:a16="http://schemas.microsoft.com/office/drawing/2014/main" id="{6F2643C3-08D4-1F4E-0E99-CD73765A2764}"/>
                  </a:ext>
                </a:extLst>
              </p:cNvPr>
              <p:cNvSpPr/>
              <p:nvPr/>
            </p:nvSpPr>
            <p:spPr>
              <a:xfrm>
                <a:off x="-1716480" y="87372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3" name="Google Shape;293;p30">
                <a:extLst>
                  <a:ext uri="{FF2B5EF4-FFF2-40B4-BE49-F238E27FC236}">
                    <a16:creationId xmlns:a16="http://schemas.microsoft.com/office/drawing/2014/main" id="{6D7059E8-F25B-627E-E6CB-C80251F25EE7}"/>
                  </a:ext>
                </a:extLst>
              </p:cNvPr>
              <p:cNvSpPr/>
              <p:nvPr/>
            </p:nvSpPr>
            <p:spPr>
              <a:xfrm>
                <a:off x="-1716480" y="293580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extLst>
      <p:ext uri="{BB962C8B-B14F-4D97-AF65-F5344CB8AC3E}">
        <p14:creationId xmlns:p14="http://schemas.microsoft.com/office/powerpoint/2010/main" val="794857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58766-95BE-EA72-BEE1-C83667994787}"/>
            </a:ext>
          </a:extLst>
        </p:cNvPr>
        <p:cNvGrpSpPr/>
        <p:nvPr/>
      </p:nvGrpSpPr>
      <p:grpSpPr>
        <a:xfrm>
          <a:off x="0" y="0"/>
          <a:ext cx="0" cy="0"/>
          <a:chOff x="0" y="0"/>
          <a:chExt cx="0" cy="0"/>
        </a:xfrm>
      </p:grpSpPr>
      <p:sp>
        <p:nvSpPr>
          <p:cNvPr id="196" name="PlaceHolder 1">
            <a:extLst>
              <a:ext uri="{FF2B5EF4-FFF2-40B4-BE49-F238E27FC236}">
                <a16:creationId xmlns:a16="http://schemas.microsoft.com/office/drawing/2014/main" id="{FF349FBE-17CA-9F9C-2B3A-4201B9D8099B}"/>
              </a:ext>
            </a:extLst>
          </p:cNvPr>
          <p:cNvSpPr>
            <a:spLocks noGrp="1"/>
          </p:cNvSpPr>
          <p:nvPr>
            <p:ph type="subTitle"/>
          </p:nvPr>
        </p:nvSpPr>
        <p:spPr>
          <a:xfrm>
            <a:off x="2499610" y="873720"/>
            <a:ext cx="5796726" cy="4233780"/>
          </a:xfrm>
          <a:prstGeom prst="rect">
            <a:avLst/>
          </a:prstGeom>
          <a:noFill/>
          <a:ln w="0">
            <a:noFill/>
          </a:ln>
        </p:spPr>
        <p:txBody>
          <a:bodyPr lIns="91440" tIns="91440" rIns="91440" bIns="91440" anchor="t">
            <a:normAutofit/>
          </a:bodyPr>
          <a:lstStyle/>
          <a:p>
            <a:pPr algn="l">
              <a:lnSpc>
                <a:spcPts val="2143"/>
              </a:lnSpc>
              <a:spcBef>
                <a:spcPts val="1029"/>
              </a:spcBef>
              <a:spcAft>
                <a:spcPts val="1029"/>
              </a:spcAft>
              <a:buNone/>
            </a:pPr>
            <a:r>
              <a:rPr lang="en-US" sz="1600" b="1" i="0" u="sng" dirty="0">
                <a:solidFill>
                  <a:srgbClr val="F8FAFF"/>
                </a:solidFill>
                <a:effectLst/>
                <a:latin typeface="DeepSeek-CJK-patch"/>
              </a:rPr>
              <a:t>Approach</a:t>
            </a:r>
          </a:p>
          <a:p>
            <a:pPr algn="l">
              <a:lnSpc>
                <a:spcPts val="2143"/>
              </a:lnSpc>
              <a:spcBef>
                <a:spcPts val="1029"/>
              </a:spcBef>
              <a:spcAft>
                <a:spcPts val="1029"/>
              </a:spcAft>
              <a:buNone/>
            </a:pPr>
            <a:r>
              <a:rPr lang="en-US" sz="1000" b="0" i="0" dirty="0">
                <a:solidFill>
                  <a:srgbClr val="F8FAFF"/>
                </a:solidFill>
                <a:effectLst/>
                <a:latin typeface="DeepSeek-CJK-patch"/>
              </a:rPr>
              <a:t>Our analytical </a:t>
            </a:r>
            <a:r>
              <a:rPr lang="en-US" sz="1000" i="0" dirty="0">
                <a:solidFill>
                  <a:srgbClr val="F8FAFF"/>
                </a:solidFill>
                <a:effectLst/>
                <a:latin typeface="DeepSeek-CJK-patch"/>
              </a:rPr>
              <a:t>approach</a:t>
            </a:r>
            <a:r>
              <a:rPr lang="en-US" sz="1000" b="0" i="0" dirty="0">
                <a:solidFill>
                  <a:srgbClr val="F8FAFF"/>
                </a:solidFill>
                <a:effectLst/>
                <a:latin typeface="DeepSeek-CJK-patch"/>
              </a:rPr>
              <a:t> combined robust SQL data extraction with powerful visual storytelling. After carefully reviewing all 10 ad-hoc business requests, we executed comprehensive data analysis through MySQL Workbench, transforming raw sales data into actionable insights. These findings were then brought to life through interactive Power BI dashboards designed for clear decision-making.</a:t>
            </a:r>
          </a:p>
          <a:p>
            <a:pPr algn="l">
              <a:lnSpc>
                <a:spcPts val="2143"/>
              </a:lnSpc>
              <a:spcBef>
                <a:spcPts val="1029"/>
              </a:spcBef>
              <a:spcAft>
                <a:spcPts val="1029"/>
              </a:spcAft>
            </a:pPr>
            <a:r>
              <a:rPr lang="en-US" sz="1000" b="1" i="0" dirty="0">
                <a:solidFill>
                  <a:srgbClr val="F8FAFF"/>
                </a:solidFill>
                <a:effectLst/>
                <a:latin typeface="DeepSeek-CJK-patch"/>
              </a:rPr>
              <a:t>Project Workflow</a:t>
            </a:r>
            <a:br>
              <a:rPr lang="en-US" sz="1000" b="0" i="0" dirty="0">
                <a:solidFill>
                  <a:srgbClr val="F8FAFF"/>
                </a:solidFill>
                <a:effectLst/>
                <a:latin typeface="DeepSeek-CJK-patch"/>
              </a:rPr>
            </a:br>
            <a:r>
              <a:rPr lang="en-US" sz="1000" b="0" i="0" dirty="0">
                <a:solidFill>
                  <a:srgbClr val="F8FAFF"/>
                </a:solidFill>
                <a:effectLst/>
                <a:latin typeface="DeepSeek-CJK-patch"/>
              </a:rPr>
              <a:t>The implementation followed a structured process: First, we extracted and cleaned FY2020-21 transaction data along with related dimension tables in MySQL. Next, we developed customized queries to address each business request, ensuring data accuracy and relevance. Finally, we translated these SQL outputs into intuitive Power BI visualizations that highlight key trends and opportunities.</a:t>
            </a:r>
          </a:p>
        </p:txBody>
      </p:sp>
      <p:sp>
        <p:nvSpPr>
          <p:cNvPr id="197" name="PlaceHolder 2">
            <a:extLst>
              <a:ext uri="{FF2B5EF4-FFF2-40B4-BE49-F238E27FC236}">
                <a16:creationId xmlns:a16="http://schemas.microsoft.com/office/drawing/2014/main" id="{78FA26BF-C582-3FA8-AF0F-326A2484A575}"/>
              </a:ext>
            </a:extLst>
          </p:cNvPr>
          <p:cNvSpPr>
            <a:spLocks noGrp="1"/>
          </p:cNvSpPr>
          <p:nvPr>
            <p:ph type="title"/>
          </p:nvPr>
        </p:nvSpPr>
        <p:spPr>
          <a:xfrm>
            <a:off x="2294575" y="36000"/>
            <a:ext cx="6129177" cy="837720"/>
          </a:xfrm>
          <a:prstGeom prst="rect">
            <a:avLst/>
          </a:prstGeom>
          <a:noFill/>
          <a:ln w="0">
            <a:noFill/>
          </a:ln>
        </p:spPr>
        <p:txBody>
          <a:bodyPr lIns="91440" tIns="91440" rIns="91440" bIns="91440" anchor="b">
            <a:normAutofit/>
          </a:bodyPr>
          <a:lstStyle/>
          <a:p>
            <a:pPr marL="0" indent="0">
              <a:buNone/>
            </a:pPr>
            <a:r>
              <a:rPr lang="en-US" sz="3600" b="1" dirty="0"/>
              <a:t>Approach &amp; Execution</a:t>
            </a:r>
            <a:r>
              <a:rPr lang="en-US" sz="3600" dirty="0"/>
              <a:t> </a:t>
            </a:r>
          </a:p>
        </p:txBody>
      </p:sp>
      <p:grpSp>
        <p:nvGrpSpPr>
          <p:cNvPr id="198" name="Google Shape;288;p30">
            <a:extLst>
              <a:ext uri="{FF2B5EF4-FFF2-40B4-BE49-F238E27FC236}">
                <a16:creationId xmlns:a16="http://schemas.microsoft.com/office/drawing/2014/main" id="{74528B13-053E-C278-D2A3-5CA8A7247A1B}"/>
              </a:ext>
            </a:extLst>
          </p:cNvPr>
          <p:cNvGrpSpPr/>
          <p:nvPr/>
        </p:nvGrpSpPr>
        <p:grpSpPr>
          <a:xfrm>
            <a:off x="-1716480" y="-1188360"/>
            <a:ext cx="3954960" cy="7519680"/>
            <a:chOff x="-1716480" y="-1188360"/>
            <a:chExt cx="3954960" cy="7519680"/>
          </a:xfrm>
        </p:grpSpPr>
        <p:cxnSp>
          <p:nvCxnSpPr>
            <p:cNvPr id="199" name="Google Shape;289;p30">
              <a:extLst>
                <a:ext uri="{FF2B5EF4-FFF2-40B4-BE49-F238E27FC236}">
                  <a16:creationId xmlns:a16="http://schemas.microsoft.com/office/drawing/2014/main" id="{A3C5DF80-3055-4524-89E7-925F907E7D91}"/>
                </a:ext>
              </a:extLst>
            </p:cNvPr>
            <p:cNvCxnSpPr/>
            <p:nvPr/>
          </p:nvCxnSpPr>
          <p:spPr>
            <a:xfrm>
              <a:off x="2238480" y="0"/>
              <a:ext cx="360" cy="5143680"/>
            </a:xfrm>
            <a:prstGeom prst="straightConnector1">
              <a:avLst/>
            </a:prstGeom>
            <a:ln w="9525">
              <a:solidFill>
                <a:srgbClr val="FFEED3"/>
              </a:solidFill>
              <a:round/>
            </a:ln>
          </p:spPr>
        </p:cxnSp>
        <p:grpSp>
          <p:nvGrpSpPr>
            <p:cNvPr id="200" name="Google Shape;290;p30">
              <a:extLst>
                <a:ext uri="{FF2B5EF4-FFF2-40B4-BE49-F238E27FC236}">
                  <a16:creationId xmlns:a16="http://schemas.microsoft.com/office/drawing/2014/main" id="{D3A2B966-4C8A-F03B-6DBA-3ECF2C26D7AB}"/>
                </a:ext>
              </a:extLst>
            </p:cNvPr>
            <p:cNvGrpSpPr/>
            <p:nvPr/>
          </p:nvGrpSpPr>
          <p:grpSpPr>
            <a:xfrm>
              <a:off x="-1716480" y="-1188360"/>
              <a:ext cx="3395520" cy="7519680"/>
              <a:chOff x="-1716480" y="-1188360"/>
              <a:chExt cx="3395520" cy="7519680"/>
            </a:xfrm>
          </p:grpSpPr>
          <p:sp>
            <p:nvSpPr>
              <p:cNvPr id="201" name="Google Shape;291;p30">
                <a:extLst>
                  <a:ext uri="{FF2B5EF4-FFF2-40B4-BE49-F238E27FC236}">
                    <a16:creationId xmlns:a16="http://schemas.microsoft.com/office/drawing/2014/main" id="{1ADA0616-295F-DC90-D22D-FB16AA2933C2}"/>
                  </a:ext>
                </a:extLst>
              </p:cNvPr>
              <p:cNvSpPr/>
              <p:nvPr/>
            </p:nvSpPr>
            <p:spPr>
              <a:xfrm>
                <a:off x="-1716480" y="-118836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2" name="Google Shape;292;p30">
                <a:extLst>
                  <a:ext uri="{FF2B5EF4-FFF2-40B4-BE49-F238E27FC236}">
                    <a16:creationId xmlns:a16="http://schemas.microsoft.com/office/drawing/2014/main" id="{30F551B7-C42A-E370-5FAA-35CB7D6D929A}"/>
                  </a:ext>
                </a:extLst>
              </p:cNvPr>
              <p:cNvSpPr/>
              <p:nvPr/>
            </p:nvSpPr>
            <p:spPr>
              <a:xfrm>
                <a:off x="-1716480" y="87372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3" name="Google Shape;293;p30">
                <a:extLst>
                  <a:ext uri="{FF2B5EF4-FFF2-40B4-BE49-F238E27FC236}">
                    <a16:creationId xmlns:a16="http://schemas.microsoft.com/office/drawing/2014/main" id="{1A94C24A-33A3-554F-09FC-821D86AA92F5}"/>
                  </a:ext>
                </a:extLst>
              </p:cNvPr>
              <p:cNvSpPr/>
              <p:nvPr/>
            </p:nvSpPr>
            <p:spPr>
              <a:xfrm>
                <a:off x="-1716480" y="293580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extLst>
      <p:ext uri="{BB962C8B-B14F-4D97-AF65-F5344CB8AC3E}">
        <p14:creationId xmlns:p14="http://schemas.microsoft.com/office/powerpoint/2010/main" val="924858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7C73B-F77C-3D7A-907A-86E2FB5F7CDF}"/>
            </a:ext>
          </a:extLst>
        </p:cNvPr>
        <p:cNvGrpSpPr/>
        <p:nvPr/>
      </p:nvGrpSpPr>
      <p:grpSpPr>
        <a:xfrm>
          <a:off x="0" y="0"/>
          <a:ext cx="0" cy="0"/>
          <a:chOff x="0" y="0"/>
          <a:chExt cx="0" cy="0"/>
        </a:xfrm>
      </p:grpSpPr>
      <p:sp>
        <p:nvSpPr>
          <p:cNvPr id="197" name="PlaceHolder 2">
            <a:extLst>
              <a:ext uri="{FF2B5EF4-FFF2-40B4-BE49-F238E27FC236}">
                <a16:creationId xmlns:a16="http://schemas.microsoft.com/office/drawing/2014/main" id="{E8A39923-DBCA-A136-6F83-97233FF5CB06}"/>
              </a:ext>
            </a:extLst>
          </p:cNvPr>
          <p:cNvSpPr>
            <a:spLocks noGrp="1"/>
          </p:cNvSpPr>
          <p:nvPr>
            <p:ph type="title"/>
          </p:nvPr>
        </p:nvSpPr>
        <p:spPr>
          <a:xfrm>
            <a:off x="2294575" y="36000"/>
            <a:ext cx="6129177" cy="837720"/>
          </a:xfrm>
          <a:prstGeom prst="rect">
            <a:avLst/>
          </a:prstGeom>
          <a:noFill/>
          <a:ln w="0">
            <a:noFill/>
          </a:ln>
        </p:spPr>
        <p:txBody>
          <a:bodyPr lIns="91440" tIns="91440" rIns="91440" bIns="91440" anchor="b">
            <a:normAutofit/>
          </a:bodyPr>
          <a:lstStyle/>
          <a:p>
            <a:pPr marL="0" indent="0">
              <a:buNone/>
            </a:pPr>
            <a:r>
              <a:rPr lang="en-US" sz="1000" b="1" dirty="0"/>
              <a:t>Dimension tables</a:t>
            </a:r>
            <a:r>
              <a:rPr lang="en-US" sz="800" b="1" dirty="0"/>
              <a:t>: dim_customer (client details) and dim_product (item attributes)</a:t>
            </a:r>
            <a:br>
              <a:rPr lang="en-US" sz="800" b="1" dirty="0"/>
            </a:br>
            <a:r>
              <a:rPr lang="en-US" sz="1000" b="1" dirty="0"/>
              <a:t>Fact tables</a:t>
            </a:r>
            <a:r>
              <a:rPr lang="en-US" sz="800" b="1" dirty="0"/>
              <a:t>: Sales metrics (fact_sales_monthly), pricing (fact_gross_price), costs (fact_manufacturing_cost), and pre-invoice adjustments</a:t>
            </a:r>
            <a:br>
              <a:rPr lang="en-US" sz="800" b="1" dirty="0"/>
            </a:br>
            <a:r>
              <a:rPr lang="en-US" sz="1000" b="1" dirty="0"/>
              <a:t>Relationships: </a:t>
            </a:r>
            <a:r>
              <a:rPr lang="en-US" sz="800" b="1" dirty="0"/>
              <a:t>Dimension tables connect to fact tables via keys for comprehensive analysis</a:t>
            </a:r>
            <a:endParaRPr lang="en-US" sz="800" dirty="0"/>
          </a:p>
        </p:txBody>
      </p:sp>
      <p:grpSp>
        <p:nvGrpSpPr>
          <p:cNvPr id="198" name="Google Shape;288;p30">
            <a:extLst>
              <a:ext uri="{FF2B5EF4-FFF2-40B4-BE49-F238E27FC236}">
                <a16:creationId xmlns:a16="http://schemas.microsoft.com/office/drawing/2014/main" id="{E3211BB5-4AAC-661A-B238-98F0B364AF20}"/>
              </a:ext>
            </a:extLst>
          </p:cNvPr>
          <p:cNvGrpSpPr/>
          <p:nvPr/>
        </p:nvGrpSpPr>
        <p:grpSpPr>
          <a:xfrm>
            <a:off x="-1716480" y="-1188360"/>
            <a:ext cx="3954960" cy="7519680"/>
            <a:chOff x="-1716480" y="-1188360"/>
            <a:chExt cx="3954960" cy="7519680"/>
          </a:xfrm>
        </p:grpSpPr>
        <p:cxnSp>
          <p:nvCxnSpPr>
            <p:cNvPr id="199" name="Google Shape;289;p30">
              <a:extLst>
                <a:ext uri="{FF2B5EF4-FFF2-40B4-BE49-F238E27FC236}">
                  <a16:creationId xmlns:a16="http://schemas.microsoft.com/office/drawing/2014/main" id="{352A17DF-DCC1-CB29-40A6-A457A4B71119}"/>
                </a:ext>
              </a:extLst>
            </p:cNvPr>
            <p:cNvCxnSpPr/>
            <p:nvPr/>
          </p:nvCxnSpPr>
          <p:spPr>
            <a:xfrm>
              <a:off x="2238480" y="0"/>
              <a:ext cx="360" cy="5143680"/>
            </a:xfrm>
            <a:prstGeom prst="straightConnector1">
              <a:avLst/>
            </a:prstGeom>
            <a:ln w="9525">
              <a:solidFill>
                <a:srgbClr val="FFEED3"/>
              </a:solidFill>
              <a:round/>
            </a:ln>
          </p:spPr>
        </p:cxnSp>
        <p:grpSp>
          <p:nvGrpSpPr>
            <p:cNvPr id="200" name="Google Shape;290;p30">
              <a:extLst>
                <a:ext uri="{FF2B5EF4-FFF2-40B4-BE49-F238E27FC236}">
                  <a16:creationId xmlns:a16="http://schemas.microsoft.com/office/drawing/2014/main" id="{C223F8AC-46C3-E9AA-15E1-7161C2FA6AB2}"/>
                </a:ext>
              </a:extLst>
            </p:cNvPr>
            <p:cNvGrpSpPr/>
            <p:nvPr/>
          </p:nvGrpSpPr>
          <p:grpSpPr>
            <a:xfrm>
              <a:off x="-1716480" y="-1188360"/>
              <a:ext cx="3395520" cy="7519680"/>
              <a:chOff x="-1716480" y="-1188360"/>
              <a:chExt cx="3395520" cy="7519680"/>
            </a:xfrm>
          </p:grpSpPr>
          <p:sp>
            <p:nvSpPr>
              <p:cNvPr id="201" name="Google Shape;291;p30">
                <a:extLst>
                  <a:ext uri="{FF2B5EF4-FFF2-40B4-BE49-F238E27FC236}">
                    <a16:creationId xmlns:a16="http://schemas.microsoft.com/office/drawing/2014/main" id="{640C0657-69C1-8488-23A9-8549C547FA5C}"/>
                  </a:ext>
                </a:extLst>
              </p:cNvPr>
              <p:cNvSpPr/>
              <p:nvPr/>
            </p:nvSpPr>
            <p:spPr>
              <a:xfrm>
                <a:off x="-1716480" y="-118836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2" name="Google Shape;292;p30">
                <a:extLst>
                  <a:ext uri="{FF2B5EF4-FFF2-40B4-BE49-F238E27FC236}">
                    <a16:creationId xmlns:a16="http://schemas.microsoft.com/office/drawing/2014/main" id="{F695EAB8-6992-F765-1DF5-A4B54EF21FD7}"/>
                  </a:ext>
                </a:extLst>
              </p:cNvPr>
              <p:cNvSpPr/>
              <p:nvPr/>
            </p:nvSpPr>
            <p:spPr>
              <a:xfrm>
                <a:off x="-1716480" y="87372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3" name="Google Shape;293;p30">
                <a:extLst>
                  <a:ext uri="{FF2B5EF4-FFF2-40B4-BE49-F238E27FC236}">
                    <a16:creationId xmlns:a16="http://schemas.microsoft.com/office/drawing/2014/main" id="{1C9EDAD7-FFF1-022D-7CA5-7E83A075448D}"/>
                  </a:ext>
                </a:extLst>
              </p:cNvPr>
              <p:cNvSpPr/>
              <p:nvPr/>
            </p:nvSpPr>
            <p:spPr>
              <a:xfrm>
                <a:off x="-1716480" y="293580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pic>
        <p:nvPicPr>
          <p:cNvPr id="4" name="Picture 3">
            <a:extLst>
              <a:ext uri="{FF2B5EF4-FFF2-40B4-BE49-F238E27FC236}">
                <a16:creationId xmlns:a16="http://schemas.microsoft.com/office/drawing/2014/main" id="{47003C8D-F5E2-3517-6203-83BF1BC799DE}"/>
              </a:ext>
            </a:extLst>
          </p:cNvPr>
          <p:cNvPicPr>
            <a:picLocks noChangeAspect="1"/>
          </p:cNvPicPr>
          <p:nvPr/>
        </p:nvPicPr>
        <p:blipFill>
          <a:blip r:embed="rId2"/>
          <a:stretch>
            <a:fillRect/>
          </a:stretch>
        </p:blipFill>
        <p:spPr>
          <a:xfrm>
            <a:off x="2294574" y="1008145"/>
            <a:ext cx="6023235" cy="4036046"/>
          </a:xfrm>
          <a:prstGeom prst="rect">
            <a:avLst/>
          </a:prstGeom>
        </p:spPr>
      </p:pic>
    </p:spTree>
    <p:extLst>
      <p:ext uri="{BB962C8B-B14F-4D97-AF65-F5344CB8AC3E}">
        <p14:creationId xmlns:p14="http://schemas.microsoft.com/office/powerpoint/2010/main" val="2261575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5FDE0-EB71-3DC0-F63A-D0D66D736EB8}"/>
            </a:ext>
          </a:extLst>
        </p:cNvPr>
        <p:cNvGrpSpPr/>
        <p:nvPr/>
      </p:nvGrpSpPr>
      <p:grpSpPr>
        <a:xfrm>
          <a:off x="0" y="0"/>
          <a:ext cx="0" cy="0"/>
          <a:chOff x="0" y="0"/>
          <a:chExt cx="0" cy="0"/>
        </a:xfrm>
      </p:grpSpPr>
      <p:sp>
        <p:nvSpPr>
          <p:cNvPr id="196" name="PlaceHolder 1">
            <a:extLst>
              <a:ext uri="{FF2B5EF4-FFF2-40B4-BE49-F238E27FC236}">
                <a16:creationId xmlns:a16="http://schemas.microsoft.com/office/drawing/2014/main" id="{163F0A87-336A-28A7-B796-1959300FAA4A}"/>
              </a:ext>
            </a:extLst>
          </p:cNvPr>
          <p:cNvSpPr>
            <a:spLocks noGrp="1"/>
          </p:cNvSpPr>
          <p:nvPr>
            <p:ph type="subTitle"/>
          </p:nvPr>
        </p:nvSpPr>
        <p:spPr>
          <a:xfrm>
            <a:off x="2725540" y="1648509"/>
            <a:ext cx="5266163" cy="3165206"/>
          </a:xfrm>
          <a:prstGeom prst="rect">
            <a:avLst/>
          </a:prstGeom>
          <a:noFill/>
          <a:ln w="0">
            <a:noFill/>
          </a:ln>
        </p:spPr>
        <p:txBody>
          <a:bodyPr lIns="91440" tIns="91440" rIns="91440" bIns="91440" anchor="t">
            <a:normAutofit/>
          </a:bodyPr>
          <a:lstStyle/>
          <a:p>
            <a:pPr algn="l">
              <a:lnSpc>
                <a:spcPts val="2143"/>
              </a:lnSpc>
              <a:spcBef>
                <a:spcPts val="1029"/>
              </a:spcBef>
              <a:spcAft>
                <a:spcPts val="1029"/>
              </a:spcAft>
              <a:buNone/>
            </a:pPr>
            <a:endParaRPr lang="en-US" sz="1600" b="1" i="0" u="sng" dirty="0">
              <a:solidFill>
                <a:srgbClr val="F8FAFF"/>
              </a:solidFill>
              <a:effectLst/>
              <a:latin typeface="DeepSeek-CJK-patch"/>
            </a:endParaRPr>
          </a:p>
        </p:txBody>
      </p:sp>
      <p:sp>
        <p:nvSpPr>
          <p:cNvPr id="197" name="PlaceHolder 2">
            <a:extLst>
              <a:ext uri="{FF2B5EF4-FFF2-40B4-BE49-F238E27FC236}">
                <a16:creationId xmlns:a16="http://schemas.microsoft.com/office/drawing/2014/main" id="{2ADA9932-51EC-F7AC-16A4-3EB19B382741}"/>
              </a:ext>
            </a:extLst>
          </p:cNvPr>
          <p:cNvSpPr>
            <a:spLocks noGrp="1"/>
          </p:cNvSpPr>
          <p:nvPr>
            <p:ph type="title"/>
          </p:nvPr>
        </p:nvSpPr>
        <p:spPr>
          <a:xfrm>
            <a:off x="1" y="36000"/>
            <a:ext cx="8423752" cy="837720"/>
          </a:xfrm>
          <a:prstGeom prst="rect">
            <a:avLst/>
          </a:prstGeom>
          <a:noFill/>
          <a:ln w="0">
            <a:noFill/>
          </a:ln>
        </p:spPr>
        <p:txBody>
          <a:bodyPr lIns="91440" tIns="91440" rIns="91440" bIns="91440" anchor="b">
            <a:normAutofit/>
          </a:bodyPr>
          <a:lstStyle/>
          <a:p>
            <a:r>
              <a:rPr lang="en-US" sz="1100" b="1" dirty="0"/>
              <a:t>Request No. 1</a:t>
            </a:r>
            <a:br>
              <a:rPr lang="en-US" sz="1100" dirty="0"/>
            </a:br>
            <a:br>
              <a:rPr lang="en-US" sz="1100" dirty="0"/>
            </a:br>
            <a:r>
              <a:rPr lang="en-US" sz="1100" dirty="0"/>
              <a:t>Provide the list of markets in which customer "Atliq Exclusive" operates its</a:t>
            </a:r>
            <a:br>
              <a:rPr lang="en-US" sz="1100" dirty="0"/>
            </a:br>
            <a:r>
              <a:rPr lang="en-US" sz="1100" dirty="0"/>
              <a:t>business in the APAC region. </a:t>
            </a:r>
            <a:endParaRPr lang="en-IN" sz="1100" dirty="0"/>
          </a:p>
        </p:txBody>
      </p:sp>
      <p:pic>
        <p:nvPicPr>
          <p:cNvPr id="2" name="Picture 1">
            <a:extLst>
              <a:ext uri="{FF2B5EF4-FFF2-40B4-BE49-F238E27FC236}">
                <a16:creationId xmlns:a16="http://schemas.microsoft.com/office/drawing/2014/main" id="{1EA4ABB0-5A7F-6AC0-0E10-5BF6AE9675BE}"/>
              </a:ext>
            </a:extLst>
          </p:cNvPr>
          <p:cNvPicPr>
            <a:picLocks noChangeAspect="1"/>
          </p:cNvPicPr>
          <p:nvPr/>
        </p:nvPicPr>
        <p:blipFill>
          <a:blip r:embed="rId2"/>
          <a:stretch>
            <a:fillRect/>
          </a:stretch>
        </p:blipFill>
        <p:spPr>
          <a:xfrm>
            <a:off x="2656956" y="1581463"/>
            <a:ext cx="5403329" cy="3526038"/>
          </a:xfrm>
          <a:prstGeom prst="rect">
            <a:avLst/>
          </a:prstGeom>
        </p:spPr>
      </p:pic>
      <p:sp>
        <p:nvSpPr>
          <p:cNvPr id="3" name="TextBox 2">
            <a:extLst>
              <a:ext uri="{FF2B5EF4-FFF2-40B4-BE49-F238E27FC236}">
                <a16:creationId xmlns:a16="http://schemas.microsoft.com/office/drawing/2014/main" id="{C4F1C45B-10D9-B6B0-0427-25C9595423BC}"/>
              </a:ext>
            </a:extLst>
          </p:cNvPr>
          <p:cNvSpPr txBox="1"/>
          <p:nvPr/>
        </p:nvSpPr>
        <p:spPr>
          <a:xfrm>
            <a:off x="209862" y="1636322"/>
            <a:ext cx="2008682" cy="3416320"/>
          </a:xfrm>
          <a:prstGeom prst="rect">
            <a:avLst/>
          </a:prstGeom>
          <a:noFill/>
        </p:spPr>
        <p:txBody>
          <a:bodyPr wrap="square" rtlCol="0">
            <a:spAutoFit/>
          </a:bodyPr>
          <a:lstStyle/>
          <a:p>
            <a:r>
              <a:rPr lang="en-US" sz="1800" dirty="0"/>
              <a:t>Identifies the specific markets where "Atliq Exclusive" operates in the APAC region.</a:t>
            </a:r>
            <a:br>
              <a:rPr lang="en-US" sz="1800" dirty="0"/>
            </a:br>
            <a:r>
              <a:rPr lang="en-US" sz="1800" dirty="0"/>
              <a:t>Helps the company focus marketing, supply chain, or logistics strategies in these markets.</a:t>
            </a:r>
            <a:endParaRPr lang="en-IN" dirty="0"/>
          </a:p>
        </p:txBody>
      </p:sp>
    </p:spTree>
    <p:extLst>
      <p:ext uri="{BB962C8B-B14F-4D97-AF65-F5344CB8AC3E}">
        <p14:creationId xmlns:p14="http://schemas.microsoft.com/office/powerpoint/2010/main" val="469025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03836-E001-3095-6BE2-805105C0D77F}"/>
            </a:ext>
          </a:extLst>
        </p:cNvPr>
        <p:cNvGrpSpPr/>
        <p:nvPr/>
      </p:nvGrpSpPr>
      <p:grpSpPr>
        <a:xfrm>
          <a:off x="0" y="0"/>
          <a:ext cx="0" cy="0"/>
          <a:chOff x="0" y="0"/>
          <a:chExt cx="0" cy="0"/>
        </a:xfrm>
      </p:grpSpPr>
      <p:sp>
        <p:nvSpPr>
          <p:cNvPr id="197" name="PlaceHolder 2">
            <a:extLst>
              <a:ext uri="{FF2B5EF4-FFF2-40B4-BE49-F238E27FC236}">
                <a16:creationId xmlns:a16="http://schemas.microsoft.com/office/drawing/2014/main" id="{35ACB174-85C2-F543-2D9A-AF20201D16AE}"/>
              </a:ext>
            </a:extLst>
          </p:cNvPr>
          <p:cNvSpPr>
            <a:spLocks noGrp="1"/>
          </p:cNvSpPr>
          <p:nvPr>
            <p:ph type="title"/>
          </p:nvPr>
        </p:nvSpPr>
        <p:spPr>
          <a:xfrm>
            <a:off x="1" y="36000"/>
            <a:ext cx="8423208" cy="942192"/>
          </a:xfrm>
          <a:prstGeom prst="rect">
            <a:avLst/>
          </a:prstGeom>
          <a:noFill/>
          <a:ln w="0">
            <a:noFill/>
          </a:ln>
        </p:spPr>
        <p:txBody>
          <a:bodyPr lIns="91440" tIns="91440" rIns="91440" bIns="91440" anchor="b">
            <a:normAutofit fontScale="90000"/>
          </a:bodyPr>
          <a:lstStyle/>
          <a:p>
            <a:r>
              <a:rPr lang="en-US" sz="1200" b="1" dirty="0"/>
              <a:t>Request No. 2</a:t>
            </a:r>
            <a:br>
              <a:rPr lang="en-US" sz="1200" dirty="0"/>
            </a:br>
            <a:r>
              <a:rPr lang="en-US" sz="1200" dirty="0"/>
              <a:t>What is the percentage of unique product increase in 2021 vs. 2020? The final output contains these fields,</a:t>
            </a:r>
            <a:br>
              <a:rPr lang="en-US" sz="1200" dirty="0"/>
            </a:br>
            <a:r>
              <a:rPr lang="en-US" sz="1200" dirty="0">
                <a:solidFill>
                  <a:srgbClr val="00B050"/>
                </a:solidFill>
              </a:rPr>
              <a:t>unique_products_2020</a:t>
            </a:r>
            <a:br>
              <a:rPr lang="en-US" sz="1200" dirty="0">
                <a:solidFill>
                  <a:srgbClr val="00B050"/>
                </a:solidFill>
              </a:rPr>
            </a:br>
            <a:r>
              <a:rPr lang="en-US" sz="1200" dirty="0">
                <a:solidFill>
                  <a:srgbClr val="00B050"/>
                </a:solidFill>
              </a:rPr>
              <a:t>unique_products_2021</a:t>
            </a:r>
            <a:br>
              <a:rPr lang="en-US" sz="1200" dirty="0">
                <a:solidFill>
                  <a:srgbClr val="00B050"/>
                </a:solidFill>
              </a:rPr>
            </a:br>
            <a:r>
              <a:rPr lang="en-US" sz="1200" dirty="0">
                <a:solidFill>
                  <a:srgbClr val="00B050"/>
                </a:solidFill>
              </a:rPr>
              <a:t>percentage_chg</a:t>
            </a:r>
            <a:br>
              <a:rPr lang="en-US" sz="800" dirty="0">
                <a:solidFill>
                  <a:srgbClr val="00B050"/>
                </a:solidFill>
              </a:rPr>
            </a:br>
            <a:endParaRPr lang="en-IN" sz="800" dirty="0">
              <a:solidFill>
                <a:srgbClr val="00B050"/>
              </a:solidFill>
            </a:endParaRPr>
          </a:p>
        </p:txBody>
      </p:sp>
      <p:pic>
        <p:nvPicPr>
          <p:cNvPr id="3" name="Content Placeholder 5">
            <a:extLst>
              <a:ext uri="{FF2B5EF4-FFF2-40B4-BE49-F238E27FC236}">
                <a16:creationId xmlns:a16="http://schemas.microsoft.com/office/drawing/2014/main" id="{D978511C-4A00-E131-D5AB-178A71E1BBE1}"/>
              </a:ext>
            </a:extLst>
          </p:cNvPr>
          <p:cNvPicPr>
            <a:picLocks noGrp="1" noChangeAspect="1"/>
          </p:cNvPicPr>
          <p:nvPr>
            <p:ph sz="half" idx="2"/>
          </p:nvPr>
        </p:nvPicPr>
        <p:blipFill>
          <a:blip r:embed="rId2"/>
          <a:stretch>
            <a:fillRect/>
          </a:stretch>
        </p:blipFill>
        <p:spPr>
          <a:xfrm>
            <a:off x="2398285" y="1573967"/>
            <a:ext cx="5710674" cy="3347279"/>
          </a:xfrm>
        </p:spPr>
      </p:pic>
      <p:pic>
        <p:nvPicPr>
          <p:cNvPr id="5" name="Content Placeholder 5">
            <a:extLst>
              <a:ext uri="{FF2B5EF4-FFF2-40B4-BE49-F238E27FC236}">
                <a16:creationId xmlns:a16="http://schemas.microsoft.com/office/drawing/2014/main" id="{20A47558-9323-DDAA-E809-12FD4FCA94A7}"/>
              </a:ext>
            </a:extLst>
          </p:cNvPr>
          <p:cNvPicPr>
            <a:picLocks noGrp="1" noChangeAspect="1"/>
          </p:cNvPicPr>
          <p:nvPr>
            <p:ph sz="half" idx="2"/>
          </p:nvPr>
        </p:nvPicPr>
        <p:blipFill>
          <a:blip r:embed="rId2"/>
          <a:stretch>
            <a:fillRect/>
          </a:stretch>
        </p:blipFill>
        <p:spPr>
          <a:xfrm>
            <a:off x="2593453" y="1573968"/>
            <a:ext cx="5568691" cy="3314290"/>
          </a:xfrm>
        </p:spPr>
      </p:pic>
      <p:pic>
        <p:nvPicPr>
          <p:cNvPr id="4" name="Picture 3">
            <a:extLst>
              <a:ext uri="{FF2B5EF4-FFF2-40B4-BE49-F238E27FC236}">
                <a16:creationId xmlns:a16="http://schemas.microsoft.com/office/drawing/2014/main" id="{028375E7-4BDD-DBF4-A695-7ABC5105D16C}"/>
              </a:ext>
            </a:extLst>
          </p:cNvPr>
          <p:cNvPicPr>
            <a:picLocks noChangeAspect="1"/>
          </p:cNvPicPr>
          <p:nvPr/>
        </p:nvPicPr>
        <p:blipFill>
          <a:blip r:embed="rId3"/>
          <a:stretch>
            <a:fillRect/>
          </a:stretch>
        </p:blipFill>
        <p:spPr>
          <a:xfrm>
            <a:off x="4339652" y="1011179"/>
            <a:ext cx="3996476" cy="4096322"/>
          </a:xfrm>
          <a:prstGeom prst="rect">
            <a:avLst/>
          </a:prstGeom>
        </p:spPr>
      </p:pic>
      <p:sp>
        <p:nvSpPr>
          <p:cNvPr id="8" name="TextBox 7">
            <a:extLst>
              <a:ext uri="{FF2B5EF4-FFF2-40B4-BE49-F238E27FC236}">
                <a16:creationId xmlns:a16="http://schemas.microsoft.com/office/drawing/2014/main" id="{D542009F-A6A4-4776-FC4B-B41D515E7D05}"/>
              </a:ext>
            </a:extLst>
          </p:cNvPr>
          <p:cNvSpPr txBox="1"/>
          <p:nvPr/>
        </p:nvSpPr>
        <p:spPr>
          <a:xfrm>
            <a:off x="66744" y="2076566"/>
            <a:ext cx="4145797" cy="292131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l">
              <a:lnSpc>
                <a:spcPts val="2143"/>
              </a:lnSpc>
              <a:spcAft>
                <a:spcPts val="1029"/>
              </a:spcAft>
              <a:buNone/>
            </a:pPr>
            <a:r>
              <a:rPr lang="en-US" b="1" i="0" u="sng" dirty="0">
                <a:solidFill>
                  <a:srgbClr val="F8FAFF"/>
                </a:solidFill>
                <a:effectLst/>
                <a:latin typeface="DeepSeek-CJK-patch"/>
              </a:rPr>
              <a:t>Insights</a:t>
            </a:r>
            <a:r>
              <a:rPr lang="en-US" b="1" i="0" dirty="0">
                <a:solidFill>
                  <a:srgbClr val="F8FAFF"/>
                </a:solidFill>
                <a:effectLst/>
                <a:latin typeface="DeepSeek-CJK-patch"/>
              </a:rPr>
              <a:t> </a:t>
            </a:r>
          </a:p>
          <a:p>
            <a:pPr algn="l">
              <a:lnSpc>
                <a:spcPts val="2143"/>
              </a:lnSpc>
              <a:spcAft>
                <a:spcPts val="1029"/>
              </a:spcAft>
              <a:buNone/>
            </a:pPr>
            <a:r>
              <a:rPr lang="en-US" sz="1600" b="1" i="0" dirty="0">
                <a:solidFill>
                  <a:srgbClr val="F8FAFF"/>
                </a:solidFill>
                <a:effectLst/>
                <a:latin typeface="DeepSeek-CJK-patch"/>
              </a:rPr>
              <a:t>1. Product Expansion:</a:t>
            </a:r>
            <a:br>
              <a:rPr lang="en-US" sz="1600" b="0" i="0" dirty="0">
                <a:solidFill>
                  <a:srgbClr val="F8FAFF"/>
                </a:solidFill>
                <a:effectLst/>
                <a:latin typeface="DeepSeek-CJK-patch"/>
              </a:rPr>
            </a:br>
            <a:r>
              <a:rPr lang="en-US" sz="1600" b="0" i="0" dirty="0">
                <a:solidFill>
                  <a:srgbClr val="F8FAFF"/>
                </a:solidFill>
                <a:effectLst/>
                <a:latin typeface="DeepSeek-CJK-patch"/>
              </a:rPr>
              <a:t>89 new products launched (2020-2021), showing strong growth in offerings.</a:t>
            </a:r>
          </a:p>
          <a:p>
            <a:pPr algn="l">
              <a:lnSpc>
                <a:spcPts val="2143"/>
              </a:lnSpc>
              <a:spcBef>
                <a:spcPts val="1029"/>
              </a:spcBef>
              <a:spcAft>
                <a:spcPts val="1029"/>
              </a:spcAft>
            </a:pPr>
            <a:r>
              <a:rPr lang="en-US" sz="1600" b="1" i="0" dirty="0">
                <a:solidFill>
                  <a:srgbClr val="F8FAFF"/>
                </a:solidFill>
                <a:effectLst/>
                <a:latin typeface="DeepSeek-CJK-patch"/>
              </a:rPr>
              <a:t>2. Innovation Focus:</a:t>
            </a:r>
            <a:br>
              <a:rPr lang="en-US" sz="1600" b="0" i="0" dirty="0">
                <a:solidFill>
                  <a:srgbClr val="F8FAFF"/>
                </a:solidFill>
                <a:effectLst/>
                <a:latin typeface="DeepSeek-CJK-patch"/>
              </a:rPr>
            </a:br>
            <a:r>
              <a:rPr lang="en-US" sz="1600" b="0" i="0" dirty="0">
                <a:solidFill>
                  <a:srgbClr val="F8FAFF"/>
                </a:solidFill>
                <a:effectLst/>
                <a:latin typeface="DeepSeek-CJK-patch"/>
              </a:rPr>
              <a:t>Highlights efforts to diversify and innovate—key for staying competitive.</a:t>
            </a:r>
          </a:p>
          <a:p>
            <a:pPr algn="l">
              <a:spcBef>
                <a:spcPts val="1200"/>
              </a:spcBef>
              <a:spcAft>
                <a:spcPts val="1200"/>
              </a:spcAft>
            </a:pPr>
            <a:endParaRPr lang="en-IN" dirty="0"/>
          </a:p>
        </p:txBody>
      </p:sp>
      <p:pic>
        <p:nvPicPr>
          <p:cNvPr id="10" name="Picture 9">
            <a:extLst>
              <a:ext uri="{FF2B5EF4-FFF2-40B4-BE49-F238E27FC236}">
                <a16:creationId xmlns:a16="http://schemas.microsoft.com/office/drawing/2014/main" id="{D44CD678-BAB6-7027-E6A2-04D70E32D1AF}"/>
              </a:ext>
            </a:extLst>
          </p:cNvPr>
          <p:cNvPicPr>
            <a:picLocks noChangeAspect="1"/>
          </p:cNvPicPr>
          <p:nvPr/>
        </p:nvPicPr>
        <p:blipFill>
          <a:blip r:embed="rId4"/>
          <a:stretch>
            <a:fillRect/>
          </a:stretch>
        </p:blipFill>
        <p:spPr>
          <a:xfrm>
            <a:off x="65808" y="1050429"/>
            <a:ext cx="4145797" cy="993149"/>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1656798769"/>
      </p:ext>
    </p:extLst>
  </p:cSld>
  <p:clrMapOvr>
    <a:masterClrMapping/>
  </p:clrMapOvr>
</p:sld>
</file>

<file path=ppt/theme/theme1.xml><?xml version="1.0" encoding="utf-8"?>
<a:theme xmlns:a="http://schemas.openxmlformats.org/drawingml/2006/main" name="Minimalist Conference Style Presentation by Slidesgo">
  <a:themeElements>
    <a:clrScheme name="Simple Light">
      <a:dk1>
        <a:srgbClr val="FFEED3"/>
      </a:dk1>
      <a:lt1>
        <a:srgbClr val="4D3B1B"/>
      </a:lt1>
      <a:dk2>
        <a:srgbClr val="583F17"/>
      </a:dk2>
      <a:lt2>
        <a:srgbClr val="723500"/>
      </a:lt2>
      <a:accent1>
        <a:srgbClr val="3E2200"/>
      </a:accent1>
      <a:accent2>
        <a:srgbClr val="473723"/>
      </a:accent2>
      <a:accent3>
        <a:srgbClr val="000000"/>
      </a:accent3>
      <a:accent4>
        <a:srgbClr val="FFFFFF"/>
      </a:accent4>
      <a:accent5>
        <a:srgbClr val="FFFFFF"/>
      </a:accent5>
      <a:accent6>
        <a:srgbClr val="FFFFFF"/>
      </a:accent6>
      <a:hlink>
        <a:srgbClr val="FFEED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1713</TotalTime>
  <Words>1481</Words>
  <Application>Microsoft Office PowerPoint</Application>
  <PresentationFormat>On-screen Show (16:9)</PresentationFormat>
  <Paragraphs>77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Bricolage Grotesque ExtraLight</vt:lpstr>
      <vt:lpstr>DeepSeek-CJK-patch</vt:lpstr>
      <vt:lpstr>OpenSymbol</vt:lpstr>
      <vt:lpstr>Symbol</vt:lpstr>
      <vt:lpstr>Wingdings</vt:lpstr>
      <vt:lpstr>Ysabeau SC</vt:lpstr>
      <vt:lpstr>Minimalist Conference Style Presentation by Slidesgo</vt:lpstr>
      <vt:lpstr>Index</vt:lpstr>
      <vt:lpstr>Atliq hardware business model</vt:lpstr>
      <vt:lpstr>Atliq hardware Products</vt:lpstr>
      <vt:lpstr>PowerPoint Presentation</vt:lpstr>
      <vt:lpstr>Challenges &amp; Ambitions </vt:lpstr>
      <vt:lpstr>Approach &amp; Execution </vt:lpstr>
      <vt:lpstr>Dimension tables: dim_customer (client details) and dim_product (item attributes) Fact tables: Sales metrics (fact_sales_monthly), pricing (fact_gross_price), costs (fact_manufacturing_cost), and pre-invoice adjustments Relationships: Dimension tables connect to fact tables via keys for comprehensive analysis</vt:lpstr>
      <vt:lpstr>Request No. 1  Provide the list of markets in which customer "Atliq Exclusive" operates its business in the APAC region. </vt:lpstr>
      <vt:lpstr>Request No. 2 What is the percentage of unique product increase in 2021 vs. 2020? The final output contains these fields, unique_products_2020 unique_products_2021 percentage_chg </vt:lpstr>
      <vt:lpstr>Request No.3 Provide a report with all the unique product counts for each segment and sort them in descending order of product counts. The final output contains 2 fields, segment product_count </vt:lpstr>
      <vt:lpstr>Request No. 4 Follow-up: Which segment had the most increase in unique products in 2021 vs 2020? The final output contains these fields, segment product_count_2020 product_count_2021 difference </vt:lpstr>
      <vt:lpstr>Request No. 5  Get the products that have the highest and lowest manufacturing costs. The final output should contain these fields, product_code product manufacturing_cost </vt:lpstr>
      <vt:lpstr>Request No. 6  Generate a report which contains the top 5 customers who received an average high pre_invoice_discount_pct for the fiscal year 2021 and in the Indian market. The final output contains these fields, customer_code customer average_discount_percentage   </vt:lpstr>
      <vt:lpstr>Request No. 7  Get the complete report of the Gross sales amount for the customer “Atliq Exclusive” for each month. This analysis helps to get an idea of low and high-performing months and take strategic decisions. The final report contains these columns: Month Year Gross sales Amount </vt:lpstr>
      <vt:lpstr>Request No. 8  In which quarter of 2020, got the maximum total_sold_quantity? The final output contains these fields sorted by the total_sold_quantity, Quarter total_sold_quantity </vt:lpstr>
      <vt:lpstr>Request No. 9  Which channel helped to bring more gross sales in the fiscal year 2021 and the percentage of contribution? The final output contains these fields, channel gross_sales_mln percentage</vt:lpstr>
      <vt:lpstr>Request No. 10  Get the Top 3 products in each division that have a high total_sold_quantity in the fiscal_year 2021? The final output contains these fields, division product_code </vt:lpstr>
      <vt:lpstr>Project Insights:AtliqHardware</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ankit tripathi</dc:creator>
  <cp:lastModifiedBy>sonali yadav</cp:lastModifiedBy>
  <cp:revision>28</cp:revision>
  <dcterms:modified xsi:type="dcterms:W3CDTF">2025-06-13T07:18:59Z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2025-04-04T05:33:47Z</dcterms:created>
  <dc:creator>Unknown Creator</dc:creator>
  <dc:description/>
  <dc:language>en-US</dc:language>
  <cp:lastModifiedBy>Unknown Creator</cp:lastModifiedBy>
  <dcterms:modified xsi:type="dcterms:W3CDTF">2025-04-04T05:33:47Z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