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1" r:id="rId12"/>
    <p:sldId id="265" r:id="rId13"/>
    <p:sldId id="269" r:id="rId14"/>
    <p:sldId id="272" r:id="rId15"/>
    <p:sldId id="266" r:id="rId16"/>
    <p:sldId id="267" r:id="rId17"/>
    <p:sldId id="273" r:id="rId18"/>
    <p:sldId id="268" r:id="rId19"/>
    <p:sldId id="275" r:id="rId20"/>
    <p:sldId id="274" r:id="rId2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ty Agarwal" initials="SA" lastIdx="2" clrIdx="0">
    <p:extLst>
      <p:ext uri="{19B8F6BF-5375-455C-9EA6-DF929625EA0E}">
        <p15:presenceInfo xmlns:p15="http://schemas.microsoft.com/office/powerpoint/2012/main" userId="b103c8eea9cd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6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%20DATA\SQL\Final%20project%20IVY\Airline%20fare%20prediction\train2dynam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%20DATA\SQL\Final%20project%20IVY\Airline%20fare%20prediction\train2dynami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%20DATA\SQL\Final%20project%20IVY\Airline%20fare%20prediction\train2dynami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%20DATA\SQL\Final%20project%20IVY\Airline%20fare%20prediction\train2dynami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%20DATA\SQL\Final%20project%20IVY\Airline%20fare%20prediction\train2dynami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%20DATA\SQL\Final%20project%20IVY\Airline%20fare%20prediction\train2dynami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%20DATA\SQL\Final%20project%20IVY\Airline%20fare%20prediction\train2dynami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%20DATA\SQL\Final%20project%20IVY\Airline%20fare%20prediction\train2dynami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[train2dynamic.xlsx]Sheet2!PivotTable11</c:name>
    <c:fmtId val="12"/>
  </c:pivotSource>
  <c:chart>
    <c:autoTitleDeleted val="1"/>
    <c:pivotFmts>
      <c:pivotFmt>
        <c:idx val="0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</c:marke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alpha val="90000"/>
            </a:schemeClr>
          </a:solidFill>
          <a:ln w="19050">
            <a:solidFill>
              <a:schemeClr val="accent6">
                <a:lumMod val="60000"/>
                <a:lumMod val="75000"/>
              </a:schemeClr>
            </a:solidFill>
          </a:ln>
          <a:effectLst>
            <a:innerShdw blurRad="114300">
              <a:schemeClr val="accent6">
                <a:lumMod val="60000"/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6">
                <a:lumMod val="60000"/>
                <a:lumMod val="75000"/>
              </a:schemeClr>
            </a:contourClr>
          </a:sp3d>
        </c:spPr>
        <c:dLbl>
          <c:idx val="0"/>
          <c:layout>
            <c:manualLayout>
              <c:x val="0.11054052571786735"/>
              <c:y val="0.1316666936140169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-2.0300701218317861E-2"/>
              <c:y val="-5.3010827445337295E-4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innerShdw blurRad="114300">
              <a:schemeClr val="accent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2">
                <a:lumMod val="75000"/>
              </a:schemeClr>
            </a:contourClr>
          </a:sp3d>
        </c:spPr>
        <c:dLbl>
          <c:idx val="0"/>
          <c:layout>
            <c:manualLayout>
              <c:x val="9.0326321150154733E-3"/>
              <c:y val="9.9713819140163692E-3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>
              <a:alpha val="9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3">
                <a:lumMod val="75000"/>
              </a:schemeClr>
            </a:contourClr>
          </a:sp3d>
        </c:spPr>
        <c:dLbl>
          <c:idx val="0"/>
          <c:layout>
            <c:manualLayout>
              <c:x val="6.4852117365926274E-3"/>
              <c:y val="2.8357020054218043E-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>
              <a:alpha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innerShdw blurRad="114300">
              <a:schemeClr val="accent4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4">
                <a:lumMod val="75000"/>
              </a:schemeClr>
            </a:contourClr>
          </a:sp3d>
        </c:spPr>
        <c:dLbl>
          <c:idx val="0"/>
          <c:layout>
            <c:manualLayout>
              <c:x val="-6.8033689818623413E-2"/>
              <c:y val="5.2783822966687682E-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>
              <a:alpha val="9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innerShdw blurRad="114300">
              <a:schemeClr val="accent5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5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>
              <a:alpha val="9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6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  <a:alpha val="90000"/>
            </a:schemeClr>
          </a:solidFill>
          <a:ln w="19050">
            <a:solidFill>
              <a:schemeClr val="accent1">
                <a:lumMod val="60000"/>
                <a:lumMod val="75000"/>
              </a:schemeClr>
            </a:solidFill>
          </a:ln>
          <a:effectLst>
            <a:innerShdw blurRad="114300">
              <a:schemeClr val="accent1">
                <a:lumMod val="60000"/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60000"/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  <a:alpha val="90000"/>
            </a:schemeClr>
          </a:solidFill>
          <a:ln w="19050">
            <a:solidFill>
              <a:schemeClr val="accent2">
                <a:lumMod val="60000"/>
                <a:lumMod val="75000"/>
              </a:schemeClr>
            </a:solidFill>
          </a:ln>
          <a:effectLst>
            <a:innerShdw blurRad="114300">
              <a:schemeClr val="accent2">
                <a:lumMod val="60000"/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2">
                <a:lumMod val="60000"/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  <a:alpha val="90000"/>
            </a:schemeClr>
          </a:solidFill>
          <a:ln w="19050">
            <a:solidFill>
              <a:schemeClr val="accent3">
                <a:lumMod val="60000"/>
                <a:lumMod val="75000"/>
              </a:schemeClr>
            </a:solidFill>
          </a:ln>
          <a:effectLst>
            <a:innerShdw blurRad="114300">
              <a:schemeClr val="accent3">
                <a:lumMod val="60000"/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3">
                <a:lumMod val="60000"/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  <a:alpha val="90000"/>
            </a:schemeClr>
          </a:solidFill>
          <a:ln w="19050">
            <a:solidFill>
              <a:schemeClr val="accent4">
                <a:lumMod val="60000"/>
                <a:lumMod val="75000"/>
              </a:schemeClr>
            </a:solidFill>
          </a:ln>
          <a:effectLst>
            <a:innerShdw blurRad="114300">
              <a:schemeClr val="accent4">
                <a:lumMod val="60000"/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4">
                <a:lumMod val="60000"/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5">
              <a:lumMod val="60000"/>
              <a:alpha val="90000"/>
            </a:schemeClr>
          </a:solidFill>
          <a:ln w="19050">
            <a:solidFill>
              <a:schemeClr val="accent5">
                <a:lumMod val="60000"/>
                <a:lumMod val="75000"/>
              </a:schemeClr>
            </a:solidFill>
          </a:ln>
          <a:effectLst>
            <a:innerShdw blurRad="114300">
              <a:schemeClr val="accent5">
                <a:lumMod val="60000"/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5">
                <a:lumMod val="60000"/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-2.0300701218317861E-2"/>
              <c:y val="-5.3010827445337295E-4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9.0326321150154733E-3"/>
              <c:y val="9.9713819140163692E-3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6.4852117365926274E-3"/>
              <c:y val="2.8357020054218043E-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-6.8033689818623413E-2"/>
              <c:y val="5.2783822966687682E-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0.11054052571786735"/>
              <c:y val="0.1316666936140169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-2.0300701218317861E-2"/>
              <c:y val="-5.3010827445337295E-4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9.0326321150154733E-3"/>
              <c:y val="9.9713819140163692E-3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6.4852117365926274E-3"/>
              <c:y val="2.8357020054218043E-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-6.8033689818623413E-2"/>
              <c:y val="5.2783822966687682E-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0.11054052571786735"/>
              <c:y val="0.13166669361401692"/>
            </c:manualLayout>
          </c:layout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018787811670251E-2"/>
          <c:y val="4.0955235175494792E-2"/>
          <c:w val="0.96098121218832977"/>
          <c:h val="0.93993232174260766"/>
        </c:manualLayout>
      </c:layout>
      <c:pie3DChart>
        <c:varyColors val="1"/>
        <c:ser>
          <c:idx val="0"/>
          <c:order val="0"/>
          <c:tx>
            <c:strRef>
              <c:f>Sheet2!$I$10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  <a:alpha val="90000"/>
                </a:schemeClr>
              </a:solidFill>
              <a:ln w="19050">
                <a:solidFill>
                  <a:schemeClr val="accent3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60000"/>
                    <a:lumMod val="75000"/>
                  </a:schemeClr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  <a:alpha val="90000"/>
                </a:schemeClr>
              </a:solidFill>
              <a:ln w="19050">
                <a:solidFill>
                  <a:schemeClr val="accent4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60000"/>
                    <a:lumMod val="75000"/>
                  </a:schemeClr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  <a:alpha val="90000"/>
                </a:schemeClr>
              </a:solidFill>
              <a:ln w="19050">
                <a:solidFill>
                  <a:schemeClr val="accent5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60000"/>
                    <a:lumMod val="75000"/>
                  </a:schemeClr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  <a:alpha val="90000"/>
                </a:schemeClr>
              </a:solidFill>
              <a:ln w="19050">
                <a:solidFill>
                  <a:schemeClr val="accent6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60000"/>
                    <a:lumMod val="75000"/>
                  </a:schemeClr>
                </a:contourClr>
              </a:sp3d>
            </c:spPr>
          </c:dPt>
          <c:dLbls>
            <c:dLbl>
              <c:idx val="0"/>
              <c:layout>
                <c:manualLayout>
                  <c:x val="-2.0300701218317861E-2"/>
                  <c:y val="-5.3010827445337295E-4"/>
                </c:manualLayout>
              </c:layout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0326321150154733E-3"/>
                  <c:y val="9.9713819140163692E-3"/>
                </c:manualLayout>
              </c:layout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6.4852117365926274E-3"/>
                  <c:y val="2.8357020054218043E-2"/>
                </c:manualLayout>
              </c:layout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8033689818623413E-2"/>
                  <c:y val="5.2783822966687682E-2"/>
                </c:manualLayout>
              </c:layout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0.11054052571786735"/>
                  <c:y val="0.13166669361401692"/>
                </c:manualLayout>
              </c:layout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Sheet2!$H$11:$H$35</c:f>
              <c:multiLvlStrCache>
                <c:ptCount val="12"/>
                <c:lvl>
                  <c:pt idx="0">
                    <c:v>IndiGo</c:v>
                  </c:pt>
                  <c:pt idx="1">
                    <c:v>Air India</c:v>
                  </c:pt>
                  <c:pt idx="2">
                    <c:v>Jet Airways</c:v>
                  </c:pt>
                  <c:pt idx="3">
                    <c:v>SpiceJet</c:v>
                  </c:pt>
                  <c:pt idx="4">
                    <c:v>GoAir</c:v>
                  </c:pt>
                  <c:pt idx="5">
                    <c:v>Vistara</c:v>
                  </c:pt>
                  <c:pt idx="6">
                    <c:v>Multiple carriers</c:v>
                  </c:pt>
                  <c:pt idx="7">
                    <c:v>Air Asia</c:v>
                  </c:pt>
                  <c:pt idx="8">
                    <c:v>Jet Airways Business</c:v>
                  </c:pt>
                  <c:pt idx="9">
                    <c:v>Multiple carriers Premium economy</c:v>
                  </c:pt>
                  <c:pt idx="10">
                    <c:v>Trujet</c:v>
                  </c:pt>
                  <c:pt idx="11">
                    <c:v>Vistara Premium economy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</c:lvl>
              </c:multiLvlStrCache>
            </c:multiLvlStrRef>
          </c:cat>
          <c:val>
            <c:numRef>
              <c:f>Sheet2!$I$11:$I$35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[train2dynamic.xlsx]Sheet6!PivotTable4</c:name>
    <c:fmtId val="7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Sheet6!$A$2:$A$42</c:f>
              <c:multiLvlStrCache>
                <c:ptCount val="37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7</c:v>
                  </c:pt>
                  <c:pt idx="19">
                    <c:v>8</c:v>
                  </c:pt>
                  <c:pt idx="20">
                    <c:v>12</c:v>
                  </c:pt>
                  <c:pt idx="21">
                    <c:v>1</c:v>
                  </c:pt>
                  <c:pt idx="22">
                    <c:v>2</c:v>
                  </c:pt>
                  <c:pt idx="23">
                    <c:v>3</c:v>
                  </c:pt>
                  <c:pt idx="24">
                    <c:v>4</c:v>
                  </c:pt>
                  <c:pt idx="25">
                    <c:v>5</c:v>
                  </c:pt>
                  <c:pt idx="26">
                    <c:v>6</c:v>
                  </c:pt>
                  <c:pt idx="27">
                    <c:v>7</c:v>
                  </c:pt>
                  <c:pt idx="28">
                    <c:v>8</c:v>
                  </c:pt>
                  <c:pt idx="29">
                    <c:v>1</c:v>
                  </c:pt>
                  <c:pt idx="30">
                    <c:v>2</c:v>
                  </c:pt>
                  <c:pt idx="31">
                    <c:v>3</c:v>
                  </c:pt>
                  <c:pt idx="32">
                    <c:v>4</c:v>
                  </c:pt>
                  <c:pt idx="33">
                    <c:v>5</c:v>
                  </c:pt>
                  <c:pt idx="34">
                    <c:v>6</c:v>
                  </c:pt>
                  <c:pt idx="35">
                    <c:v>7</c:v>
                  </c:pt>
                  <c:pt idx="36">
                    <c:v>8</c:v>
                  </c:pt>
                </c:lvl>
                <c:lvl>
                  <c:pt idx="0">
                    <c:v>Mar</c:v>
                  </c:pt>
                  <c:pt idx="12">
                    <c:v>Apr</c:v>
                  </c:pt>
                  <c:pt idx="21">
                    <c:v>May</c:v>
                  </c:pt>
                  <c:pt idx="29">
                    <c:v>Jun</c:v>
                  </c:pt>
                </c:lvl>
              </c:multiLvlStrCache>
            </c:multiLvlStrRef>
          </c:cat>
          <c:val>
            <c:numRef>
              <c:f>Sheet6!$B$2:$B$42</c:f>
              <c:numCache>
                <c:formatCode>General</c:formatCode>
                <c:ptCount val="37"/>
                <c:pt idx="0">
                  <c:v>567</c:v>
                </c:pt>
                <c:pt idx="1">
                  <c:v>1060</c:v>
                </c:pt>
                <c:pt idx="2">
                  <c:v>2691</c:v>
                </c:pt>
                <c:pt idx="3">
                  <c:v>716</c:v>
                </c:pt>
                <c:pt idx="4">
                  <c:v>200</c:v>
                </c:pt>
                <c:pt idx="5">
                  <c:v>696</c:v>
                </c:pt>
                <c:pt idx="6">
                  <c:v>2191</c:v>
                </c:pt>
                <c:pt idx="7">
                  <c:v>480</c:v>
                </c:pt>
                <c:pt idx="8">
                  <c:v>54</c:v>
                </c:pt>
                <c:pt idx="9">
                  <c:v>130</c:v>
                </c:pt>
                <c:pt idx="10">
                  <c:v>11</c:v>
                </c:pt>
                <c:pt idx="11">
                  <c:v>24</c:v>
                </c:pt>
                <c:pt idx="12">
                  <c:v>313</c:v>
                </c:pt>
                <c:pt idx="13">
                  <c:v>296</c:v>
                </c:pt>
                <c:pt idx="14">
                  <c:v>810</c:v>
                </c:pt>
                <c:pt idx="15">
                  <c:v>624</c:v>
                </c:pt>
                <c:pt idx="16">
                  <c:v>220</c:v>
                </c:pt>
                <c:pt idx="17">
                  <c:v>438</c:v>
                </c:pt>
                <c:pt idx="18">
                  <c:v>112</c:v>
                </c:pt>
                <c:pt idx="19">
                  <c:v>464</c:v>
                </c:pt>
                <c:pt idx="20">
                  <c:v>12</c:v>
                </c:pt>
                <c:pt idx="21">
                  <c:v>562</c:v>
                </c:pt>
                <c:pt idx="22">
                  <c:v>1176</c:v>
                </c:pt>
                <c:pt idx="23">
                  <c:v>4149</c:v>
                </c:pt>
                <c:pt idx="24">
                  <c:v>988</c:v>
                </c:pt>
                <c:pt idx="25">
                  <c:v>250</c:v>
                </c:pt>
                <c:pt idx="26">
                  <c:v>1014</c:v>
                </c:pt>
                <c:pt idx="27">
                  <c:v>2541</c:v>
                </c:pt>
                <c:pt idx="28">
                  <c:v>832</c:v>
                </c:pt>
                <c:pt idx="29">
                  <c:v>611</c:v>
                </c:pt>
                <c:pt idx="30">
                  <c:v>972</c:v>
                </c:pt>
                <c:pt idx="31">
                  <c:v>3897</c:v>
                </c:pt>
                <c:pt idx="32">
                  <c:v>944</c:v>
                </c:pt>
                <c:pt idx="33">
                  <c:v>300</c:v>
                </c:pt>
                <c:pt idx="34">
                  <c:v>726</c:v>
                </c:pt>
                <c:pt idx="35">
                  <c:v>3528</c:v>
                </c:pt>
                <c:pt idx="36">
                  <c:v>776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8292632"/>
        <c:axId val="238288712"/>
      </c:barChart>
      <c:catAx>
        <c:axId val="23829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8712"/>
        <c:crosses val="autoZero"/>
        <c:auto val="1"/>
        <c:lblAlgn val="ctr"/>
        <c:lblOffset val="100"/>
        <c:noMultiLvlLbl val="0"/>
      </c:catAx>
      <c:valAx>
        <c:axId val="238288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92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[train2dynamic.xlsx]Sheet7!PivotTable5</c:name>
    <c:fmtId val="6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/>
          </c:spPr>
        </c:marker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Sheet7!$A$2:$A$42</c:f>
              <c:multiLvlStrCache>
                <c:ptCount val="37"/>
                <c:lvl>
                  <c:pt idx="0">
                    <c:v>3</c:v>
                  </c:pt>
                  <c:pt idx="1">
                    <c:v>2</c:v>
                  </c:pt>
                  <c:pt idx="2">
                    <c:v>1</c:v>
                  </c:pt>
                  <c:pt idx="3">
                    <c:v>7</c:v>
                  </c:pt>
                  <c:pt idx="4">
                    <c:v>6</c:v>
                  </c:pt>
                  <c:pt idx="5">
                    <c:v>4</c:v>
                  </c:pt>
                  <c:pt idx="6">
                    <c:v>8</c:v>
                  </c:pt>
                  <c:pt idx="7">
                    <c:v>9</c:v>
                  </c:pt>
                  <c:pt idx="8">
                    <c:v>5</c:v>
                  </c:pt>
                  <c:pt idx="9">
                    <c:v>10</c:v>
                  </c:pt>
                  <c:pt idx="10">
                    <c:v>12</c:v>
                  </c:pt>
                  <c:pt idx="11">
                    <c:v>11</c:v>
                  </c:pt>
                  <c:pt idx="12">
                    <c:v>3</c:v>
                  </c:pt>
                  <c:pt idx="13">
                    <c:v>1</c:v>
                  </c:pt>
                  <c:pt idx="14">
                    <c:v>2</c:v>
                  </c:pt>
                  <c:pt idx="15">
                    <c:v>4</c:v>
                  </c:pt>
                  <c:pt idx="16">
                    <c:v>6</c:v>
                  </c:pt>
                  <c:pt idx="17">
                    <c:v>8</c:v>
                  </c:pt>
                  <c:pt idx="18">
                    <c:v>5</c:v>
                  </c:pt>
                  <c:pt idx="19">
                    <c:v>7</c:v>
                  </c:pt>
                  <c:pt idx="20">
                    <c:v>12</c:v>
                  </c:pt>
                  <c:pt idx="21">
                    <c:v>3</c:v>
                  </c:pt>
                  <c:pt idx="22">
                    <c:v>2</c:v>
                  </c:pt>
                  <c:pt idx="23">
                    <c:v>7</c:v>
                  </c:pt>
                  <c:pt idx="24">
                    <c:v>1</c:v>
                  </c:pt>
                  <c:pt idx="25">
                    <c:v>6</c:v>
                  </c:pt>
                  <c:pt idx="26">
                    <c:v>4</c:v>
                  </c:pt>
                  <c:pt idx="27">
                    <c:v>8</c:v>
                  </c:pt>
                  <c:pt idx="28">
                    <c:v>5</c:v>
                  </c:pt>
                  <c:pt idx="29">
                    <c:v>3</c:v>
                  </c:pt>
                  <c:pt idx="30">
                    <c:v>7</c:v>
                  </c:pt>
                  <c:pt idx="31">
                    <c:v>2</c:v>
                  </c:pt>
                  <c:pt idx="32">
                    <c:v>1</c:v>
                  </c:pt>
                  <c:pt idx="33">
                    <c:v>4</c:v>
                  </c:pt>
                  <c:pt idx="34">
                    <c:v>6</c:v>
                  </c:pt>
                  <c:pt idx="35">
                    <c:v>8</c:v>
                  </c:pt>
                  <c:pt idx="36">
                    <c:v>5</c:v>
                  </c:pt>
                </c:lvl>
                <c:lvl>
                  <c:pt idx="0">
                    <c:v>Mar</c:v>
                  </c:pt>
                  <c:pt idx="12">
                    <c:v>Apr</c:v>
                  </c:pt>
                  <c:pt idx="21">
                    <c:v>May</c:v>
                  </c:pt>
                  <c:pt idx="29">
                    <c:v>Jun</c:v>
                  </c:pt>
                </c:lvl>
              </c:multiLvlStrCache>
            </c:multiLvlStrRef>
          </c:cat>
          <c:val>
            <c:numRef>
              <c:f>Sheet7!$B$2:$B$42</c:f>
              <c:numCache>
                <c:formatCode>General</c:formatCode>
                <c:ptCount val="37"/>
                <c:pt idx="0">
                  <c:v>12033356</c:v>
                </c:pt>
                <c:pt idx="1">
                  <c:v>5671396</c:v>
                </c:pt>
                <c:pt idx="2">
                  <c:v>4089958</c:v>
                </c:pt>
                <c:pt idx="3">
                  <c:v>3978351</c:v>
                </c:pt>
                <c:pt idx="4">
                  <c:v>1142607</c:v>
                </c:pt>
                <c:pt idx="5">
                  <c:v>952839</c:v>
                </c:pt>
                <c:pt idx="6">
                  <c:v>359341</c:v>
                </c:pt>
                <c:pt idx="7">
                  <c:v>350158</c:v>
                </c:pt>
                <c:pt idx="8">
                  <c:v>325011</c:v>
                </c:pt>
                <c:pt idx="9">
                  <c:v>148458</c:v>
                </c:pt>
                <c:pt idx="10">
                  <c:v>20920</c:v>
                </c:pt>
                <c:pt idx="11">
                  <c:v>4141</c:v>
                </c:pt>
                <c:pt idx="12">
                  <c:v>2046560</c:v>
                </c:pt>
                <c:pt idx="13">
                  <c:v>1496431</c:v>
                </c:pt>
                <c:pt idx="14">
                  <c:v>925234</c:v>
                </c:pt>
                <c:pt idx="15">
                  <c:v>662907</c:v>
                </c:pt>
                <c:pt idx="16">
                  <c:v>460474</c:v>
                </c:pt>
                <c:pt idx="17">
                  <c:v>274361</c:v>
                </c:pt>
                <c:pt idx="18">
                  <c:v>217995</c:v>
                </c:pt>
                <c:pt idx="19">
                  <c:v>137891</c:v>
                </c:pt>
                <c:pt idx="20">
                  <c:v>5970</c:v>
                </c:pt>
                <c:pt idx="21">
                  <c:v>16134263</c:v>
                </c:pt>
                <c:pt idx="22">
                  <c:v>5751574</c:v>
                </c:pt>
                <c:pt idx="23">
                  <c:v>3685445</c:v>
                </c:pt>
                <c:pt idx="24">
                  <c:v>2939645</c:v>
                </c:pt>
                <c:pt idx="25">
                  <c:v>1295509</c:v>
                </c:pt>
                <c:pt idx="26">
                  <c:v>1003173</c:v>
                </c:pt>
                <c:pt idx="27">
                  <c:v>538236</c:v>
                </c:pt>
                <c:pt idx="28">
                  <c:v>290661</c:v>
                </c:pt>
                <c:pt idx="29">
                  <c:v>14607131</c:v>
                </c:pt>
                <c:pt idx="30">
                  <c:v>5239112</c:v>
                </c:pt>
                <c:pt idx="31">
                  <c:v>4492389</c:v>
                </c:pt>
                <c:pt idx="32">
                  <c:v>3124090</c:v>
                </c:pt>
                <c:pt idx="33">
                  <c:v>930616</c:v>
                </c:pt>
                <c:pt idx="34">
                  <c:v>836340</c:v>
                </c:pt>
                <c:pt idx="35">
                  <c:v>611674</c:v>
                </c:pt>
                <c:pt idx="36">
                  <c:v>303572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289104"/>
        <c:axId val="238291848"/>
      </c:barChart>
      <c:catAx>
        <c:axId val="23828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91848"/>
        <c:crosses val="autoZero"/>
        <c:auto val="1"/>
        <c:lblAlgn val="ctr"/>
        <c:lblOffset val="100"/>
        <c:noMultiLvlLbl val="0"/>
      </c:catAx>
      <c:valAx>
        <c:axId val="2382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[train2dynamic.xlsx]Sheet8!PivotTable6</c:name>
    <c:fmtId val="64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</a:schemeClr>
            </a:solidFill>
            <a:ln w="9525">
              <a:solidFill>
                <a:schemeClr val="accent2">
                  <a:lumMod val="80000"/>
                </a:schemeClr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Sheet8!$B$1:$B$4</c:f>
              <c:strCache>
                <c:ptCount val="1"/>
                <c:pt idx="0">
                  <c:v>Banglore - Delhi - non-stop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Sheet8!$B$5</c:f>
              <c:numCache>
                <c:formatCode>General</c:formatCode>
                <c:ptCount val="1"/>
                <c:pt idx="0">
                  <c:v>1265</c:v>
                </c:pt>
              </c:numCache>
            </c:numRef>
          </c:val>
        </c:ser>
        <c:ser>
          <c:idx val="1"/>
          <c:order val="1"/>
          <c:tx>
            <c:strRef>
              <c:f>Sheet8!$C$1:$C$4</c:f>
              <c:strCache>
                <c:ptCount val="1"/>
                <c:pt idx="0">
                  <c:v>Banglore - New Delhi - 1 stop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Sheet8!$C$5</c:f>
              <c:numCache>
                <c:formatCode>General</c:formatCode>
                <c:ptCount val="1"/>
                <c:pt idx="0">
                  <c:v>562</c:v>
                </c:pt>
              </c:numCache>
            </c:numRef>
          </c:val>
        </c:ser>
        <c:ser>
          <c:idx val="2"/>
          <c:order val="2"/>
          <c:tx>
            <c:strRef>
              <c:f>Sheet8!$D$1:$D$4</c:f>
              <c:strCache>
                <c:ptCount val="1"/>
                <c:pt idx="0">
                  <c:v>Banglore - New Delhi - 2 stops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Sheet8!$D$5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</c:ser>
        <c:ser>
          <c:idx val="3"/>
          <c:order val="3"/>
          <c:tx>
            <c:strRef>
              <c:f>Sheet8!$E$1:$E$4</c:f>
              <c:strCache>
                <c:ptCount val="1"/>
                <c:pt idx="0">
                  <c:v>Banglore - New Delhi - 3 stops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Sheet8!$E$5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4"/>
          <c:order val="4"/>
          <c:tx>
            <c:strRef>
              <c:f>Sheet8!$F$1:$F$4</c:f>
              <c:strCache>
                <c:ptCount val="1"/>
                <c:pt idx="0">
                  <c:v>Banglore - New Delhi - 4 stops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Sheet8!$F$5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Sheet8!$G$1:$G$4</c:f>
              <c:strCache>
                <c:ptCount val="1"/>
                <c:pt idx="0">
                  <c:v>Banglore - New Delhi - non-stop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Sheet8!$G$5</c:f>
              <c:numCache>
                <c:formatCode>General</c:formatCode>
                <c:ptCount val="1"/>
                <c:pt idx="0">
                  <c:v>287</c:v>
                </c:pt>
              </c:numCache>
            </c:numRef>
          </c:val>
        </c:ser>
        <c:ser>
          <c:idx val="6"/>
          <c:order val="6"/>
          <c:tx>
            <c:strRef>
              <c:f>Sheet8!$H$1:$H$4</c:f>
              <c:strCache>
                <c:ptCount val="1"/>
                <c:pt idx="0">
                  <c:v>Chennai - Kolkata - non-stop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Sheet8!$H$5</c:f>
              <c:numCache>
                <c:formatCode>General</c:formatCode>
                <c:ptCount val="1"/>
                <c:pt idx="0">
                  <c:v>381</c:v>
                </c:pt>
              </c:numCache>
            </c:numRef>
          </c:val>
        </c:ser>
        <c:ser>
          <c:idx val="7"/>
          <c:order val="7"/>
          <c:tx>
            <c:strRef>
              <c:f>Sheet8!$I$1:$I$4</c:f>
              <c:strCache>
                <c:ptCount val="1"/>
                <c:pt idx="0">
                  <c:v>Delhi - Cochin - 1 stop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Sheet8!$I$5</c:f>
              <c:numCache>
                <c:formatCode>General</c:formatCode>
                <c:ptCount val="1"/>
                <c:pt idx="0">
                  <c:v>3185</c:v>
                </c:pt>
              </c:numCache>
            </c:numRef>
          </c:val>
        </c:ser>
        <c:ser>
          <c:idx val="8"/>
          <c:order val="8"/>
          <c:tx>
            <c:strRef>
              <c:f>Sheet8!$J$1:$J$4</c:f>
              <c:strCache>
                <c:ptCount val="1"/>
                <c:pt idx="0">
                  <c:v>Delhi - Cochin - 2 stops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Sheet8!$J$5</c:f>
              <c:numCache>
                <c:formatCode>General</c:formatCode>
                <c:ptCount val="1"/>
                <c:pt idx="0">
                  <c:v>1113</c:v>
                </c:pt>
              </c:numCache>
            </c:numRef>
          </c:val>
        </c:ser>
        <c:ser>
          <c:idx val="9"/>
          <c:order val="9"/>
          <c:tx>
            <c:strRef>
              <c:f>Sheet8!$K$1:$K$4</c:f>
              <c:strCache>
                <c:ptCount val="1"/>
                <c:pt idx="0">
                  <c:v>Delhi - Cochin - 3 stops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Sheet8!$K$5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0"/>
          <c:order val="10"/>
          <c:tx>
            <c:strRef>
              <c:f>Sheet8!$L$1:$L$4</c:f>
              <c:strCache>
                <c:ptCount val="1"/>
                <c:pt idx="0">
                  <c:v>Delhi - Cochin - non-stop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Sheet8!$L$5</c:f>
              <c:numCache>
                <c:formatCode>General</c:formatCode>
                <c:ptCount val="1"/>
                <c:pt idx="0">
                  <c:v>213</c:v>
                </c:pt>
              </c:numCache>
            </c:numRef>
          </c:val>
        </c:ser>
        <c:ser>
          <c:idx val="11"/>
          <c:order val="11"/>
          <c:tx>
            <c:strRef>
              <c:f>Sheet8!$M$1:$M$4</c:f>
              <c:strCache>
                <c:ptCount val="1"/>
                <c:pt idx="0">
                  <c:v>Delhi - Cochin - (blank)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Sheet8!$M$5</c:f>
              <c:numCache>
                <c:formatCode>General</c:formatCode>
                <c:ptCount val="1"/>
              </c:numCache>
            </c:numRef>
          </c:val>
        </c:ser>
        <c:ser>
          <c:idx val="12"/>
          <c:order val="12"/>
          <c:tx>
            <c:strRef>
              <c:f>Sheet8!$N$1:$N$4</c:f>
              <c:strCache>
                <c:ptCount val="1"/>
                <c:pt idx="0">
                  <c:v>Kolkata - Banglore - 1 stop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Sheet8!$N$5</c:f>
              <c:numCache>
                <c:formatCode>General</c:formatCode>
                <c:ptCount val="1"/>
                <c:pt idx="0">
                  <c:v>1834</c:v>
                </c:pt>
              </c:numCache>
            </c:numRef>
          </c:val>
        </c:ser>
        <c:ser>
          <c:idx val="13"/>
          <c:order val="13"/>
          <c:tx>
            <c:strRef>
              <c:f>Sheet8!$O$1:$O$4</c:f>
              <c:strCache>
                <c:ptCount val="1"/>
                <c:pt idx="0">
                  <c:v>Kolkata - Banglore - 2 stops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Sheet8!$O$5</c:f>
              <c:numCache>
                <c:formatCode>General</c:formatCode>
                <c:ptCount val="1"/>
                <c:pt idx="0">
                  <c:v>302</c:v>
                </c:pt>
              </c:numCache>
            </c:numRef>
          </c:val>
        </c:ser>
        <c:ser>
          <c:idx val="14"/>
          <c:order val="14"/>
          <c:tx>
            <c:strRef>
              <c:f>Sheet8!$P$1:$P$4</c:f>
              <c:strCache>
                <c:ptCount val="1"/>
                <c:pt idx="0">
                  <c:v>Kolkata - Banglore - 3 stops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Sheet8!$P$5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15"/>
          <c:order val="15"/>
          <c:tx>
            <c:strRef>
              <c:f>Sheet8!$Q$1:$Q$4</c:f>
              <c:strCache>
                <c:ptCount val="1"/>
                <c:pt idx="0">
                  <c:v>Kolkata - Banglore - non-stop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Sheet8!$Q$5</c:f>
              <c:numCache>
                <c:formatCode>General</c:formatCode>
                <c:ptCount val="1"/>
                <c:pt idx="0">
                  <c:v>724</c:v>
                </c:pt>
              </c:numCache>
            </c:numRef>
          </c:val>
        </c:ser>
        <c:ser>
          <c:idx val="16"/>
          <c:order val="16"/>
          <c:tx>
            <c:strRef>
              <c:f>Sheet8!$R$1:$R$4</c:f>
              <c:strCache>
                <c:ptCount val="1"/>
                <c:pt idx="0">
                  <c:v>Mumbai - Hyderabad - 1 stop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Sheet8!$R$5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</c:ser>
        <c:ser>
          <c:idx val="17"/>
          <c:order val="17"/>
          <c:tx>
            <c:strRef>
              <c:f>Sheet8!$S$1:$S$4</c:f>
              <c:strCache>
                <c:ptCount val="1"/>
                <c:pt idx="0">
                  <c:v>Mumbai - Hyderabad - 2 stops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Sheet8!$S$5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18"/>
          <c:order val="18"/>
          <c:tx>
            <c:strRef>
              <c:f>Sheet8!$T$1:$T$4</c:f>
              <c:strCache>
                <c:ptCount val="1"/>
                <c:pt idx="0">
                  <c:v>Mumbai - Hyderabad - 3 stops</c:v>
                </c:pt>
              </c:strCache>
            </c:strRef>
          </c:tx>
          <c:spPr>
            <a:solidFill>
              <a:schemeClr val="accent1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Sheet8!$T$5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9"/>
          <c:order val="19"/>
          <c:tx>
            <c:strRef>
              <c:f>Sheet8!$U$1:$U$4</c:f>
              <c:strCache>
                <c:ptCount val="1"/>
                <c:pt idx="0">
                  <c:v>Mumbai - Hyderabad - non-stop</c:v>
                </c:pt>
              </c:strCache>
            </c:strRef>
          </c:tx>
          <c:spPr>
            <a:solidFill>
              <a:schemeClr val="accent2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Sheet8!$U$5</c:f>
              <c:numCache>
                <c:formatCode>General</c:formatCode>
                <c:ptCount val="1"/>
                <c:pt idx="0">
                  <c:v>621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38288320"/>
        <c:axId val="238290280"/>
      </c:barChart>
      <c:catAx>
        <c:axId val="238288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8290280"/>
        <c:crosses val="autoZero"/>
        <c:auto val="1"/>
        <c:lblAlgn val="ctr"/>
        <c:lblOffset val="100"/>
        <c:noMultiLvlLbl val="0"/>
      </c:catAx>
      <c:valAx>
        <c:axId val="2382902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28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[train2dynamic.xlsx]Sheet12!PivotTable10</c:name>
    <c:fmtId val="132"/>
  </c:pivotSource>
  <c:chart>
    <c:autoTitleDeleted val="1"/>
    <c:pivotFmts>
      <c:pivotFmt>
        <c:idx val="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Sheet12!$A$4:$A$43</c:f>
              <c:multiLvlStrCache>
                <c:ptCount val="19"/>
                <c:lvl>
                  <c:pt idx="0">
                    <c:v>Delhi</c:v>
                  </c:pt>
                  <c:pt idx="1">
                    <c:v>New Delhi</c:v>
                  </c:pt>
                  <c:pt idx="2">
                    <c:v>Delhi</c:v>
                  </c:pt>
                  <c:pt idx="3">
                    <c:v>New Delhi</c:v>
                  </c:pt>
                  <c:pt idx="4">
                    <c:v>Delhi</c:v>
                  </c:pt>
                  <c:pt idx="5">
                    <c:v>New Delhi</c:v>
                  </c:pt>
                  <c:pt idx="6">
                    <c:v>Kolkata</c:v>
                  </c:pt>
                  <c:pt idx="7">
                    <c:v>Kolkata</c:v>
                  </c:pt>
                  <c:pt idx="8">
                    <c:v>Kolkata</c:v>
                  </c:pt>
                  <c:pt idx="9">
                    <c:v>Cochin</c:v>
                  </c:pt>
                  <c:pt idx="10">
                    <c:v>Cochin</c:v>
                  </c:pt>
                  <c:pt idx="11">
                    <c:v>Cochin</c:v>
                  </c:pt>
                  <c:pt idx="12">
                    <c:v>Cochin</c:v>
                  </c:pt>
                  <c:pt idx="13">
                    <c:v>Banglore</c:v>
                  </c:pt>
                  <c:pt idx="14">
                    <c:v>Banglore</c:v>
                  </c:pt>
                  <c:pt idx="15">
                    <c:v>Banglore</c:v>
                  </c:pt>
                  <c:pt idx="16">
                    <c:v>Hyderabad</c:v>
                  </c:pt>
                  <c:pt idx="17">
                    <c:v>Hyderabad</c:v>
                  </c:pt>
                  <c:pt idx="18">
                    <c:v>Hyderabad</c:v>
                  </c:pt>
                </c:lvl>
                <c:lvl>
                  <c:pt idx="0">
                    <c:v>2h 45m</c:v>
                  </c:pt>
                  <c:pt idx="2">
                    <c:v>2h 50m</c:v>
                  </c:pt>
                  <c:pt idx="4">
                    <c:v>2h 55m</c:v>
                  </c:pt>
                  <c:pt idx="6">
                    <c:v>2h 15m</c:v>
                  </c:pt>
                  <c:pt idx="7">
                    <c:v>2h 20m</c:v>
                  </c:pt>
                  <c:pt idx="8">
                    <c:v>2h 25m</c:v>
                  </c:pt>
                  <c:pt idx="9">
                    <c:v>13h 30m</c:v>
                  </c:pt>
                  <c:pt idx="10">
                    <c:v>3h 15m</c:v>
                  </c:pt>
                  <c:pt idx="11">
                    <c:v>8h</c:v>
                  </c:pt>
                  <c:pt idx="12">
                    <c:v>9h</c:v>
                  </c:pt>
                  <c:pt idx="13">
                    <c:v>13h 20m</c:v>
                  </c:pt>
                  <c:pt idx="14">
                    <c:v>2h 30m</c:v>
                  </c:pt>
                  <c:pt idx="15">
                    <c:v>2h 35m</c:v>
                  </c:pt>
                  <c:pt idx="16">
                    <c:v>1h 20m</c:v>
                  </c:pt>
                  <c:pt idx="17">
                    <c:v>1h 25m</c:v>
                  </c:pt>
                  <c:pt idx="18">
                    <c:v>1h 30m</c:v>
                  </c:pt>
                </c:lvl>
                <c:lvl>
                  <c:pt idx="0">
                    <c:v>Banglore</c:v>
                  </c:pt>
                  <c:pt idx="6">
                    <c:v>Chennai</c:v>
                  </c:pt>
                  <c:pt idx="9">
                    <c:v>Delhi</c:v>
                  </c:pt>
                  <c:pt idx="13">
                    <c:v>Kolkata</c:v>
                  </c:pt>
                  <c:pt idx="16">
                    <c:v>Mumbai</c:v>
                  </c:pt>
                </c:lvl>
              </c:multiLvlStrCache>
            </c:multiLvlStrRef>
          </c:cat>
          <c:val>
            <c:numRef>
              <c:f>Sheet12!$B$4:$B$43</c:f>
              <c:numCache>
                <c:formatCode>General</c:formatCode>
                <c:ptCount val="19"/>
                <c:pt idx="0">
                  <c:v>223</c:v>
                </c:pt>
                <c:pt idx="1">
                  <c:v>62</c:v>
                </c:pt>
                <c:pt idx="2">
                  <c:v>419</c:v>
                </c:pt>
                <c:pt idx="3">
                  <c:v>94</c:v>
                </c:pt>
                <c:pt idx="4">
                  <c:v>250</c:v>
                </c:pt>
                <c:pt idx="5">
                  <c:v>82</c:v>
                </c:pt>
                <c:pt idx="6">
                  <c:v>135</c:v>
                </c:pt>
                <c:pt idx="7">
                  <c:v>180</c:v>
                </c:pt>
                <c:pt idx="8">
                  <c:v>49</c:v>
                </c:pt>
                <c:pt idx="9">
                  <c:v>89</c:v>
                </c:pt>
                <c:pt idx="10">
                  <c:v>87</c:v>
                </c:pt>
                <c:pt idx="11">
                  <c:v>62</c:v>
                </c:pt>
                <c:pt idx="12">
                  <c:v>62</c:v>
                </c:pt>
                <c:pt idx="13">
                  <c:v>70</c:v>
                </c:pt>
                <c:pt idx="14">
                  <c:v>219</c:v>
                </c:pt>
                <c:pt idx="15">
                  <c:v>283</c:v>
                </c:pt>
                <c:pt idx="16">
                  <c:v>61</c:v>
                </c:pt>
                <c:pt idx="17">
                  <c:v>135</c:v>
                </c:pt>
                <c:pt idx="18">
                  <c:v>386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38289496"/>
        <c:axId val="238292240"/>
      </c:barChart>
      <c:catAx>
        <c:axId val="238289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92240"/>
        <c:crosses val="autoZero"/>
        <c:auto val="1"/>
        <c:lblAlgn val="ctr"/>
        <c:lblOffset val="100"/>
        <c:noMultiLvlLbl val="0"/>
      </c:catAx>
      <c:valAx>
        <c:axId val="2382922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289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[train2dynamic.xlsx]Sheet9!PivotTable7</c:name>
    <c:fmtId val="46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Sheet9!$A$2:$A$223</c:f>
              <c:strCache>
                <c:ptCount val="222"/>
                <c:pt idx="0">
                  <c:v>07:05</c:v>
                </c:pt>
                <c:pt idx="1">
                  <c:v>17:00</c:v>
                </c:pt>
                <c:pt idx="2">
                  <c:v>07:10</c:v>
                </c:pt>
                <c:pt idx="3">
                  <c:v>09:00</c:v>
                </c:pt>
                <c:pt idx="4">
                  <c:v>10:20</c:v>
                </c:pt>
                <c:pt idx="5">
                  <c:v>10:00</c:v>
                </c:pt>
                <c:pt idx="6">
                  <c:v>07:00</c:v>
                </c:pt>
                <c:pt idx="7">
                  <c:v>11:40</c:v>
                </c:pt>
                <c:pt idx="8">
                  <c:v>13:00</c:v>
                </c:pt>
                <c:pt idx="9">
                  <c:v>11:30</c:v>
                </c:pt>
                <c:pt idx="10">
                  <c:v>06:00</c:v>
                </c:pt>
                <c:pt idx="11">
                  <c:v>08:00</c:v>
                </c:pt>
                <c:pt idx="12">
                  <c:v>18:55</c:v>
                </c:pt>
                <c:pt idx="13">
                  <c:v>09:45</c:v>
                </c:pt>
                <c:pt idx="14">
                  <c:v>21:10</c:v>
                </c:pt>
                <c:pt idx="15">
                  <c:v>09:35</c:v>
                </c:pt>
                <c:pt idx="16">
                  <c:v>22:50</c:v>
                </c:pt>
                <c:pt idx="17">
                  <c:v>17:45</c:v>
                </c:pt>
                <c:pt idx="18">
                  <c:v>20:00</c:v>
                </c:pt>
                <c:pt idx="19">
                  <c:v>14:05</c:v>
                </c:pt>
                <c:pt idx="20">
                  <c:v>07:30</c:v>
                </c:pt>
                <c:pt idx="21">
                  <c:v>05:45</c:v>
                </c:pt>
                <c:pt idx="22">
                  <c:v>06:30</c:v>
                </c:pt>
                <c:pt idx="23">
                  <c:v>08:25</c:v>
                </c:pt>
                <c:pt idx="24">
                  <c:v>08:45</c:v>
                </c:pt>
                <c:pt idx="25">
                  <c:v>04:55</c:v>
                </c:pt>
                <c:pt idx="26">
                  <c:v>05:30</c:v>
                </c:pt>
                <c:pt idx="27">
                  <c:v>08:20</c:v>
                </c:pt>
                <c:pt idx="28">
                  <c:v>20:20</c:v>
                </c:pt>
                <c:pt idx="29">
                  <c:v>11:10</c:v>
                </c:pt>
                <c:pt idx="30">
                  <c:v>16:30</c:v>
                </c:pt>
                <c:pt idx="31">
                  <c:v>16:45</c:v>
                </c:pt>
                <c:pt idx="32">
                  <c:v>16:00</c:v>
                </c:pt>
                <c:pt idx="33">
                  <c:v>20:25</c:v>
                </c:pt>
                <c:pt idx="34">
                  <c:v>20:55</c:v>
                </c:pt>
                <c:pt idx="35">
                  <c:v>14:00</c:v>
                </c:pt>
                <c:pt idx="36">
                  <c:v>19:00</c:v>
                </c:pt>
                <c:pt idx="37">
                  <c:v>17:30</c:v>
                </c:pt>
                <c:pt idx="38">
                  <c:v>02:15</c:v>
                </c:pt>
                <c:pt idx="39">
                  <c:v>19:30</c:v>
                </c:pt>
                <c:pt idx="40">
                  <c:v>07:55</c:v>
                </c:pt>
                <c:pt idx="41">
                  <c:v>19:45</c:v>
                </c:pt>
                <c:pt idx="42">
                  <c:v>09:40</c:v>
                </c:pt>
                <c:pt idx="43">
                  <c:v>09:30</c:v>
                </c:pt>
                <c:pt idx="44">
                  <c:v>12:50</c:v>
                </c:pt>
                <c:pt idx="45">
                  <c:v>06:40</c:v>
                </c:pt>
                <c:pt idx="46">
                  <c:v>10:35</c:v>
                </c:pt>
                <c:pt idx="47">
                  <c:v>19:55</c:v>
                </c:pt>
                <c:pt idx="48">
                  <c:v>13:15</c:v>
                </c:pt>
                <c:pt idx="49">
                  <c:v>18:15</c:v>
                </c:pt>
                <c:pt idx="50">
                  <c:v>06:55</c:v>
                </c:pt>
                <c:pt idx="51">
                  <c:v>05:55</c:v>
                </c:pt>
                <c:pt idx="52">
                  <c:v>22:20</c:v>
                </c:pt>
                <c:pt idx="53">
                  <c:v>15:15</c:v>
                </c:pt>
                <c:pt idx="54">
                  <c:v>19:35</c:v>
                </c:pt>
                <c:pt idx="55">
                  <c:v>07:35</c:v>
                </c:pt>
                <c:pt idx="56">
                  <c:v>15:00</c:v>
                </c:pt>
                <c:pt idx="57">
                  <c:v>05:50</c:v>
                </c:pt>
                <c:pt idx="58">
                  <c:v>08:30</c:v>
                </c:pt>
                <c:pt idx="59">
                  <c:v>17:10</c:v>
                </c:pt>
                <c:pt idx="60">
                  <c:v>08:55</c:v>
                </c:pt>
                <c:pt idx="61">
                  <c:v>16:55</c:v>
                </c:pt>
                <c:pt idx="62">
                  <c:v>23:55</c:v>
                </c:pt>
                <c:pt idx="63">
                  <c:v>23:05</c:v>
                </c:pt>
                <c:pt idx="64">
                  <c:v>06:50</c:v>
                </c:pt>
                <c:pt idx="65">
                  <c:v>09:25</c:v>
                </c:pt>
                <c:pt idx="66">
                  <c:v>11:25</c:v>
                </c:pt>
                <c:pt idx="67">
                  <c:v>12:00</c:v>
                </c:pt>
                <c:pt idx="68">
                  <c:v>14:35</c:v>
                </c:pt>
                <c:pt idx="69">
                  <c:v>15:05</c:v>
                </c:pt>
                <c:pt idx="70">
                  <c:v>07:45</c:v>
                </c:pt>
                <c:pt idx="71">
                  <c:v>17:15</c:v>
                </c:pt>
                <c:pt idx="72">
                  <c:v>21:50</c:v>
                </c:pt>
                <c:pt idx="73">
                  <c:v>20:45</c:v>
                </c:pt>
                <c:pt idx="74">
                  <c:v>21:25</c:v>
                </c:pt>
                <c:pt idx="75">
                  <c:v>22:45</c:v>
                </c:pt>
                <c:pt idx="76">
                  <c:v>19:10</c:v>
                </c:pt>
                <c:pt idx="77">
                  <c:v>21:00</c:v>
                </c:pt>
                <c:pt idx="78">
                  <c:v>14:55</c:v>
                </c:pt>
                <c:pt idx="79">
                  <c:v>19:15</c:v>
                </c:pt>
                <c:pt idx="80">
                  <c:v>09:15</c:v>
                </c:pt>
                <c:pt idx="81">
                  <c:v>13:55</c:v>
                </c:pt>
                <c:pt idx="82">
                  <c:v>02:55</c:v>
                </c:pt>
                <c:pt idx="83">
                  <c:v>19:50</c:v>
                </c:pt>
                <c:pt idx="84">
                  <c:v>11:35</c:v>
                </c:pt>
                <c:pt idx="85">
                  <c:v>20:30</c:v>
                </c:pt>
                <c:pt idx="86">
                  <c:v>14:40</c:v>
                </c:pt>
                <c:pt idx="87">
                  <c:v>03:50</c:v>
                </c:pt>
                <c:pt idx="88">
                  <c:v>04:00</c:v>
                </c:pt>
                <c:pt idx="89">
                  <c:v>06:05</c:v>
                </c:pt>
                <c:pt idx="90">
                  <c:v>09:10</c:v>
                </c:pt>
                <c:pt idx="91">
                  <c:v>21:05</c:v>
                </c:pt>
                <c:pt idx="92">
                  <c:v>09:50</c:v>
                </c:pt>
                <c:pt idx="93">
                  <c:v>22:00</c:v>
                </c:pt>
                <c:pt idx="94">
                  <c:v>14:25</c:v>
                </c:pt>
                <c:pt idx="95">
                  <c:v>06:45</c:v>
                </c:pt>
                <c:pt idx="96">
                  <c:v>13:20</c:v>
                </c:pt>
                <c:pt idx="97">
                  <c:v>07:25</c:v>
                </c:pt>
                <c:pt idx="98">
                  <c:v>06:10</c:v>
                </c:pt>
                <c:pt idx="99">
                  <c:v>18:00</c:v>
                </c:pt>
                <c:pt idx="100">
                  <c:v>05:10</c:v>
                </c:pt>
                <c:pt idx="101">
                  <c:v>06:20</c:v>
                </c:pt>
                <c:pt idx="102">
                  <c:v>11:00</c:v>
                </c:pt>
                <c:pt idx="103">
                  <c:v>16:40</c:v>
                </c:pt>
                <c:pt idx="104">
                  <c:v>15:10</c:v>
                </c:pt>
                <c:pt idx="105">
                  <c:v>17:50</c:v>
                </c:pt>
                <c:pt idx="106">
                  <c:v>23:30</c:v>
                </c:pt>
                <c:pt idx="107">
                  <c:v>05:15</c:v>
                </c:pt>
                <c:pt idx="108">
                  <c:v>10:45</c:v>
                </c:pt>
                <c:pt idx="109">
                  <c:v>13:25</c:v>
                </c:pt>
                <c:pt idx="110">
                  <c:v>13:05</c:v>
                </c:pt>
                <c:pt idx="111">
                  <c:v>17:55</c:v>
                </c:pt>
                <c:pt idx="112">
                  <c:v>18:25</c:v>
                </c:pt>
                <c:pt idx="113">
                  <c:v>22:40</c:v>
                </c:pt>
                <c:pt idx="114">
                  <c:v>16:50</c:v>
                </c:pt>
                <c:pt idx="115">
                  <c:v>14:10</c:v>
                </c:pt>
                <c:pt idx="116">
                  <c:v>09:55</c:v>
                </c:pt>
                <c:pt idx="117">
                  <c:v>23:25</c:v>
                </c:pt>
                <c:pt idx="118">
                  <c:v>04:45</c:v>
                </c:pt>
                <c:pt idx="119">
                  <c:v>15:55</c:v>
                </c:pt>
                <c:pt idx="120">
                  <c:v>08:50</c:v>
                </c:pt>
                <c:pt idx="121">
                  <c:v>14:15</c:v>
                </c:pt>
                <c:pt idx="122">
                  <c:v>08:35</c:v>
                </c:pt>
                <c:pt idx="123">
                  <c:v>05:25</c:v>
                </c:pt>
                <c:pt idx="124">
                  <c:v>15:45</c:v>
                </c:pt>
                <c:pt idx="125">
                  <c:v>20:35</c:v>
                </c:pt>
                <c:pt idx="126">
                  <c:v>19:40</c:v>
                </c:pt>
                <c:pt idx="127">
                  <c:v>22:55</c:v>
                </c:pt>
                <c:pt idx="128">
                  <c:v>18:05</c:v>
                </c:pt>
                <c:pt idx="129">
                  <c:v>15:50</c:v>
                </c:pt>
                <c:pt idx="130">
                  <c:v>20:40</c:v>
                </c:pt>
                <c:pt idx="131">
                  <c:v>10:55</c:v>
                </c:pt>
                <c:pt idx="132">
                  <c:v>17:40</c:v>
                </c:pt>
                <c:pt idx="133">
                  <c:v>20:05</c:v>
                </c:pt>
                <c:pt idx="134">
                  <c:v>02:00</c:v>
                </c:pt>
                <c:pt idx="135">
                  <c:v>10:30</c:v>
                </c:pt>
                <c:pt idx="136">
                  <c:v>11:50</c:v>
                </c:pt>
                <c:pt idx="137">
                  <c:v>05:00</c:v>
                </c:pt>
                <c:pt idx="138">
                  <c:v>11:15</c:v>
                </c:pt>
                <c:pt idx="139">
                  <c:v>20:10</c:v>
                </c:pt>
                <c:pt idx="140">
                  <c:v>10:10</c:v>
                </c:pt>
                <c:pt idx="141">
                  <c:v>05:05</c:v>
                </c:pt>
                <c:pt idx="142">
                  <c:v>08:15</c:v>
                </c:pt>
                <c:pt idx="143">
                  <c:v>00:20</c:v>
                </c:pt>
                <c:pt idx="144">
                  <c:v>17:20</c:v>
                </c:pt>
                <c:pt idx="145">
                  <c:v>14:20</c:v>
                </c:pt>
                <c:pt idx="146">
                  <c:v>21:20</c:v>
                </c:pt>
                <c:pt idx="147">
                  <c:v>01:30</c:v>
                </c:pt>
                <c:pt idx="148">
                  <c:v>17:25</c:v>
                </c:pt>
                <c:pt idx="149">
                  <c:v>11:45</c:v>
                </c:pt>
                <c:pt idx="150">
                  <c:v>18:20</c:v>
                </c:pt>
                <c:pt idx="151">
                  <c:v>22:10</c:v>
                </c:pt>
                <c:pt idx="152">
                  <c:v>13:10</c:v>
                </c:pt>
                <c:pt idx="153">
                  <c:v>11:55</c:v>
                </c:pt>
                <c:pt idx="154">
                  <c:v>16:10</c:v>
                </c:pt>
                <c:pt idx="155">
                  <c:v>05:35</c:v>
                </c:pt>
                <c:pt idx="156">
                  <c:v>20:15</c:v>
                </c:pt>
                <c:pt idx="157">
                  <c:v>12:55</c:v>
                </c:pt>
                <c:pt idx="158">
                  <c:v>18:40</c:v>
                </c:pt>
                <c:pt idx="159">
                  <c:v>14:30</c:v>
                </c:pt>
                <c:pt idx="160">
                  <c:v>22:05</c:v>
                </c:pt>
                <c:pt idx="161">
                  <c:v>00:30</c:v>
                </c:pt>
                <c:pt idx="162">
                  <c:v>22:15</c:v>
                </c:pt>
                <c:pt idx="163">
                  <c:v>12:30</c:v>
                </c:pt>
                <c:pt idx="164">
                  <c:v>05:40</c:v>
                </c:pt>
                <c:pt idx="165">
                  <c:v>04:40</c:v>
                </c:pt>
                <c:pt idx="166">
                  <c:v>11:05</c:v>
                </c:pt>
                <c:pt idx="167">
                  <c:v>13:30</c:v>
                </c:pt>
                <c:pt idx="168">
                  <c:v>20:50</c:v>
                </c:pt>
                <c:pt idx="169">
                  <c:v>19:05</c:v>
                </c:pt>
                <c:pt idx="170">
                  <c:v>21:15</c:v>
                </c:pt>
                <c:pt idx="171">
                  <c:v>06:25</c:v>
                </c:pt>
                <c:pt idx="172">
                  <c:v>15:20</c:v>
                </c:pt>
                <c:pt idx="173">
                  <c:v>15:40</c:v>
                </c:pt>
                <c:pt idx="174">
                  <c:v>18:35</c:v>
                </c:pt>
                <c:pt idx="175">
                  <c:v>15:30</c:v>
                </c:pt>
                <c:pt idx="176">
                  <c:v>02:35</c:v>
                </c:pt>
                <c:pt idx="177">
                  <c:v>18:45</c:v>
                </c:pt>
                <c:pt idx="178">
                  <c:v>08:10</c:v>
                </c:pt>
                <c:pt idx="179">
                  <c:v>21:55</c:v>
                </c:pt>
                <c:pt idx="180">
                  <c:v>12:15</c:v>
                </c:pt>
                <c:pt idx="181">
                  <c:v>17:35</c:v>
                </c:pt>
                <c:pt idx="182">
                  <c:v>14:45</c:v>
                </c:pt>
                <c:pt idx="183">
                  <c:v>16:35</c:v>
                </c:pt>
                <c:pt idx="184">
                  <c:v>08:40</c:v>
                </c:pt>
                <c:pt idx="185">
                  <c:v>10:25</c:v>
                </c:pt>
                <c:pt idx="186">
                  <c:v>15:25</c:v>
                </c:pt>
                <c:pt idx="187">
                  <c:v>17:05</c:v>
                </c:pt>
                <c:pt idx="188">
                  <c:v>23:00</c:v>
                </c:pt>
                <c:pt idx="189">
                  <c:v>21:30</c:v>
                </c:pt>
                <c:pt idx="190">
                  <c:v>19:20</c:v>
                </c:pt>
                <c:pt idx="191">
                  <c:v>15:35</c:v>
                </c:pt>
                <c:pt idx="192">
                  <c:v>18:30</c:v>
                </c:pt>
                <c:pt idx="193">
                  <c:v>12:20</c:v>
                </c:pt>
                <c:pt idx="194">
                  <c:v>09:20</c:v>
                </c:pt>
                <c:pt idx="195">
                  <c:v>13:45</c:v>
                </c:pt>
                <c:pt idx="196">
                  <c:v>07:15</c:v>
                </c:pt>
                <c:pt idx="197">
                  <c:v>02:30</c:v>
                </c:pt>
                <c:pt idx="198">
                  <c:v>10:05</c:v>
                </c:pt>
                <c:pt idx="199">
                  <c:v>00:25</c:v>
                </c:pt>
                <c:pt idx="200">
                  <c:v>03:05</c:v>
                </c:pt>
                <c:pt idx="201">
                  <c:v>06:35</c:v>
                </c:pt>
                <c:pt idx="202">
                  <c:v>13:50</c:v>
                </c:pt>
                <c:pt idx="203">
                  <c:v>00:40</c:v>
                </c:pt>
                <c:pt idx="204">
                  <c:v>22:25</c:v>
                </c:pt>
                <c:pt idx="205">
                  <c:v>16:25</c:v>
                </c:pt>
                <c:pt idx="206">
                  <c:v>02:05</c:v>
                </c:pt>
                <c:pt idx="207">
                  <c:v>13:40</c:v>
                </c:pt>
                <c:pt idx="208">
                  <c:v>01:40</c:v>
                </c:pt>
                <c:pt idx="209">
                  <c:v>03:00</c:v>
                </c:pt>
                <c:pt idx="210">
                  <c:v>16:15</c:v>
                </c:pt>
                <c:pt idx="211">
                  <c:v>21:35</c:v>
                </c:pt>
                <c:pt idx="212">
                  <c:v>12:10</c:v>
                </c:pt>
                <c:pt idx="213">
                  <c:v>06:15</c:v>
                </c:pt>
                <c:pt idx="214">
                  <c:v>21:40</c:v>
                </c:pt>
                <c:pt idx="215">
                  <c:v>01:35</c:v>
                </c:pt>
                <c:pt idx="216">
                  <c:v>11:20</c:v>
                </c:pt>
                <c:pt idx="217">
                  <c:v>12:45</c:v>
                </c:pt>
                <c:pt idx="218">
                  <c:v>07:20</c:v>
                </c:pt>
                <c:pt idx="219">
                  <c:v>04:15</c:v>
                </c:pt>
                <c:pt idx="220">
                  <c:v>12:05</c:v>
                </c:pt>
                <c:pt idx="221">
                  <c:v>04:50</c:v>
                </c:pt>
              </c:strCache>
            </c:strRef>
          </c:cat>
          <c:val>
            <c:numRef>
              <c:f>Sheet9!$B$2:$B$223</c:f>
              <c:numCache>
                <c:formatCode>General</c:formatCode>
                <c:ptCount val="222"/>
                <c:pt idx="0">
                  <c:v>951</c:v>
                </c:pt>
                <c:pt idx="1">
                  <c:v>949</c:v>
                </c:pt>
                <c:pt idx="2">
                  <c:v>867</c:v>
                </c:pt>
                <c:pt idx="3">
                  <c:v>851</c:v>
                </c:pt>
                <c:pt idx="4">
                  <c:v>842</c:v>
                </c:pt>
                <c:pt idx="5">
                  <c:v>769</c:v>
                </c:pt>
                <c:pt idx="6">
                  <c:v>715</c:v>
                </c:pt>
                <c:pt idx="7">
                  <c:v>696</c:v>
                </c:pt>
                <c:pt idx="8">
                  <c:v>692</c:v>
                </c:pt>
                <c:pt idx="9">
                  <c:v>691</c:v>
                </c:pt>
                <c:pt idx="10">
                  <c:v>676</c:v>
                </c:pt>
                <c:pt idx="11">
                  <c:v>674</c:v>
                </c:pt>
                <c:pt idx="12">
                  <c:v>641</c:v>
                </c:pt>
                <c:pt idx="13">
                  <c:v>631</c:v>
                </c:pt>
                <c:pt idx="14">
                  <c:v>598</c:v>
                </c:pt>
                <c:pt idx="15">
                  <c:v>499</c:v>
                </c:pt>
                <c:pt idx="16">
                  <c:v>492</c:v>
                </c:pt>
                <c:pt idx="17">
                  <c:v>491</c:v>
                </c:pt>
                <c:pt idx="18">
                  <c:v>489</c:v>
                </c:pt>
                <c:pt idx="19">
                  <c:v>486</c:v>
                </c:pt>
                <c:pt idx="20">
                  <c:v>467</c:v>
                </c:pt>
                <c:pt idx="21">
                  <c:v>434</c:v>
                </c:pt>
                <c:pt idx="22">
                  <c:v>420</c:v>
                </c:pt>
                <c:pt idx="23">
                  <c:v>412</c:v>
                </c:pt>
                <c:pt idx="24">
                  <c:v>401</c:v>
                </c:pt>
                <c:pt idx="25">
                  <c:v>396</c:v>
                </c:pt>
                <c:pt idx="26">
                  <c:v>387</c:v>
                </c:pt>
                <c:pt idx="27">
                  <c:v>369</c:v>
                </c:pt>
                <c:pt idx="28">
                  <c:v>364</c:v>
                </c:pt>
                <c:pt idx="29">
                  <c:v>333</c:v>
                </c:pt>
                <c:pt idx="30">
                  <c:v>327</c:v>
                </c:pt>
                <c:pt idx="31">
                  <c:v>322</c:v>
                </c:pt>
                <c:pt idx="32">
                  <c:v>319</c:v>
                </c:pt>
                <c:pt idx="33">
                  <c:v>317</c:v>
                </c:pt>
                <c:pt idx="34">
                  <c:v>302</c:v>
                </c:pt>
                <c:pt idx="35">
                  <c:v>301</c:v>
                </c:pt>
                <c:pt idx="36">
                  <c:v>286</c:v>
                </c:pt>
                <c:pt idx="37">
                  <c:v>286</c:v>
                </c:pt>
                <c:pt idx="38">
                  <c:v>284</c:v>
                </c:pt>
                <c:pt idx="39">
                  <c:v>278</c:v>
                </c:pt>
                <c:pt idx="40">
                  <c:v>269</c:v>
                </c:pt>
                <c:pt idx="41">
                  <c:v>268</c:v>
                </c:pt>
                <c:pt idx="42">
                  <c:v>267</c:v>
                </c:pt>
                <c:pt idx="43">
                  <c:v>260</c:v>
                </c:pt>
                <c:pt idx="44">
                  <c:v>259</c:v>
                </c:pt>
                <c:pt idx="45">
                  <c:v>258</c:v>
                </c:pt>
                <c:pt idx="46">
                  <c:v>257</c:v>
                </c:pt>
                <c:pt idx="47">
                  <c:v>255</c:v>
                </c:pt>
                <c:pt idx="48">
                  <c:v>255</c:v>
                </c:pt>
                <c:pt idx="49">
                  <c:v>254</c:v>
                </c:pt>
                <c:pt idx="50">
                  <c:v>254</c:v>
                </c:pt>
                <c:pt idx="51">
                  <c:v>252</c:v>
                </c:pt>
                <c:pt idx="52">
                  <c:v>250</c:v>
                </c:pt>
                <c:pt idx="53">
                  <c:v>247</c:v>
                </c:pt>
                <c:pt idx="54">
                  <c:v>240</c:v>
                </c:pt>
                <c:pt idx="55">
                  <c:v>233</c:v>
                </c:pt>
                <c:pt idx="56">
                  <c:v>222</c:v>
                </c:pt>
                <c:pt idx="57">
                  <c:v>218</c:v>
                </c:pt>
                <c:pt idx="58">
                  <c:v>213</c:v>
                </c:pt>
                <c:pt idx="59">
                  <c:v>210</c:v>
                </c:pt>
                <c:pt idx="60">
                  <c:v>209</c:v>
                </c:pt>
                <c:pt idx="61">
                  <c:v>201</c:v>
                </c:pt>
                <c:pt idx="62">
                  <c:v>200</c:v>
                </c:pt>
                <c:pt idx="63">
                  <c:v>198</c:v>
                </c:pt>
                <c:pt idx="64">
                  <c:v>191</c:v>
                </c:pt>
                <c:pt idx="65">
                  <c:v>182</c:v>
                </c:pt>
                <c:pt idx="66">
                  <c:v>182</c:v>
                </c:pt>
                <c:pt idx="67">
                  <c:v>177</c:v>
                </c:pt>
                <c:pt idx="68">
                  <c:v>176</c:v>
                </c:pt>
                <c:pt idx="69">
                  <c:v>176</c:v>
                </c:pt>
                <c:pt idx="70">
                  <c:v>174</c:v>
                </c:pt>
                <c:pt idx="71">
                  <c:v>170</c:v>
                </c:pt>
                <c:pt idx="72">
                  <c:v>168</c:v>
                </c:pt>
                <c:pt idx="73">
                  <c:v>167</c:v>
                </c:pt>
                <c:pt idx="74">
                  <c:v>162</c:v>
                </c:pt>
                <c:pt idx="75">
                  <c:v>160</c:v>
                </c:pt>
                <c:pt idx="76">
                  <c:v>158</c:v>
                </c:pt>
                <c:pt idx="77">
                  <c:v>153</c:v>
                </c:pt>
                <c:pt idx="78">
                  <c:v>153</c:v>
                </c:pt>
                <c:pt idx="79">
                  <c:v>153</c:v>
                </c:pt>
                <c:pt idx="80">
                  <c:v>147</c:v>
                </c:pt>
                <c:pt idx="81">
                  <c:v>141</c:v>
                </c:pt>
                <c:pt idx="82">
                  <c:v>138</c:v>
                </c:pt>
                <c:pt idx="83">
                  <c:v>132</c:v>
                </c:pt>
                <c:pt idx="84">
                  <c:v>124</c:v>
                </c:pt>
                <c:pt idx="85">
                  <c:v>120</c:v>
                </c:pt>
                <c:pt idx="86">
                  <c:v>119</c:v>
                </c:pt>
                <c:pt idx="87">
                  <c:v>117</c:v>
                </c:pt>
                <c:pt idx="88">
                  <c:v>115</c:v>
                </c:pt>
                <c:pt idx="89">
                  <c:v>113</c:v>
                </c:pt>
                <c:pt idx="90">
                  <c:v>113</c:v>
                </c:pt>
                <c:pt idx="91">
                  <c:v>111</c:v>
                </c:pt>
                <c:pt idx="92">
                  <c:v>109</c:v>
                </c:pt>
                <c:pt idx="93">
                  <c:v>105</c:v>
                </c:pt>
                <c:pt idx="94">
                  <c:v>100</c:v>
                </c:pt>
                <c:pt idx="95">
                  <c:v>97</c:v>
                </c:pt>
                <c:pt idx="96">
                  <c:v>96</c:v>
                </c:pt>
                <c:pt idx="97">
                  <c:v>95</c:v>
                </c:pt>
                <c:pt idx="98">
                  <c:v>94</c:v>
                </c:pt>
                <c:pt idx="99">
                  <c:v>93</c:v>
                </c:pt>
                <c:pt idx="100">
                  <c:v>91</c:v>
                </c:pt>
                <c:pt idx="101">
                  <c:v>90</c:v>
                </c:pt>
                <c:pt idx="102">
                  <c:v>90</c:v>
                </c:pt>
                <c:pt idx="103">
                  <c:v>90</c:v>
                </c:pt>
                <c:pt idx="104">
                  <c:v>89</c:v>
                </c:pt>
                <c:pt idx="105">
                  <c:v>87</c:v>
                </c:pt>
                <c:pt idx="106">
                  <c:v>87</c:v>
                </c:pt>
                <c:pt idx="107">
                  <c:v>87</c:v>
                </c:pt>
                <c:pt idx="108">
                  <c:v>85</c:v>
                </c:pt>
                <c:pt idx="109">
                  <c:v>84</c:v>
                </c:pt>
                <c:pt idx="110">
                  <c:v>84</c:v>
                </c:pt>
                <c:pt idx="111">
                  <c:v>79</c:v>
                </c:pt>
                <c:pt idx="112">
                  <c:v>78</c:v>
                </c:pt>
                <c:pt idx="113">
                  <c:v>72</c:v>
                </c:pt>
                <c:pt idx="114">
                  <c:v>68</c:v>
                </c:pt>
                <c:pt idx="115">
                  <c:v>67</c:v>
                </c:pt>
                <c:pt idx="116">
                  <c:v>67</c:v>
                </c:pt>
                <c:pt idx="117">
                  <c:v>64</c:v>
                </c:pt>
                <c:pt idx="118">
                  <c:v>63</c:v>
                </c:pt>
                <c:pt idx="119">
                  <c:v>63</c:v>
                </c:pt>
                <c:pt idx="120">
                  <c:v>62</c:v>
                </c:pt>
                <c:pt idx="121">
                  <c:v>62</c:v>
                </c:pt>
                <c:pt idx="122">
                  <c:v>62</c:v>
                </c:pt>
                <c:pt idx="123">
                  <c:v>60</c:v>
                </c:pt>
                <c:pt idx="124">
                  <c:v>60</c:v>
                </c:pt>
                <c:pt idx="125">
                  <c:v>57</c:v>
                </c:pt>
                <c:pt idx="126">
                  <c:v>55</c:v>
                </c:pt>
                <c:pt idx="127">
                  <c:v>51</c:v>
                </c:pt>
                <c:pt idx="128">
                  <c:v>49</c:v>
                </c:pt>
                <c:pt idx="129">
                  <c:v>47</c:v>
                </c:pt>
                <c:pt idx="130">
                  <c:v>42</c:v>
                </c:pt>
                <c:pt idx="131">
                  <c:v>40</c:v>
                </c:pt>
                <c:pt idx="132">
                  <c:v>38</c:v>
                </c:pt>
                <c:pt idx="133">
                  <c:v>38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36</c:v>
                </c:pt>
                <c:pt idx="138">
                  <c:v>36</c:v>
                </c:pt>
                <c:pt idx="139">
                  <c:v>35</c:v>
                </c:pt>
                <c:pt idx="140">
                  <c:v>35</c:v>
                </c:pt>
                <c:pt idx="141">
                  <c:v>35</c:v>
                </c:pt>
                <c:pt idx="142">
                  <c:v>34</c:v>
                </c:pt>
                <c:pt idx="143">
                  <c:v>34</c:v>
                </c:pt>
                <c:pt idx="144">
                  <c:v>34</c:v>
                </c:pt>
                <c:pt idx="145">
                  <c:v>34</c:v>
                </c:pt>
                <c:pt idx="146">
                  <c:v>33</c:v>
                </c:pt>
                <c:pt idx="147">
                  <c:v>33</c:v>
                </c:pt>
                <c:pt idx="148">
                  <c:v>33</c:v>
                </c:pt>
                <c:pt idx="149">
                  <c:v>33</c:v>
                </c:pt>
                <c:pt idx="150">
                  <c:v>33</c:v>
                </c:pt>
                <c:pt idx="151">
                  <c:v>32</c:v>
                </c:pt>
                <c:pt idx="152">
                  <c:v>29</c:v>
                </c:pt>
                <c:pt idx="153">
                  <c:v>29</c:v>
                </c:pt>
                <c:pt idx="154">
                  <c:v>29</c:v>
                </c:pt>
                <c:pt idx="155">
                  <c:v>28</c:v>
                </c:pt>
                <c:pt idx="156">
                  <c:v>28</c:v>
                </c:pt>
                <c:pt idx="157">
                  <c:v>28</c:v>
                </c:pt>
                <c:pt idx="158">
                  <c:v>27</c:v>
                </c:pt>
                <c:pt idx="159">
                  <c:v>27</c:v>
                </c:pt>
                <c:pt idx="160">
                  <c:v>27</c:v>
                </c:pt>
                <c:pt idx="161">
                  <c:v>27</c:v>
                </c:pt>
                <c:pt idx="162">
                  <c:v>26</c:v>
                </c:pt>
                <c:pt idx="163">
                  <c:v>26</c:v>
                </c:pt>
                <c:pt idx="164">
                  <c:v>26</c:v>
                </c:pt>
                <c:pt idx="165">
                  <c:v>25</c:v>
                </c:pt>
                <c:pt idx="166">
                  <c:v>24</c:v>
                </c:pt>
                <c:pt idx="167">
                  <c:v>24</c:v>
                </c:pt>
                <c:pt idx="168">
                  <c:v>24</c:v>
                </c:pt>
                <c:pt idx="169">
                  <c:v>23</c:v>
                </c:pt>
                <c:pt idx="170">
                  <c:v>22</c:v>
                </c:pt>
                <c:pt idx="171">
                  <c:v>22</c:v>
                </c:pt>
                <c:pt idx="172">
                  <c:v>22</c:v>
                </c:pt>
                <c:pt idx="173">
                  <c:v>22</c:v>
                </c:pt>
                <c:pt idx="174">
                  <c:v>21</c:v>
                </c:pt>
                <c:pt idx="175">
                  <c:v>21</c:v>
                </c:pt>
                <c:pt idx="176">
                  <c:v>20</c:v>
                </c:pt>
                <c:pt idx="177">
                  <c:v>20</c:v>
                </c:pt>
                <c:pt idx="178">
                  <c:v>19</c:v>
                </c:pt>
                <c:pt idx="179">
                  <c:v>18</c:v>
                </c:pt>
                <c:pt idx="180">
                  <c:v>18</c:v>
                </c:pt>
                <c:pt idx="181">
                  <c:v>18</c:v>
                </c:pt>
                <c:pt idx="182">
                  <c:v>17</c:v>
                </c:pt>
                <c:pt idx="183">
                  <c:v>17</c:v>
                </c:pt>
                <c:pt idx="184">
                  <c:v>16</c:v>
                </c:pt>
                <c:pt idx="185">
                  <c:v>16</c:v>
                </c:pt>
                <c:pt idx="186">
                  <c:v>15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13</c:v>
                </c:pt>
                <c:pt idx="191">
                  <c:v>12</c:v>
                </c:pt>
                <c:pt idx="192">
                  <c:v>10</c:v>
                </c:pt>
                <c:pt idx="193">
                  <c:v>10</c:v>
                </c:pt>
                <c:pt idx="194">
                  <c:v>10</c:v>
                </c:pt>
                <c:pt idx="195">
                  <c:v>9</c:v>
                </c:pt>
                <c:pt idx="196">
                  <c:v>9</c:v>
                </c:pt>
                <c:pt idx="197">
                  <c:v>8</c:v>
                </c:pt>
                <c:pt idx="198">
                  <c:v>7</c:v>
                </c:pt>
                <c:pt idx="199">
                  <c:v>7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4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289888"/>
        <c:axId val="238290672"/>
      </c:lineChart>
      <c:catAx>
        <c:axId val="23828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90672"/>
        <c:crosses val="autoZero"/>
        <c:auto val="1"/>
        <c:lblAlgn val="ctr"/>
        <c:lblOffset val="100"/>
        <c:noMultiLvlLbl val="0"/>
      </c:catAx>
      <c:valAx>
        <c:axId val="23829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[train2dynamic.xlsx]Sheet10!PivotTable8</c:name>
    <c:fmtId val="60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Sheet10!$A$2:$A$6</c:f>
              <c:strCache>
                <c:ptCount val="5"/>
                <c:pt idx="0">
                  <c:v>Delhi</c:v>
                </c:pt>
                <c:pt idx="1">
                  <c:v>Kolkata</c:v>
                </c:pt>
                <c:pt idx="2">
                  <c:v>Banglore</c:v>
                </c:pt>
                <c:pt idx="3">
                  <c:v>Mumbai</c:v>
                </c:pt>
                <c:pt idx="4">
                  <c:v>Chennai</c:v>
                </c:pt>
              </c:strCache>
            </c:strRef>
          </c:cat>
          <c:val>
            <c:numRef>
              <c:f>Sheet10!$B$2:$B$6</c:f>
              <c:numCache>
                <c:formatCode>0.00%</c:formatCode>
                <c:ptCount val="5"/>
                <c:pt idx="0">
                  <c:v>0.48381625441696113</c:v>
                </c:pt>
                <c:pt idx="1">
                  <c:v>0.25045936395759716</c:v>
                </c:pt>
                <c:pt idx="2">
                  <c:v>0.18719434628975265</c:v>
                </c:pt>
                <c:pt idx="3">
                  <c:v>4.9809187279151942E-2</c:v>
                </c:pt>
                <c:pt idx="4">
                  <c:v>2.8720848056537102E-2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38285576"/>
        <c:axId val="238291064"/>
        <c:axId val="0"/>
      </c:bar3DChart>
      <c:catAx>
        <c:axId val="23828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91064"/>
        <c:crosses val="autoZero"/>
        <c:auto val="1"/>
        <c:lblAlgn val="ctr"/>
        <c:lblOffset val="100"/>
        <c:noMultiLvlLbl val="0"/>
      </c:catAx>
      <c:valAx>
        <c:axId val="23829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5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[train2dynamic.xlsx]Sheet11!PivotTable9</c:name>
    <c:fmtId val="111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diamond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2970167287583639E-2"/>
              <c:y val="1.7293551085013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03761338300669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7.7821003725501358E-3"/>
              <c:y val="3.458710217002747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7.7821003725501827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1695E-3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2632E-3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2632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1695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2970167287583639E-2"/>
              <c:y val="1.7293551085013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03761338300669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7.7821003725501358E-3"/>
              <c:y val="3.458710217002747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7.7821003725501827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1695E-3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2632E-3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2632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1695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2970167287583639E-2"/>
              <c:y val="1.7293551085013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03761338300669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7.7821003725501358E-3"/>
              <c:y val="3.458710217002747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7.7821003725501827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1.1673150558825274E-2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1695E-3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2632E-3"/>
              <c:y val="-1.26817909612120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2632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/>
          </a:solidFill>
          <a:ln>
            <a:noFill/>
          </a:ln>
          <a:effectLst/>
          <a:sp3d/>
        </c:spPr>
        <c:dLbl>
          <c:idx val="0"/>
          <c:layout>
            <c:manualLayout>
              <c:x val="9.0302313659041695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9.215879254208388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8.883731638955552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5229254238209519E-2"/>
                  <c:y val="-1.802847230578781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34552259925396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3.807313559552333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5.076418079403173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5.0764180794031733E-3"/>
                  <c:y val="-1.802847230578781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5.076418079403173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80731355955228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807313559552287E-3"/>
                  <c:y val="2.4584564416688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5.076418079403173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1.184892097070322E-2"/>
                  <c:y val="5.1749436562729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Sheet11!$A$2:$A$13</c:f>
              <c:strCache>
                <c:ptCount val="12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7</c:v>
                </c:pt>
                <c:pt idx="4">
                  <c:v>2</c:v>
                </c:pt>
                <c:pt idx="5">
                  <c:v>12</c:v>
                </c:pt>
                <c:pt idx="6">
                  <c:v>6</c:v>
                </c:pt>
                <c:pt idx="7">
                  <c:v>5</c:v>
                </c:pt>
                <c:pt idx="8">
                  <c:v>1</c:v>
                </c:pt>
                <c:pt idx="9">
                  <c:v>8</c:v>
                </c:pt>
                <c:pt idx="10">
                  <c:v>4</c:v>
                </c:pt>
                <c:pt idx="11">
                  <c:v>11</c:v>
                </c:pt>
              </c:strCache>
            </c:strRef>
          </c:cat>
          <c:val>
            <c:numRef>
              <c:f>Sheet11!$B$2:$B$13</c:f>
              <c:numCache>
                <c:formatCode>0.00</c:formatCode>
                <c:ptCount val="12"/>
                <c:pt idx="0">
                  <c:v>58359.666666666664</c:v>
                </c:pt>
                <c:pt idx="1">
                  <c:v>11644.92335671603</c:v>
                </c:pt>
                <c:pt idx="2">
                  <c:v>11419.846153846154</c:v>
                </c:pt>
                <c:pt idx="3">
                  <c:v>10903.678093645485</c:v>
                </c:pt>
                <c:pt idx="4">
                  <c:v>9612.2106164383567</c:v>
                </c:pt>
                <c:pt idx="5">
                  <c:v>8963.3333333333339</c:v>
                </c:pt>
                <c:pt idx="6">
                  <c:v>7797.348643006263</c:v>
                </c:pt>
                <c:pt idx="7">
                  <c:v>5862.0567010309278</c:v>
                </c:pt>
                <c:pt idx="8">
                  <c:v>5674.6829030686804</c:v>
                </c:pt>
                <c:pt idx="9">
                  <c:v>5591.2601880877746</c:v>
                </c:pt>
                <c:pt idx="10">
                  <c:v>4339.2848410757942</c:v>
                </c:pt>
                <c:pt idx="11">
                  <c:v>4141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38287928"/>
        <c:axId val="238285968"/>
        <c:axId val="0"/>
      </c:bar3DChart>
      <c:catAx>
        <c:axId val="23828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5968"/>
        <c:crosses val="autoZero"/>
        <c:auto val="1"/>
        <c:lblAlgn val="ctr"/>
        <c:lblOffset val="100"/>
        <c:noMultiLvlLbl val="0"/>
      </c:catAx>
      <c:valAx>
        <c:axId val="23828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7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8DA436-5C29-4FD3-B80B-BD017416CF52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DFFE4D-A61F-4CE7-B1B8-CC240AC58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57C712-D7B3-426C-B592-8AF6278F5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3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9B45-318B-41A6-9115-89E079CCE5D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9B45-318B-41A6-9115-89E079CCE5D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994"/>
            <a:ext cx="9144000" cy="11979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57C712-D7B3-426C-B592-8AF6278F5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F6C23C-7648-4E80-BFBB-ECA6987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9BB-CDA3-4253-82D1-6B9BB2F2912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DDF644-0FB6-486F-A346-37AB5EFDC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82A279A-BA47-4B72-AFC6-0D6EFA5EF87D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D350-6E20-40EA-AEE4-38F8517AF30F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A17F547E-DD49-43DA-90EE-4542478B9270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E2002D2-DF6B-449F-8DF0-BFF01D1D11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F76BAEC-8087-4DDC-8A80-C91810336FE9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5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E5B5-5505-4B09-BF93-D35BAA2EF361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9F0C3F-68CF-45A4-B412-C7F14FD38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0199861-A387-42FA-AB14-62EECBE2EC6A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93A-5B27-458E-ADF3-1D0EFAA817D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D092B4B-34F6-4177-AB16-F51A63CD6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5275EB9-2AF1-42D8-BB2E-A33CD3B5E2F4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8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1C9-4B50-4C0B-8E93-FDFEE9FA64B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75F7A21-CA3D-4D38-B0D0-5E4C4004F5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1FBF62F-BD98-48CB-8A9E-8D192E3155F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6F84-63C0-4FA7-9061-FEA51FE0018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0CAB36-2C50-42A6-AE73-6984995A9941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49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Ivy Professional School – Top Ranked Corporate Education Provider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988FEC8-8213-4F86-A00F-86EFCB9D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B0C39F4-4335-498C-873F-99422A731C1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38D-853A-40C6-99F3-F949B5DFA46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2E297C1-C26B-4FDB-8FCB-5A6CC9635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25A61E2-EF14-420C-B160-0387DCA14A45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02F9-435C-4E81-9279-2546A3A04CBF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349680A-CDA6-42C7-B2DB-854FF9747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86F9D6B-6325-4DE9-BC99-4C32D1817448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9B45-318B-41A6-9115-89E079CCE5D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27038418-E17F-4BDC-A7AA-2F27AAF512C2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</p:spTree>
    <p:extLst>
      <p:ext uri="{BB962C8B-B14F-4D97-AF65-F5344CB8AC3E}">
        <p14:creationId xmlns:p14="http://schemas.microsoft.com/office/powerpoint/2010/main" val="107734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649" r:id="rId12"/>
  </p:sldLayoutIdLst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alking heads: Trends for airports 2022 - Airport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0"/>
            <a:ext cx="10413047" cy="51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4DE22-277C-43AF-9D54-E08606947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44557"/>
            <a:ext cx="8700967" cy="836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kern="1200" dirty="0" smtClean="0">
                <a:solidFill>
                  <a:srgbClr val="381850"/>
                </a:solidFill>
                <a:latin typeface="+mn-lt"/>
              </a:rPr>
              <a:t>Airline-Flight </a:t>
            </a:r>
            <a:r>
              <a:rPr lang="en-US" sz="2400" b="1" kern="1200" dirty="0" smtClean="0">
                <a:solidFill>
                  <a:srgbClr val="381850"/>
                </a:solidFill>
                <a:latin typeface="+mn-lt"/>
              </a:rPr>
              <a:t>Case Study</a:t>
            </a:r>
            <a:br>
              <a:rPr lang="en-US" sz="2400" b="1" kern="1200" dirty="0" smtClean="0">
                <a:solidFill>
                  <a:srgbClr val="381850"/>
                </a:solidFill>
                <a:latin typeface="+mn-lt"/>
              </a:rPr>
            </a:br>
            <a:r>
              <a:rPr lang="en-US" sz="2400" b="1" dirty="0" smtClean="0">
                <a:solidFill>
                  <a:srgbClr val="381850"/>
                </a:solidFill>
                <a:latin typeface="+mn-lt"/>
              </a:rPr>
              <a:t>Research Project by Sonal K</a:t>
            </a:r>
            <a:endParaRPr lang="en-US" sz="2400" b="1" kern="1200" dirty="0">
              <a:solidFill>
                <a:srgbClr val="38185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059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348325"/>
            <a:ext cx="10317089" cy="577648"/>
          </a:xfrm>
        </p:spPr>
        <p:txBody>
          <a:bodyPr>
            <a:normAutofit fontScale="90000"/>
          </a:bodyPr>
          <a:lstStyle/>
          <a:p>
            <a:pPr>
              <a:defRPr sz="2128" b="1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MONTH-WISE TOTAL REVENUE GENERATED BY EACH AIRLINE</a:t>
            </a:r>
            <a:endParaRPr lang="en-US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254514"/>
              </p:ext>
            </p:extLst>
          </p:nvPr>
        </p:nvGraphicFramePr>
        <p:xfrm>
          <a:off x="215604" y="991673"/>
          <a:ext cx="11616235" cy="497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19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9131" y="5440404"/>
            <a:ext cx="8405904" cy="109850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528" y="851615"/>
            <a:ext cx="95561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Revenue generated by  Jet Airways was always higher irrespective of month and number of bookings.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Revenue 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generated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by  Trujet is the least.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536576" y="154324"/>
            <a:ext cx="10317089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REVENUE GENERATED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01563"/>
              </p:ext>
            </p:extLst>
          </p:nvPr>
        </p:nvGraphicFramePr>
        <p:xfrm>
          <a:off x="145773" y="2137199"/>
          <a:ext cx="5230194" cy="385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2"/>
                <a:gridCol w="1617054"/>
                <a:gridCol w="1617054"/>
                <a:gridCol w="1617054"/>
              </a:tblGrid>
              <a:tr h="202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Revenue</a:t>
                      </a:r>
                    </a:p>
                  </a:txBody>
                  <a:tcPr marL="9525" marR="9525" marT="9525" marB="0" anchor="b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Airways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16134263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Airways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14607131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Airways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12033356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5751574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5671396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carriers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5239112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4492389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4089958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carriers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3978351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carriers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3685445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3124090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2939645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Airways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2046560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1496431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1295509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1142607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SpiceJet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1003173</a:t>
                      </a:r>
                    </a:p>
                  </a:txBody>
                  <a:tcPr marL="9525" marR="9525" marT="9525" marB="0" anchor="ctr"/>
                </a:tc>
              </a:tr>
              <a:tr h="2027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Airways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16134263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43661"/>
              </p:ext>
            </p:extLst>
          </p:nvPr>
        </p:nvGraphicFramePr>
        <p:xfrm>
          <a:off x="5893903" y="2073174"/>
          <a:ext cx="4900511" cy="391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57"/>
                <a:gridCol w="2255179"/>
                <a:gridCol w="649057"/>
                <a:gridCol w="1452118"/>
              </a:tblGrid>
              <a:tr h="187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Revenue</a:t>
                      </a:r>
                    </a:p>
                  </a:txBody>
                  <a:tcPr marL="9525" marR="9525" marT="9525" marB="0" anchor="b"/>
                </a:tc>
              </a:tr>
              <a:tr h="1644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Vistara Premium economy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20920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SpiceJet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952839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SpiceJet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930616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925234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836340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SpiceJet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662907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Asia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611674</a:t>
                      </a:r>
                    </a:p>
                  </a:txBody>
                  <a:tcPr marL="9525" marR="9525" marT="9525" marB="0" anchor="ctr"/>
                </a:tc>
              </a:tr>
              <a:tr h="2250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Asia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538236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460474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Asia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359341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Airways Business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350158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325011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303572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290661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Asia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274361</a:t>
                      </a:r>
                    </a:p>
                  </a:txBody>
                  <a:tcPr marL="9525" marR="9525" marT="9525" marB="0" anchor="ctr"/>
                </a:tc>
              </a:tr>
              <a:tr h="1507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217995</a:t>
                      </a:r>
                    </a:p>
                  </a:txBody>
                  <a:tcPr marL="9525" marR="9525" marT="9525" marB="0" anchor="ctr"/>
                </a:tc>
              </a:tr>
              <a:tr h="1615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carriers Premium economy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148458</a:t>
                      </a:r>
                    </a:p>
                  </a:txBody>
                  <a:tcPr marL="9525" marR="9525" marT="9525" marB="0" anchor="ctr"/>
                </a:tc>
              </a:tr>
              <a:tr h="1098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carriers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137891</a:t>
                      </a:r>
                    </a:p>
                  </a:txBody>
                  <a:tcPr marL="9525" marR="9525" marT="9525" marB="0" anchor="ctr"/>
                </a:tc>
              </a:tr>
              <a:tr h="3144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Vistara Premium economy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5970</a:t>
                      </a:r>
                    </a:p>
                  </a:txBody>
                  <a:tcPr marL="9525" marR="9525" marT="9525" marB="0" anchor="ctr"/>
                </a:tc>
              </a:tr>
              <a:tr h="1706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3818" y="218688"/>
            <a:ext cx="10919351" cy="577648"/>
          </a:xfrm>
        </p:spPr>
        <p:txBody>
          <a:bodyPr>
            <a:no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7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NUMBER OF </a:t>
            </a:r>
            <a:r>
              <a:rPr lang="en-US" sz="27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STOPS </a:t>
            </a:r>
            <a:r>
              <a:rPr lang="en-US" sz="27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 EACH SOURCE AND DESTINATION </a:t>
            </a:r>
            <a:r>
              <a:rPr lang="en-US" sz="27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CITIES </a:t>
            </a:r>
            <a:endParaRPr lang="en-US" sz="2700" b="1" cap="all" spc="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612529"/>
              </p:ext>
            </p:extLst>
          </p:nvPr>
        </p:nvGraphicFramePr>
        <p:xfrm>
          <a:off x="734537" y="934132"/>
          <a:ext cx="10619263" cy="5131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7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691" y="296809"/>
            <a:ext cx="10628503" cy="577648"/>
          </a:xfrm>
        </p:spPr>
        <p:txBody>
          <a:bodyPr>
            <a:normAutofit fontScale="90000"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NUMBER OF ROUTS AND CORRESPONDING DURATIONS FOR EACH CITY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035653"/>
              </p:ext>
            </p:extLst>
          </p:nvPr>
        </p:nvGraphicFramePr>
        <p:xfrm>
          <a:off x="369865" y="1060058"/>
          <a:ext cx="11130969" cy="5096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76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0888" y="1079410"/>
            <a:ext cx="9556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Delhi-cochin has highest number of (1 stop) flights in its rout followed by Kolkata-Bangalore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Hence, Delhi-Cochin have comparatively lesser number of routs and longest duration amongst all.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Bangalore-Delhi rout has (</a:t>
            </a:r>
            <a:r>
              <a:rPr lang="en-US" sz="2400" dirty="0" smtClean="0">
                <a:solidFill>
                  <a:srgbClr val="002060"/>
                </a:solidFill>
              </a:rPr>
              <a:t>2324058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) maximum number of Non-stop flights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-2592598" y="245856"/>
            <a:ext cx="10317089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NUMBER OF STOPS</a:t>
            </a:r>
            <a:endParaRPr lang="en-US" sz="3200" b="1" cap="all" spc="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9246" y="3422788"/>
            <a:ext cx="9556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Non-Stop Flights</a:t>
            </a:r>
          </a:p>
          <a:p>
            <a:pPr lvl="3"/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Bangalore - Delhi                   2324058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Delhi - Cochin				  145839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Chennai - Kolkata			  358484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Kolkata – Bangalore			  101272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1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206657"/>
            <a:ext cx="10628503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Time (Hourly) </a:t>
            </a:r>
            <a:r>
              <a:rPr lang="en-US" sz="32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 number of flights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255408"/>
              </p:ext>
            </p:extLst>
          </p:nvPr>
        </p:nvGraphicFramePr>
        <p:xfrm>
          <a:off x="1158028" y="914400"/>
          <a:ext cx="9593510" cy="5241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65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206657"/>
            <a:ext cx="10628503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CITIES vs number of flights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988909"/>
              </p:ext>
            </p:extLst>
          </p:nvPr>
        </p:nvGraphicFramePr>
        <p:xfrm>
          <a:off x="1293730" y="964097"/>
          <a:ext cx="8657792" cy="4997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3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34033" y="1743393"/>
            <a:ext cx="9556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Delhi has maximum number of flights and connectivity amongst all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It’s the highest Air-Traffic zone amongst all cities hence generates maximum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It’s the popular source and destination for passengers as well as business purpose hence the number of discounts should be increased when lesser number of flights (on hourly basis)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48.38% of total number of flights fly To and From Delhi followed by Kolkata 25.05%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Chennai has least number of flights 2.87% hence discounts and festive offers along with routs to be increased to promote traffic to and from Chennai.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-2322142" y="632222"/>
            <a:ext cx="10317089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NUMBER OF FLIGHTS</a:t>
            </a:r>
            <a:endParaRPr lang="en-US" sz="3200" b="1" cap="all" spc="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206657"/>
            <a:ext cx="10628503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 PRICE OF EACH AIRLINE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039881"/>
              </p:ext>
            </p:extLst>
          </p:nvPr>
        </p:nvGraphicFramePr>
        <p:xfrm>
          <a:off x="386365" y="888643"/>
          <a:ext cx="10676587" cy="535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4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0126" y="1523548"/>
            <a:ext cx="9556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Jet Airways Airline is the costliest Airline amongst all, in passenger as well as business category.</a:t>
            </a:r>
          </a:p>
        </p:txBody>
      </p:sp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-2772716" y="658190"/>
            <a:ext cx="10317089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AVERAGE PRICE</a:t>
            </a:r>
            <a:endParaRPr lang="en-US" sz="3200" b="1" cap="all" spc="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3036364" y="2676616"/>
            <a:ext cx="10317089" cy="5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DURATION</a:t>
            </a:r>
            <a:endParaRPr lang="en-US" sz="3200" b="1" cap="all" spc="5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596" y="3750540"/>
            <a:ext cx="9556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Bangalore- New Delhi Rout flight has shortest 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(1h 15m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) as well as longest (47h 40m) duration.</a:t>
            </a:r>
          </a:p>
        </p:txBody>
      </p:sp>
    </p:spTree>
    <p:extLst>
      <p:ext uri="{BB962C8B-B14F-4D97-AF65-F5344CB8AC3E}">
        <p14:creationId xmlns:p14="http://schemas.microsoft.com/office/powerpoint/2010/main" val="38541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4DE22-277C-43AF-9D54-E08606947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6696" y="1573369"/>
            <a:ext cx="7760810" cy="34638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This case study consists of 2 data </a:t>
            </a:r>
            <a:r>
              <a:rPr lang="en-US" sz="2400" b="1" dirty="0" smtClean="0">
                <a:solidFill>
                  <a:srgbClr val="002060"/>
                </a:solidFill>
              </a:rPr>
              <a:t>sets.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/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first dataset consists of </a:t>
            </a:r>
            <a:r>
              <a:rPr lang="en-US" sz="2400" b="1" dirty="0" smtClean="0">
                <a:solidFill>
                  <a:srgbClr val="002060"/>
                </a:solidFill>
              </a:rPr>
              <a:t>Airline information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The second dataset contains </a:t>
            </a:r>
            <a:r>
              <a:rPr lang="en-US" sz="2400" b="1" dirty="0" smtClean="0">
                <a:solidFill>
                  <a:srgbClr val="002060"/>
                </a:solidFill>
              </a:rPr>
              <a:t>the information related to Flights, Pricing, source and destination cities etc. </a:t>
            </a:r>
            <a:endParaRPr lang="en-US" sz="2400" b="1" kern="1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3404DE22-277C-43AF-9D54-E086069472A0}"/>
              </a:ext>
            </a:extLst>
          </p:cNvPr>
          <p:cNvSpPr txBox="1">
            <a:spLocks/>
          </p:cNvSpPr>
          <p:nvPr/>
        </p:nvSpPr>
        <p:spPr>
          <a:xfrm>
            <a:off x="1088263" y="563355"/>
            <a:ext cx="5892087" cy="126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CONTENTS</a:t>
            </a:r>
            <a:endParaRPr lang="en-US" sz="32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661690" y="2593370"/>
            <a:ext cx="10317089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en-US" sz="3200" b="1" cap="all" spc="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2628" y="467714"/>
            <a:ext cx="3872247" cy="577648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FINDINGS</a:t>
            </a:r>
            <a:endParaRPr lang="en-US" sz="31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404DE22-277C-43AF-9D54-E086069472A0}"/>
              </a:ext>
            </a:extLst>
          </p:cNvPr>
          <p:cNvSpPr txBox="1">
            <a:spLocks/>
          </p:cNvSpPr>
          <p:nvPr/>
        </p:nvSpPr>
        <p:spPr>
          <a:xfrm>
            <a:off x="4306696" y="1573369"/>
            <a:ext cx="7760810" cy="3463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0467" y="1573369"/>
            <a:ext cx="9556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Number of flights should be increased where the demand / booking is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Ticket Pricing should be more in case of months having festivities an holidays.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More discounts should be provided when the bookings are low to increase occupancy rate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Prices should be high at those hours where air traffic is maximum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Ticket prices for cities like Delhi, Kolkata should be increased as the number of flights for these cities are higher and higher Air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Discounts should vary by city and month.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12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618782"/>
            <a:ext cx="3872247" cy="577648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OBJECTIVES</a:t>
            </a:r>
            <a:endParaRPr lang="en-US" sz="31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404DE22-277C-43AF-9D54-E086069472A0}"/>
              </a:ext>
            </a:extLst>
          </p:cNvPr>
          <p:cNvSpPr txBox="1">
            <a:spLocks/>
          </p:cNvSpPr>
          <p:nvPr/>
        </p:nvSpPr>
        <p:spPr>
          <a:xfrm>
            <a:off x="2833352" y="1715041"/>
            <a:ext cx="8332632" cy="3463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9302" y="2150277"/>
            <a:ext cx="9556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Analyse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 the Air Traffic data for given Time (Months) and destinations.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Publish the findings based on data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2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618782"/>
            <a:ext cx="3872247" cy="577648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DATA ANALYSIS</a:t>
            </a:r>
            <a:endParaRPr lang="en-US" sz="31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404DE22-277C-43AF-9D54-E086069472A0}"/>
              </a:ext>
            </a:extLst>
          </p:cNvPr>
          <p:cNvSpPr txBox="1">
            <a:spLocks/>
          </p:cNvSpPr>
          <p:nvPr/>
        </p:nvSpPr>
        <p:spPr>
          <a:xfrm>
            <a:off x="2833352" y="1715041"/>
            <a:ext cx="8332632" cy="3463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9302" y="2150277"/>
            <a:ext cx="955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Data is to be analysed to understand the various factors affecting business and to increase sales and generate more revenue of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This dataset consists of 2 tables, Airlines (consisting of list of various Airlines for passenger and business categories and Flights info (consisting of source-destination, pricing, routs, stops etc.) related to flights schedule.</a:t>
            </a:r>
          </a:p>
        </p:txBody>
      </p:sp>
    </p:spTree>
    <p:extLst>
      <p:ext uri="{BB962C8B-B14F-4D97-AF65-F5344CB8AC3E}">
        <p14:creationId xmlns:p14="http://schemas.microsoft.com/office/powerpoint/2010/main" val="29060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618782"/>
            <a:ext cx="4833010" cy="57764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IMPORTANT FACTORS</a:t>
            </a:r>
            <a:endParaRPr lang="en-US" sz="31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9302" y="1912268"/>
            <a:ext cx="955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Number of flights flying To and Fro.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Flights to various 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Number of stops for flights and the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Average price for the flights that each Airline is offering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Revenue generated by each Airline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541508"/>
            <a:ext cx="8176151" cy="57764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AIRLINES AND THEIR RESPECTIVE IDs’</a:t>
            </a:r>
            <a:endParaRPr lang="en-US" sz="31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607233"/>
              </p:ext>
            </p:extLst>
          </p:nvPr>
        </p:nvGraphicFramePr>
        <p:xfrm>
          <a:off x="1449946" y="1401650"/>
          <a:ext cx="7160653" cy="4651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3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449" y="541508"/>
            <a:ext cx="10317089" cy="577648"/>
          </a:xfrm>
        </p:spPr>
        <p:txBody>
          <a:bodyPr>
            <a:normAutofit fontScale="90000"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Month-wise NUMBER OF FLIGHTS </a:t>
            </a: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FLYING FOR </a:t>
            </a:r>
            <a:r>
              <a:rPr lang="en-US" sz="32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EACH AIRLINE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412700"/>
              </p:ext>
            </p:extLst>
          </p:nvPr>
        </p:nvGraphicFramePr>
        <p:xfrm>
          <a:off x="311149" y="1412885"/>
          <a:ext cx="11071794" cy="4295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4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181" y="5257842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422" y="2033526"/>
            <a:ext cx="9556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Number of flights flying in the month of May and June are quite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But flights in April month are least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Jet Airways and Multiple carriers were in demand throughout.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-2322142" y="632222"/>
            <a:ext cx="10317089" cy="577648"/>
          </a:xfrm>
        </p:spPr>
        <p:txBody>
          <a:bodyPr>
            <a:normAutofit/>
          </a:bodyPr>
          <a:lstStyle/>
          <a:p>
            <a:pPr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NUMBER </a:t>
            </a:r>
            <a:r>
              <a:rPr lang="en-US" sz="3200" b="1" cap="all" spc="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OF </a:t>
            </a:r>
            <a:r>
              <a:rPr lang="en-US" sz="3200" b="1" cap="all" spc="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FLIGHTS</a:t>
            </a:r>
            <a:endParaRPr lang="en-US" sz="3200" b="1" cap="all" spc="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944</Words>
  <Application>Microsoft Office PowerPoint</Application>
  <PresentationFormat>Widescreen</PresentationFormat>
  <Paragraphs>324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Airline-Flight Case Study Research Project by Sonal K</vt:lpstr>
      <vt:lpstr>This case study consists of 2 data sets.  The first dataset consists of Airline information  The second dataset contains the information related to Flights, Pricing, source and destination cities etc. </vt:lpstr>
      <vt:lpstr>FINDINGS</vt:lpstr>
      <vt:lpstr>OBJECTIVES</vt:lpstr>
      <vt:lpstr>DATA ANALYSIS</vt:lpstr>
      <vt:lpstr>IMPORTANT FACTORS</vt:lpstr>
      <vt:lpstr>AIRLINES AND THEIR RESPECTIVE IDs’</vt:lpstr>
      <vt:lpstr>Month-wise NUMBER OF FLIGHTS FLYING FOR EACH AIRLINE</vt:lpstr>
      <vt:lpstr>NUMBER OF FLIGHTS</vt:lpstr>
      <vt:lpstr>MONTH-WISE TOTAL REVENUE GENERATED BY EACH AIRLINE</vt:lpstr>
      <vt:lpstr>REVENUE GENERATED</vt:lpstr>
      <vt:lpstr>NUMBER OF STOPS FOR EACH SOURCE AND DESTINATION CITIES </vt:lpstr>
      <vt:lpstr>NUMBER OF ROUTS AND CORRESPONDING DURATIONS FOR EACH CITY</vt:lpstr>
      <vt:lpstr>NUMBER OF STOPS</vt:lpstr>
      <vt:lpstr>Time (Hourly) vs number of flights</vt:lpstr>
      <vt:lpstr>CITIES vs number of flights</vt:lpstr>
      <vt:lpstr>NUMBER OF FLIGHTS</vt:lpstr>
      <vt:lpstr>AVERAGE PRICE OF EACH AIRLINE</vt:lpstr>
      <vt:lpstr>AVERAGE PRICE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Oriented Data Science &amp; Analytics Capability Build Solutions</dc:title>
  <dc:creator>Prateek Agrawal</dc:creator>
  <cp:lastModifiedBy>pc</cp:lastModifiedBy>
  <cp:revision>72</cp:revision>
  <dcterms:created xsi:type="dcterms:W3CDTF">2020-04-21T09:51:02Z</dcterms:created>
  <dcterms:modified xsi:type="dcterms:W3CDTF">2022-05-21T10:43:58Z</dcterms:modified>
</cp:coreProperties>
</file>