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5" r:id="rId1"/>
  </p:sldMasterIdLst>
  <p:notesMasterIdLst>
    <p:notesMasterId r:id="rId11"/>
  </p:notesMasterIdLst>
  <p:sldIdLst>
    <p:sldId id="256" r:id="rId2"/>
    <p:sldId id="257" r:id="rId3"/>
    <p:sldId id="258" r:id="rId4"/>
    <p:sldId id="260" r:id="rId5"/>
    <p:sldId id="259" r:id="rId6"/>
    <p:sldId id="261" r:id="rId7"/>
    <p:sldId id="267" r:id="rId8"/>
    <p:sldId id="268" r:id="rId9"/>
    <p:sldId id="269" r:id="rId10"/>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sty Agarwal" initials="SA" lastIdx="2" clrIdx="0">
    <p:extLst>
      <p:ext uri="{19B8F6BF-5375-455C-9EA6-DF929625EA0E}">
        <p15:presenceInfo xmlns:p15="http://schemas.microsoft.com/office/powerpoint/2012/main" userId="b103c8eea9cd61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800000"/>
    <a:srgbClr val="CC0032"/>
    <a:srgbClr val="CC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p:scale>
          <a:sx n="73" d="100"/>
          <a:sy n="73" d="100"/>
        </p:scale>
        <p:origin x="690"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88DA436-5C29-4FD3-B80B-BD017416CF52}" type="datetimeFigureOut">
              <a:rPr lang="en-IN" smtClean="0"/>
              <a:t>24-07-2022</a:t>
            </a:fld>
            <a:endParaRPr lang="en-IN"/>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IN"/>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IN"/>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7DFFE4D-A61F-4CE7-B1B8-CC240AC580FE}" type="slidenum">
              <a:rPr lang="en-IN" smtClean="0"/>
              <a:t>‹#›</a:t>
            </a:fld>
            <a:endParaRPr lang="en-IN"/>
          </a:p>
        </p:txBody>
      </p:sp>
    </p:spTree>
    <p:extLst>
      <p:ext uri="{BB962C8B-B14F-4D97-AF65-F5344CB8AC3E}">
        <p14:creationId xmlns:p14="http://schemas.microsoft.com/office/powerpoint/2010/main" val="42894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Picture 6">
            <a:extLst>
              <a:ext uri="{FF2B5EF4-FFF2-40B4-BE49-F238E27FC236}">
                <a16:creationId xmlns="" xmlns:a16="http://schemas.microsoft.com/office/drawing/2014/main" id="{FA57C712-D7B3-426C-B592-8AF6278F590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spTree>
    <p:extLst>
      <p:ext uri="{BB962C8B-B14F-4D97-AF65-F5344CB8AC3E}">
        <p14:creationId xmlns:p14="http://schemas.microsoft.com/office/powerpoint/2010/main" val="3581883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509B45-318B-41A6-9115-89E079CCE5D4}"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959502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509B45-318B-41A6-9115-89E079CCE5D4}"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641315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4994"/>
            <a:ext cx="9144000" cy="1197999"/>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 xmlns:a16="http://schemas.microsoft.com/office/drawing/2014/main" id="{FA57C712-D7B3-426C-B592-8AF6278F5900}"/>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sp>
        <p:nvSpPr>
          <p:cNvPr id="6" name="Slide Number Placeholder 5">
            <a:extLst>
              <a:ext uri="{FF2B5EF4-FFF2-40B4-BE49-F238E27FC236}">
                <a16:creationId xmlns="" xmlns:a16="http://schemas.microsoft.com/office/drawing/2014/main" id="{A1F6C23C-7648-4E80-BFBB-ECA6987869B8}"/>
              </a:ext>
            </a:extLst>
          </p:cNvPr>
          <p:cNvSpPr>
            <a:spLocks noGrp="1"/>
          </p:cNvSpPr>
          <p:nvPr>
            <p:ph type="sldNum" sz="quarter" idx="12"/>
          </p:nvPr>
        </p:nvSpPr>
        <p:spPr>
          <a:xfrm>
            <a:off x="8610600" y="6356350"/>
            <a:ext cx="2743200" cy="365125"/>
          </a:xfrm>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999BB-CDA3-4253-82D1-6B9BB2F29122}"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Picture 6">
            <a:extLst>
              <a:ext uri="{FF2B5EF4-FFF2-40B4-BE49-F238E27FC236}">
                <a16:creationId xmlns="" xmlns:a16="http://schemas.microsoft.com/office/drawing/2014/main" id="{34DDF644-0FB6-486F-A346-37AB5EFDCEE3}"/>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8" name="Straight Connector 7">
            <a:extLst>
              <a:ext uri="{FF2B5EF4-FFF2-40B4-BE49-F238E27FC236}">
                <a16:creationId xmlns="" xmlns:a16="http://schemas.microsoft.com/office/drawing/2014/main" id="{082A279A-BA47-4B72-AFC6-0D6EFA5EF87D}"/>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701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77D350-6E20-40EA-AEE4-38F8517AF30F}" type="datetime1">
              <a:rPr lang="en-US" smtClean="0"/>
              <a:t>7/24/2022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Footer Placeholder 4">
            <a:extLst>
              <a:ext uri="{FF2B5EF4-FFF2-40B4-BE49-F238E27FC236}">
                <a16:creationId xmlns="" xmlns:a16="http://schemas.microsoft.com/office/drawing/2014/main" id="{A17F547E-DD49-43DA-90EE-4542478B9270}"/>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pic>
        <p:nvPicPr>
          <p:cNvPr id="8" name="Picture 7">
            <a:extLst>
              <a:ext uri="{FF2B5EF4-FFF2-40B4-BE49-F238E27FC236}">
                <a16:creationId xmlns="" xmlns:a16="http://schemas.microsoft.com/office/drawing/2014/main" id="{CE2002D2-DF6B-449F-8DF0-BFF01D1D117E}"/>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 xmlns:a16="http://schemas.microsoft.com/office/drawing/2014/main" id="{8F76BAEC-8087-4DDC-8A80-C91810336FE9}"/>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22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9EE5B5-5505-4B09-BF93-D35BAA2EF361}"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pic>
        <p:nvPicPr>
          <p:cNvPr id="8" name="Picture 7">
            <a:extLst>
              <a:ext uri="{FF2B5EF4-FFF2-40B4-BE49-F238E27FC236}">
                <a16:creationId xmlns="" xmlns:a16="http://schemas.microsoft.com/office/drawing/2014/main" id="{7E9F0C3F-68CF-45A4-B412-C7F14FD380A2}"/>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 xmlns:a16="http://schemas.microsoft.com/office/drawing/2014/main" id="{90199861-A387-42FA-AB14-62EECBE2EC6A}"/>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683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05493A-5B27-458E-ADF3-1D0EFAA817D6}" type="datetime1">
              <a:rPr lang="en-US" smtClean="0"/>
              <a:t>7/24/2022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pic>
        <p:nvPicPr>
          <p:cNvPr id="10" name="Picture 9">
            <a:extLst>
              <a:ext uri="{FF2B5EF4-FFF2-40B4-BE49-F238E27FC236}">
                <a16:creationId xmlns="" xmlns:a16="http://schemas.microsoft.com/office/drawing/2014/main" id="{6D092B4B-34F6-4177-AB16-F51A63CD6216}"/>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11" name="Straight Connector 10">
            <a:extLst>
              <a:ext uri="{FF2B5EF4-FFF2-40B4-BE49-F238E27FC236}">
                <a16:creationId xmlns="" xmlns:a16="http://schemas.microsoft.com/office/drawing/2014/main" id="{75275EB9-2AF1-42D8-BB2E-A33CD3B5E2F4}"/>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80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4991C9-4B50-4C0B-8E93-FDFEE9FA64B6}" type="datetime1">
              <a:rPr lang="en-US" smtClean="0"/>
              <a:t>7/24/2022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pic>
        <p:nvPicPr>
          <p:cNvPr id="6" name="Picture 5">
            <a:extLst>
              <a:ext uri="{FF2B5EF4-FFF2-40B4-BE49-F238E27FC236}">
                <a16:creationId xmlns="" xmlns:a16="http://schemas.microsoft.com/office/drawing/2014/main" id="{075F7A21-CA3D-4D38-B0D0-5E4C4004F57B}"/>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7" name="Straight Connector 6">
            <a:extLst>
              <a:ext uri="{FF2B5EF4-FFF2-40B4-BE49-F238E27FC236}">
                <a16:creationId xmlns="" xmlns:a16="http://schemas.microsoft.com/office/drawing/2014/main" id="{11FBF62F-BD98-48CB-8A9E-8D192E3155F3}"/>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850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86F84-63C0-4FA7-9061-FEA51FE0018E}" type="datetime1">
              <a:rPr lang="en-US" smtClean="0"/>
              <a:t>7/24/2022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ooter Placeholder 4">
            <a:extLst>
              <a:ext uri="{FF2B5EF4-FFF2-40B4-BE49-F238E27FC236}">
                <a16:creationId xmlns="" xmlns:a16="http://schemas.microsoft.com/office/drawing/2014/main" id="{5D0CAB36-2C50-42A6-AE73-6984995A9941}"/>
              </a:ext>
            </a:extLst>
          </p:cNvPr>
          <p:cNvSpPr txBox="1">
            <a:spLocks/>
          </p:cNvSpPr>
          <p:nvPr userDrawn="1"/>
        </p:nvSpPr>
        <p:spPr>
          <a:xfrm>
            <a:off x="3891643" y="6356349"/>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Ivy Professional School – Top Ranked Corporate Education Provider</a:t>
            </a:r>
            <a:endParaRPr lang="en-US" dirty="0"/>
          </a:p>
        </p:txBody>
      </p:sp>
      <p:pic>
        <p:nvPicPr>
          <p:cNvPr id="6" name="Picture 5">
            <a:extLst>
              <a:ext uri="{FF2B5EF4-FFF2-40B4-BE49-F238E27FC236}">
                <a16:creationId xmlns="" xmlns:a16="http://schemas.microsoft.com/office/drawing/2014/main" id="{2988FEC8-8213-4F86-A00F-86EFCB9DBE5B}"/>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7" name="Straight Connector 6">
            <a:extLst>
              <a:ext uri="{FF2B5EF4-FFF2-40B4-BE49-F238E27FC236}">
                <a16:creationId xmlns="" xmlns:a16="http://schemas.microsoft.com/office/drawing/2014/main" id="{EB0C39F4-4335-498C-873F-99422A731C13}"/>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854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7E738D-853A-40C6-99F3-F949B5DFA46D}"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pic>
        <p:nvPicPr>
          <p:cNvPr id="8" name="Picture 7">
            <a:extLst>
              <a:ext uri="{FF2B5EF4-FFF2-40B4-BE49-F238E27FC236}">
                <a16:creationId xmlns="" xmlns:a16="http://schemas.microsoft.com/office/drawing/2014/main" id="{E2E297C1-C26B-4FDB-8FCB-5A6CC963554A}"/>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 xmlns:a16="http://schemas.microsoft.com/office/drawing/2014/main" id="{625A61E2-EF14-420C-B160-0387DCA14A45}"/>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A02F9-435C-4E81-9279-2546A3A04CBF}" type="datetime1">
              <a:rPr lang="en-US" smtClean="0"/>
              <a:t>7/24/2022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pic>
        <p:nvPicPr>
          <p:cNvPr id="8" name="Picture 7">
            <a:extLst>
              <a:ext uri="{FF2B5EF4-FFF2-40B4-BE49-F238E27FC236}">
                <a16:creationId xmlns="" xmlns:a16="http://schemas.microsoft.com/office/drawing/2014/main" id="{0349680A-CDA6-42C7-B2DB-854FF9747832}"/>
              </a:ext>
            </a:extLst>
          </p:cNvPr>
          <p:cNvPicPr>
            <a:picLocks noChangeAspect="1"/>
          </p:cNvPicPr>
          <p:nvPr userDrawn="1"/>
        </p:nvPicPr>
        <p:blipFill>
          <a:blip r:embed="rId2">
            <a:clrChange>
              <a:clrFrom>
                <a:srgbClr val="FDFDFD"/>
              </a:clrFrom>
              <a:clrTo>
                <a:srgbClr val="FDFDFD">
                  <a:alpha val="0"/>
                </a:srgbClr>
              </a:clrTo>
            </a:clrChange>
          </a:blip>
          <a:stretch>
            <a:fillRect/>
          </a:stretch>
        </p:blipFill>
        <p:spPr>
          <a:xfrm>
            <a:off x="11131081" y="261399"/>
            <a:ext cx="786522" cy="645732"/>
          </a:xfrm>
          <a:prstGeom prst="rect">
            <a:avLst/>
          </a:prstGeom>
        </p:spPr>
      </p:pic>
      <p:cxnSp>
        <p:nvCxnSpPr>
          <p:cNvPr id="9" name="Straight Connector 8">
            <a:extLst>
              <a:ext uri="{FF2B5EF4-FFF2-40B4-BE49-F238E27FC236}">
                <a16:creationId xmlns="" xmlns:a16="http://schemas.microsoft.com/office/drawing/2014/main" id="{B86F9D6B-6325-4DE9-BC99-4C32D1817448}"/>
              </a:ext>
            </a:extLst>
          </p:cNvPr>
          <p:cNvCxnSpPr>
            <a:cxnSpLocks/>
          </p:cNvCxnSpPr>
          <p:nvPr userDrawn="1"/>
        </p:nvCxnSpPr>
        <p:spPr>
          <a:xfrm>
            <a:off x="409042" y="1112701"/>
            <a:ext cx="11508561" cy="0"/>
          </a:xfrm>
          <a:prstGeom prst="line">
            <a:avLst/>
          </a:prstGeom>
          <a:ln w="254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140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09B45-318B-41A6-9115-89E079CCE5D4}" type="datetime1">
              <a:rPr lang="en-US" smtClean="0"/>
              <a:t>7/24/2022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Footer Placeholder 4">
            <a:extLst>
              <a:ext uri="{FF2B5EF4-FFF2-40B4-BE49-F238E27FC236}">
                <a16:creationId xmlns="" xmlns:a16="http://schemas.microsoft.com/office/drawing/2014/main" id="{27038418-E17F-4BDC-A7AA-2F27AAF512C2}"/>
              </a:ext>
            </a:extLst>
          </p:cNvPr>
          <p:cNvSpPr txBox="1">
            <a:spLocks/>
          </p:cNvSpPr>
          <p:nvPr userDrawn="1"/>
        </p:nvSpPr>
        <p:spPr>
          <a:xfrm>
            <a:off x="3891643" y="6356350"/>
            <a:ext cx="440871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Ivy Professional School – Top Ranked Corporate Education Provider</a:t>
            </a:r>
          </a:p>
        </p:txBody>
      </p:sp>
    </p:spTree>
    <p:extLst>
      <p:ext uri="{BB962C8B-B14F-4D97-AF65-F5344CB8AC3E}">
        <p14:creationId xmlns:p14="http://schemas.microsoft.com/office/powerpoint/2010/main" val="412076902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4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artisticCrisscrossEtching trans="21000" pressure="0"/>
                    </a14:imgEffect>
                  </a14:imgLayer>
                </a14:imgProps>
              </a:ext>
            </a:extLst>
          </a:blip>
          <a:stretch>
            <a:fillRect/>
          </a:stretch>
        </p:blipFill>
        <p:spPr>
          <a:xfrm>
            <a:off x="1059703" y="1133341"/>
            <a:ext cx="11132297" cy="5724659"/>
          </a:xfrm>
          <a:prstGeom prst="rect">
            <a:avLst/>
          </a:prstGeom>
        </p:spPr>
      </p:pic>
      <p:pic>
        <p:nvPicPr>
          <p:cNvPr id="12" name="Picture 11">
            <a:extLst>
              <a:ext uri="{FF2B5EF4-FFF2-40B4-BE49-F238E27FC236}">
                <a16:creationId xmlns:a16="http://schemas.microsoft.com/office/drawing/2014/main" xmlns="" id="{FF525AAA-82CE-4027-A26C-B0EFFD856F2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3423720" y="2157434"/>
            <a:ext cx="7930080" cy="1644245"/>
          </a:xfrm>
        </p:spPr>
        <p:txBody>
          <a:bodyPr vert="horz" lIns="91440" tIns="45720" rIns="91440" bIns="45720" rtlCol="0" anchor="ctr">
            <a:normAutofit fontScale="90000"/>
          </a:bodyPr>
          <a:lstStyle/>
          <a:p>
            <a:r>
              <a:rPr lang="en-US" sz="2800" b="1" kern="1200" dirty="0" smtClean="0">
                <a:solidFill>
                  <a:srgbClr val="C00000"/>
                </a:solidFill>
                <a:effectLst>
                  <a:outerShdw blurRad="38100" dist="38100" dir="2700000" algn="tl">
                    <a:srgbClr val="000000">
                      <a:alpha val="43137"/>
                    </a:srgbClr>
                  </a:outerShdw>
                </a:effectLst>
                <a:latin typeface="BankGothic Lt BT" panose="020B0607020203060204" pitchFamily="34" charset="0"/>
              </a:rPr>
              <a:t> </a:t>
            </a:r>
            <a:r>
              <a:rPr lang="en-US" sz="2800" b="1" u="sng" kern="1200" dirty="0" smtClean="0">
                <a:solidFill>
                  <a:srgbClr val="C00000"/>
                </a:solidFill>
                <a:effectLst>
                  <a:outerShdw blurRad="38100" dist="38100" dir="2700000" algn="tl">
                    <a:srgbClr val="000000">
                      <a:alpha val="43137"/>
                    </a:srgbClr>
                  </a:outerShdw>
                </a:effectLst>
                <a:latin typeface="BankGothic Lt BT" panose="020B0607020203060204" pitchFamily="34" charset="0"/>
              </a:rPr>
              <a:t>Analytical study on Customer Serviceability &amp; Sales </a:t>
            </a:r>
            <a:br>
              <a:rPr lang="en-US" sz="2800" b="1" u="sng" kern="1200" dirty="0" smtClean="0">
                <a:solidFill>
                  <a:srgbClr val="C00000"/>
                </a:solidFill>
                <a:effectLst>
                  <a:outerShdw blurRad="38100" dist="38100" dir="2700000" algn="tl">
                    <a:srgbClr val="000000">
                      <a:alpha val="43137"/>
                    </a:srgbClr>
                  </a:outerShdw>
                </a:effectLst>
                <a:latin typeface="BankGothic Lt BT" panose="020B0607020203060204" pitchFamily="34" charset="0"/>
              </a:rPr>
            </a:br>
            <a:r>
              <a:rPr lang="en-US" sz="2800" b="1" dirty="0">
                <a:solidFill>
                  <a:srgbClr val="C00000"/>
                </a:solidFill>
                <a:effectLst>
                  <a:outerShdw blurRad="38100" dist="38100" dir="2700000" algn="tl">
                    <a:srgbClr val="000000">
                      <a:alpha val="43137"/>
                    </a:srgbClr>
                  </a:outerShdw>
                </a:effectLst>
                <a:latin typeface="BankGothic Lt BT" panose="020B0607020203060204" pitchFamily="34" charset="0"/>
              </a:rPr>
              <a:t/>
            </a:r>
            <a:br>
              <a:rPr lang="en-US" sz="2800" b="1" dirty="0">
                <a:solidFill>
                  <a:srgbClr val="C00000"/>
                </a:solidFill>
                <a:effectLst>
                  <a:outerShdw blurRad="38100" dist="38100" dir="2700000" algn="tl">
                    <a:srgbClr val="000000">
                      <a:alpha val="43137"/>
                    </a:srgbClr>
                  </a:outerShdw>
                </a:effectLst>
                <a:latin typeface="BankGothic Lt BT" panose="020B0607020203060204" pitchFamily="34" charset="0"/>
              </a:rPr>
            </a:br>
            <a:r>
              <a:rPr lang="en-US" sz="2800" b="1" kern="1200" dirty="0" smtClean="0">
                <a:solidFill>
                  <a:srgbClr val="C00000"/>
                </a:solidFill>
                <a:effectLst>
                  <a:outerShdw blurRad="38100" dist="38100" dir="2700000" algn="tl">
                    <a:srgbClr val="000000">
                      <a:alpha val="43137"/>
                    </a:srgbClr>
                  </a:outerShdw>
                </a:effectLst>
                <a:latin typeface="BankGothic Lt BT" panose="020B0607020203060204" pitchFamily="34" charset="0"/>
              </a:rPr>
              <a:t>Mahindra &amp; Mahindra (M&amp;M) Spare Parts division </a:t>
            </a:r>
            <a:endParaRPr lang="en-US" sz="2800" b="1" kern="1200" dirty="0">
              <a:solidFill>
                <a:srgbClr val="C00000"/>
              </a:solidFill>
              <a:effectLst>
                <a:outerShdw blurRad="38100" dist="38100" dir="2700000" algn="tl">
                  <a:srgbClr val="000000">
                    <a:alpha val="43137"/>
                  </a:srgbClr>
                </a:outerShdw>
              </a:effectLst>
              <a:latin typeface="BankGothic Lt BT" panose="020B0607020203060204" pitchFamily="34" charset="0"/>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2469911" y="5305795"/>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1</a:t>
            </a:fld>
            <a:endParaRPr lang="en-US"/>
          </a:p>
        </p:txBody>
      </p:sp>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artisticMosiaicBubbles trans="68000"/>
                    </a14:imgEffect>
                  </a14:imgLayer>
                </a14:imgProps>
              </a:ext>
            </a:extLst>
          </a:blip>
          <a:stretch>
            <a:fillRect/>
          </a:stretch>
        </p:blipFill>
        <p:spPr>
          <a:xfrm>
            <a:off x="11099268" y="6036385"/>
            <a:ext cx="971809" cy="642647"/>
          </a:xfrm>
          <a:prstGeom prst="rect">
            <a:avLst/>
          </a:prstGeom>
        </p:spPr>
      </p:pic>
      <p:pic>
        <p:nvPicPr>
          <p:cNvPr id="7" name="Picture 6"/>
          <p:cNvPicPr>
            <a:picLocks noChangeAspect="1"/>
          </p:cNvPicPr>
          <p:nvPr/>
        </p:nvPicPr>
        <p:blipFill>
          <a:blip r:embed="rId7"/>
          <a:stretch>
            <a:fillRect/>
          </a:stretch>
        </p:blipFill>
        <p:spPr>
          <a:xfrm>
            <a:off x="62919" y="3429000"/>
            <a:ext cx="1949080" cy="1091485"/>
          </a:xfrm>
          <a:prstGeom prst="rect">
            <a:avLst/>
          </a:prstGeom>
        </p:spPr>
      </p:pic>
    </p:spTree>
    <p:extLst>
      <p:ext uri="{BB962C8B-B14F-4D97-AF65-F5344CB8AC3E}">
        <p14:creationId xmlns:p14="http://schemas.microsoft.com/office/powerpoint/2010/main" val="667267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283335" y="-38637"/>
            <a:ext cx="10650827" cy="6047189"/>
          </a:xfrm>
        </p:spPr>
        <p:txBody>
          <a:bodyPr vert="horz" lIns="91440" tIns="45720" rIns="91440" bIns="45720" rtlCol="0" anchor="ctr">
            <a:noAutofit/>
          </a:bodyPr>
          <a:lstStyle/>
          <a:p>
            <a:r>
              <a:rPr lang="en-US" sz="3000" b="1" u="sng" dirty="0" smtClean="0">
                <a:solidFill>
                  <a:srgbClr val="C00000"/>
                </a:solidFill>
                <a:latin typeface="BankGothic Lt BT" panose="020B0607020203060204" pitchFamily="34" charset="0"/>
              </a:rPr>
              <a:t>About the data set</a:t>
            </a:r>
            <a:r>
              <a:rPr lang="en-US" sz="2800" b="1" u="sng" dirty="0" smtClean="0"/>
              <a:t/>
            </a:r>
            <a:br>
              <a:rPr lang="en-US" sz="2800" b="1" u="sng" dirty="0" smtClean="0"/>
            </a:br>
            <a:r>
              <a:rPr lang="en-US" sz="2800" b="1" u="sng" dirty="0" smtClean="0"/>
              <a:t/>
            </a:r>
            <a:br>
              <a:rPr lang="en-US" sz="2800" b="1" u="sng" dirty="0" smtClean="0"/>
            </a:br>
            <a:r>
              <a:rPr lang="en-US" sz="2000" b="1" dirty="0" smtClean="0"/>
              <a:t/>
            </a:r>
            <a:br>
              <a:rPr lang="en-US" sz="2000" b="1" dirty="0" smtClean="0"/>
            </a:br>
            <a:r>
              <a:rPr lang="en-US" sz="2000" dirty="0" smtClean="0"/>
              <a:t>A Multi Billion Group </a:t>
            </a:r>
            <a:r>
              <a:rPr lang="en-US" sz="2000" dirty="0"/>
              <a:t>with a presence across 100+ countries and operating across </a:t>
            </a:r>
            <a:r>
              <a:rPr lang="en-US" sz="2000" dirty="0" smtClean="0"/>
              <a:t>Automobile industry, driven </a:t>
            </a:r>
            <a:r>
              <a:rPr lang="en-US" sz="2000" dirty="0"/>
              <a:t>by one purpose – to Rise</a:t>
            </a:r>
            <a:r>
              <a:rPr lang="en-US" sz="2000" dirty="0" smtClean="0"/>
              <a:t>. The Multi National company operates in various segments like Auto, Farm, Commercial Vehicles, 2 Wheeler &amp; Spare Parts division. The Dataset consists of information regarding Order trend for spare parts sold by the company in Auto division &amp; how exactly the FFR (First Fill Rate), in generic language performance can be improved both Value wise &amp; Parts availability wise.</a:t>
            </a:r>
            <a:br>
              <a:rPr lang="en-US" sz="2000" dirty="0" smtClean="0"/>
            </a:br>
            <a:r>
              <a:rPr lang="en-US" sz="2000" dirty="0" smtClean="0"/>
              <a:t>This Dataset consists of 37776 records and 80 fields.</a:t>
            </a:r>
            <a:br>
              <a:rPr lang="en-US" sz="2000" dirty="0" smtClean="0"/>
            </a:br>
            <a:r>
              <a:rPr lang="en-US" sz="2000" dirty="0" smtClean="0"/>
              <a:t/>
            </a:r>
            <a:br>
              <a:rPr lang="en-US" sz="2000" dirty="0" smtClean="0"/>
            </a:br>
            <a:r>
              <a:rPr lang="en-US" sz="2000" u="sng" dirty="0" smtClean="0"/>
              <a:t/>
            </a:r>
            <a:br>
              <a:rPr lang="en-US" sz="2000" u="sng" dirty="0" smtClean="0"/>
            </a:br>
            <a:r>
              <a:rPr lang="en-US" sz="3000" b="1" u="sng" dirty="0" smtClean="0">
                <a:solidFill>
                  <a:srgbClr val="C00000"/>
                </a:solidFill>
                <a:latin typeface="BankGothic Lt BT" panose="020B0607020203060204" pitchFamily="34" charset="0"/>
              </a:rPr>
              <a:t>Problem Statement</a:t>
            </a:r>
            <a:br>
              <a:rPr lang="en-US" sz="3000" b="1" u="sng" dirty="0" smtClean="0">
                <a:solidFill>
                  <a:srgbClr val="C00000"/>
                </a:solidFill>
                <a:latin typeface="BankGothic Lt BT" panose="020B0607020203060204" pitchFamily="34" charset="0"/>
              </a:rPr>
            </a:br>
            <a:r>
              <a:rPr lang="en-US" sz="2800" b="1" u="sng" dirty="0"/>
              <a:t/>
            </a:r>
            <a:br>
              <a:rPr lang="en-US" sz="2800" b="1" u="sng" dirty="0"/>
            </a:br>
            <a:r>
              <a:rPr lang="en-US" sz="2000" dirty="0" smtClean="0"/>
              <a:t/>
            </a:r>
            <a:br>
              <a:rPr lang="en-US" sz="2000" dirty="0" smtClean="0"/>
            </a:br>
            <a:r>
              <a:rPr lang="en-US" sz="2000" dirty="0" smtClean="0"/>
              <a:t>M&amp;M wants to analyze the major factors contributing to the loss in FFR, thereby affecting Customer Serviceability. The dataset will also focus on the areas of improvement in the availability of spare parts, hence improving Company’s Annual Sale &amp; ultimately Profitability.  </a:t>
            </a:r>
            <a:endParaRPr lang="en-US" sz="2000" b="1" kern="1200" dirty="0">
              <a:solidFill>
                <a:schemeClr val="tx1"/>
              </a:solidFill>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1954755" y="5368017"/>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2</a:t>
            </a:fld>
            <a:endParaRPr lang="en-US"/>
          </a:p>
        </p:txBody>
      </p:sp>
    </p:spTree>
    <p:extLst>
      <p:ext uri="{BB962C8B-B14F-4D97-AF65-F5344CB8AC3E}">
        <p14:creationId xmlns:p14="http://schemas.microsoft.com/office/powerpoint/2010/main" val="4030155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231820" y="-128789"/>
            <a:ext cx="10908405" cy="5929088"/>
          </a:xfrm>
        </p:spPr>
        <p:txBody>
          <a:bodyPr vert="horz" lIns="91440" tIns="45720" rIns="91440" bIns="45720" rtlCol="0" anchor="ctr">
            <a:normAutofit/>
          </a:bodyPr>
          <a:lstStyle/>
          <a:p>
            <a:r>
              <a:rPr lang="en-US" sz="3300" b="1" u="sng" kern="1200" dirty="0" smtClean="0">
                <a:solidFill>
                  <a:srgbClr val="C00000"/>
                </a:solidFill>
                <a:latin typeface="BankGothic Lt BT" panose="020B0607020203060204" pitchFamily="34" charset="0"/>
              </a:rPr>
              <a:t>What is FFR?</a:t>
            </a:r>
            <a:br>
              <a:rPr lang="en-US" sz="3300" b="1" u="sng" kern="1200" dirty="0" smtClean="0">
                <a:solidFill>
                  <a:srgbClr val="C00000"/>
                </a:solidFill>
                <a:latin typeface="BankGothic Lt BT" panose="020B0607020203060204" pitchFamily="34" charset="0"/>
              </a:rPr>
            </a:br>
            <a:r>
              <a:rPr lang="en-US" sz="4400" b="1" u="sng" kern="1200" dirty="0" smtClean="0">
                <a:solidFill>
                  <a:schemeClr val="tx1"/>
                </a:solidFill>
                <a:latin typeface="+mj-lt"/>
                <a:ea typeface="+mj-ea"/>
                <a:cs typeface="+mj-cs"/>
              </a:rPr>
              <a:t/>
            </a:r>
            <a:br>
              <a:rPr lang="en-US" sz="4400" b="1" u="sng" kern="1200" dirty="0" smtClean="0">
                <a:solidFill>
                  <a:schemeClr val="tx1"/>
                </a:solidFill>
                <a:latin typeface="+mj-lt"/>
                <a:ea typeface="+mj-ea"/>
                <a:cs typeface="+mj-cs"/>
              </a:rPr>
            </a:br>
            <a:r>
              <a:rPr lang="en-US" sz="2800" dirty="0" smtClean="0"/>
              <a:t>FFR is the measure of order execution. It is the Ratio of Count of Parts delivered to the Total Number of Parts ordered.</a:t>
            </a:r>
            <a:br>
              <a:rPr lang="en-US" sz="2800" dirty="0" smtClean="0"/>
            </a:br>
            <a:r>
              <a:rPr lang="en-US" sz="2800" b="1" dirty="0"/>
              <a:t/>
            </a:r>
            <a:br>
              <a:rPr lang="en-US" sz="2800" b="1" dirty="0"/>
            </a:br>
            <a:r>
              <a:rPr lang="en-US" sz="2800" b="1" dirty="0" smtClean="0"/>
              <a:t>FFR = (Total completed orders/ Total Orders)</a:t>
            </a:r>
            <a:r>
              <a:rPr lang="en-US" sz="2800" dirty="0" smtClean="0"/>
              <a:t/>
            </a:r>
            <a:br>
              <a:rPr lang="en-US" sz="2800" dirty="0" smtClean="0"/>
            </a:br>
            <a:r>
              <a:rPr lang="en-US" sz="2800" dirty="0"/>
              <a:t/>
            </a:r>
            <a:br>
              <a:rPr lang="en-US" sz="2800" dirty="0"/>
            </a:br>
            <a:r>
              <a:rPr lang="en-US" sz="3300" b="1" u="sng" dirty="0" smtClean="0">
                <a:solidFill>
                  <a:srgbClr val="C00000"/>
                </a:solidFill>
                <a:latin typeface="BankGothic Lt BT" panose="020B0607020203060204" pitchFamily="34" charset="0"/>
              </a:rPr>
              <a:t>Content of Data</a:t>
            </a:r>
            <a:r>
              <a:rPr lang="en-US" sz="2800" b="1" u="sng" dirty="0" smtClean="0"/>
              <a:t/>
            </a:r>
            <a:br>
              <a:rPr lang="en-US" sz="2800" b="1" u="sng" dirty="0" smtClean="0"/>
            </a:br>
            <a:r>
              <a:rPr lang="en-US" sz="2800" u="sng" dirty="0" smtClean="0"/>
              <a:t/>
            </a:r>
            <a:br>
              <a:rPr lang="en-US" sz="2800" u="sng" dirty="0" smtClean="0"/>
            </a:br>
            <a:r>
              <a:rPr lang="en-US" sz="2800" dirty="0" smtClean="0"/>
              <a:t>Input Data-Raw Data-Approx. </a:t>
            </a:r>
            <a:r>
              <a:rPr lang="en-US" sz="2800" u="sng" dirty="0" smtClean="0"/>
              <a:t>2 lakh rows</a:t>
            </a:r>
            <a:r>
              <a:rPr lang="en-US" sz="2800" dirty="0" smtClean="0"/>
              <a:t>, </a:t>
            </a:r>
            <a:r>
              <a:rPr lang="en-US" sz="2800" u="sng" dirty="0" smtClean="0"/>
              <a:t>120 columns</a:t>
            </a:r>
            <a:r>
              <a:rPr lang="en-US" sz="2800" dirty="0" smtClean="0"/>
              <a:t/>
            </a:r>
            <a:br>
              <a:rPr lang="en-US" sz="2800" dirty="0" smtClean="0"/>
            </a:br>
            <a:r>
              <a:rPr lang="en-US" sz="2800" dirty="0" smtClean="0"/>
              <a:t>converted to </a:t>
            </a:r>
            <a:r>
              <a:rPr lang="en-US" sz="2800" u="sng" dirty="0" smtClean="0">
                <a:solidFill>
                  <a:srgbClr val="C00000"/>
                </a:solidFill>
              </a:rPr>
              <a:t>Work sheet-37776 Rows, 80 columns</a:t>
            </a:r>
            <a:r>
              <a:rPr lang="en-US" sz="2800" dirty="0" smtClean="0"/>
              <a:t/>
            </a:r>
            <a:br>
              <a:rPr lang="en-US" sz="2800" dirty="0" smtClean="0"/>
            </a:br>
            <a:r>
              <a:rPr lang="en-US" sz="2800" dirty="0" smtClean="0"/>
              <a:t>Then finally Excel tools were used to solve our business problems and gain insights for the betterment.</a:t>
            </a:r>
            <a:endParaRPr lang="en-US" sz="4400" kern="1200" dirty="0">
              <a:solidFill>
                <a:schemeClr val="tx1"/>
              </a:solidFill>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2006271" y="5486400"/>
            <a:ext cx="8629357" cy="1052512"/>
          </a:xfrm>
        </p:spPr>
        <p:txBody>
          <a:bodyPr vert="horz" lIns="91440" tIns="45720" rIns="91440" bIns="45720" rtlCol="0">
            <a:normAutofit lnSpcReduction="10000"/>
          </a:bodyPr>
          <a:lstStyle/>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3</a:t>
            </a:fld>
            <a:endParaRPr lang="en-US"/>
          </a:p>
        </p:txBody>
      </p:sp>
    </p:spTree>
    <p:extLst>
      <p:ext uri="{BB962C8B-B14F-4D97-AF65-F5344CB8AC3E}">
        <p14:creationId xmlns:p14="http://schemas.microsoft.com/office/powerpoint/2010/main" val="2206025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2083544" y="223063"/>
            <a:ext cx="7443988" cy="1798921"/>
          </a:xfrm>
        </p:spPr>
        <p:txBody>
          <a:bodyPr vert="horz" lIns="91440" tIns="45720" rIns="91440" bIns="45720" rtlCol="0" anchor="ctr">
            <a:normAutofit/>
          </a:bodyPr>
          <a:lstStyle/>
          <a:p>
            <a:r>
              <a:rPr lang="en-US" sz="3000" b="1" u="sng" dirty="0" smtClean="0">
                <a:solidFill>
                  <a:srgbClr val="C00000"/>
                </a:solidFill>
                <a:latin typeface="BankGothic Lt BT" panose="020B0607020203060204" pitchFamily="34" charset="0"/>
              </a:rPr>
              <a:t>Factors affecting FFR</a:t>
            </a:r>
            <a:r>
              <a:rPr lang="en-US" sz="4400" b="1" u="sng" dirty="0" smtClean="0"/>
              <a:t/>
            </a:r>
            <a:br>
              <a:rPr lang="en-US" sz="4400" b="1" u="sng" dirty="0" smtClean="0"/>
            </a:br>
            <a:endParaRPr lang="en-US" sz="4400" b="1" u="sng" kern="1200" dirty="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2083544" y="5257842"/>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4</a:t>
            </a:fld>
            <a:endParaRPr lang="en-US"/>
          </a:p>
        </p:txBody>
      </p:sp>
      <p:sp>
        <p:nvSpPr>
          <p:cNvPr id="6" name="Rounded Rectangle 5"/>
          <p:cNvSpPr/>
          <p:nvPr/>
        </p:nvSpPr>
        <p:spPr>
          <a:xfrm>
            <a:off x="550915" y="4244246"/>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PLANNING ERROR</a:t>
            </a:r>
            <a:endParaRPr lang="en-US" dirty="0">
              <a:ln>
                <a:solidFill>
                  <a:srgbClr val="C00000"/>
                </a:solidFill>
              </a:ln>
              <a:solidFill>
                <a:schemeClr val="tx1"/>
              </a:solidFill>
            </a:endParaRPr>
          </a:p>
        </p:txBody>
      </p:sp>
      <p:sp>
        <p:nvSpPr>
          <p:cNvPr id="7" name="Rounded Rectangle 6"/>
          <p:cNvSpPr/>
          <p:nvPr/>
        </p:nvSpPr>
        <p:spPr>
          <a:xfrm>
            <a:off x="8705645" y="1767214"/>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rgbClr val="800000"/>
                </a:solidFill>
              </a:rPr>
              <a:t>FLUCTUATION IN RAW MATERIAL PRICES</a:t>
            </a:r>
            <a:endParaRPr lang="en-US" b="1" dirty="0">
              <a:solidFill>
                <a:srgbClr val="800000"/>
              </a:solidFill>
            </a:endParaRPr>
          </a:p>
        </p:txBody>
      </p:sp>
      <p:sp>
        <p:nvSpPr>
          <p:cNvPr id="8" name="Rounded Rectangle 7"/>
          <p:cNvSpPr/>
          <p:nvPr/>
        </p:nvSpPr>
        <p:spPr>
          <a:xfrm>
            <a:off x="8705645" y="4244246"/>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HIGH TRANSIT TIME</a:t>
            </a:r>
          </a:p>
        </p:txBody>
      </p:sp>
      <p:sp>
        <p:nvSpPr>
          <p:cNvPr id="9" name="Rounded Rectangle 8"/>
          <p:cNvSpPr/>
          <p:nvPr/>
        </p:nvSpPr>
        <p:spPr>
          <a:xfrm>
            <a:off x="4666340" y="2900622"/>
            <a:ext cx="2743200" cy="888643"/>
          </a:xfrm>
          <a:prstGeom prst="roundRect">
            <a:avLst/>
          </a:prstGeom>
          <a:solidFill>
            <a:schemeClr val="accent2">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ln>
                  <a:solidFill>
                    <a:srgbClr val="C00000"/>
                  </a:solidFill>
                </a:ln>
                <a:solidFill>
                  <a:srgbClr val="800000"/>
                </a:solidFill>
              </a:rPr>
              <a:t>FFR</a:t>
            </a:r>
            <a:endParaRPr lang="en-US" sz="2400" dirty="0">
              <a:ln>
                <a:solidFill>
                  <a:srgbClr val="C00000"/>
                </a:solidFill>
              </a:ln>
              <a:solidFill>
                <a:srgbClr val="800000"/>
              </a:solidFill>
            </a:endParaRPr>
          </a:p>
        </p:txBody>
      </p:sp>
      <p:sp>
        <p:nvSpPr>
          <p:cNvPr id="10" name="Rounded Rectangle 9"/>
          <p:cNvSpPr/>
          <p:nvPr/>
        </p:nvSpPr>
        <p:spPr>
          <a:xfrm>
            <a:off x="550915" y="1805850"/>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rgbClr val="800000"/>
                </a:solidFill>
              </a:rPr>
              <a:t>GLOBAL RAW MATERIAL CRISIS </a:t>
            </a:r>
            <a:endParaRPr lang="en-US" b="1" dirty="0">
              <a:ln>
                <a:solidFill>
                  <a:srgbClr val="C00000"/>
                </a:solidFill>
              </a:ln>
              <a:solidFill>
                <a:srgbClr val="800000"/>
              </a:solidFill>
            </a:endParaRPr>
          </a:p>
        </p:txBody>
      </p:sp>
      <p:cxnSp>
        <p:nvCxnSpPr>
          <p:cNvPr id="11" name="Elbow Connector 10"/>
          <p:cNvCxnSpPr/>
          <p:nvPr/>
        </p:nvCxnSpPr>
        <p:spPr>
          <a:xfrm>
            <a:off x="3562097" y="2211535"/>
            <a:ext cx="850983" cy="83590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rot="10800000" flipV="1">
            <a:off x="7527106" y="2211535"/>
            <a:ext cx="994692" cy="7858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3" name="Elbow Connector 12"/>
          <p:cNvCxnSpPr>
            <a:stCxn id="8" idx="1"/>
          </p:cNvCxnSpPr>
          <p:nvPr/>
        </p:nvCxnSpPr>
        <p:spPr>
          <a:xfrm rot="10800000">
            <a:off x="7503087" y="3608674"/>
            <a:ext cx="1202559" cy="107989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flipV="1">
            <a:off x="3354092" y="3631004"/>
            <a:ext cx="1152535" cy="105756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53822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695459" y="577576"/>
            <a:ext cx="10148551" cy="3666670"/>
          </a:xfrm>
        </p:spPr>
        <p:txBody>
          <a:bodyPr vert="horz" lIns="91440" tIns="45720" rIns="91440" bIns="45720" rtlCol="0" anchor="ctr">
            <a:normAutofit fontScale="90000"/>
          </a:bodyPr>
          <a:lstStyle/>
          <a:p>
            <a:r>
              <a:rPr lang="en-US" sz="3300" b="1" u="sng" dirty="0" smtClean="0">
                <a:solidFill>
                  <a:srgbClr val="C00000"/>
                </a:solidFill>
                <a:latin typeface="BankGothic Lt BT" panose="020B0607020203060204" pitchFamily="34" charset="0"/>
              </a:rPr>
              <a:t>Factors </a:t>
            </a:r>
            <a:r>
              <a:rPr lang="en-US" sz="3300" b="1" u="sng" dirty="0">
                <a:solidFill>
                  <a:srgbClr val="C00000"/>
                </a:solidFill>
                <a:latin typeface="BankGothic Lt BT" panose="020B0607020203060204" pitchFamily="34" charset="0"/>
              </a:rPr>
              <a:t>A</a:t>
            </a:r>
            <a:r>
              <a:rPr lang="en-US" sz="3300" b="1" u="sng" dirty="0" smtClean="0">
                <a:solidFill>
                  <a:srgbClr val="C00000"/>
                </a:solidFill>
                <a:latin typeface="BankGothic Lt BT" panose="020B0607020203060204" pitchFamily="34" charset="0"/>
              </a:rPr>
              <a:t>ffecting Parts </a:t>
            </a:r>
            <a:r>
              <a:rPr lang="en-US" sz="3300" b="1" u="sng" dirty="0">
                <a:solidFill>
                  <a:srgbClr val="C00000"/>
                </a:solidFill>
                <a:latin typeface="BankGothic Lt BT" panose="020B0607020203060204" pitchFamily="34" charset="0"/>
              </a:rPr>
              <a:t>S</a:t>
            </a:r>
            <a:r>
              <a:rPr lang="en-US" sz="3300" b="1" u="sng" dirty="0" smtClean="0">
                <a:solidFill>
                  <a:srgbClr val="C00000"/>
                </a:solidFill>
                <a:latin typeface="BankGothic Lt BT" panose="020B0607020203060204" pitchFamily="34" charset="0"/>
              </a:rPr>
              <a:t>erviceability</a:t>
            </a: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smtClean="0"/>
              <a:t/>
            </a:r>
            <a:br>
              <a:rPr lang="en-US" sz="4400" b="1" u="sng" dirty="0" smtClean="0"/>
            </a:br>
            <a:endParaRPr lang="en-US" sz="4400" b="1" u="sng" kern="1200" dirty="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2023616" y="5208922"/>
            <a:ext cx="8629357" cy="1392271"/>
          </a:xfrm>
        </p:spPr>
        <p:txBody>
          <a:bodyPr vert="horz" lIns="91440" tIns="45720" rIns="91440" bIns="45720" rtlCol="0">
            <a:normAutofit fontScale="92500" lnSpcReduction="1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5</a:t>
            </a:fld>
            <a:endParaRPr lang="en-US"/>
          </a:p>
        </p:txBody>
      </p:sp>
      <p:sp>
        <p:nvSpPr>
          <p:cNvPr id="6" name="Rounded Rectangle 5"/>
          <p:cNvSpPr/>
          <p:nvPr/>
        </p:nvSpPr>
        <p:spPr>
          <a:xfrm>
            <a:off x="550915" y="4244246"/>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DELAY IN INBOUND LOGISTICS</a:t>
            </a:r>
            <a:endParaRPr lang="en-US" dirty="0">
              <a:ln>
                <a:solidFill>
                  <a:srgbClr val="C00000"/>
                </a:solidFill>
              </a:ln>
              <a:solidFill>
                <a:schemeClr val="tx1"/>
              </a:solidFill>
            </a:endParaRPr>
          </a:p>
        </p:txBody>
      </p:sp>
      <p:sp>
        <p:nvSpPr>
          <p:cNvPr id="8" name="Rounded Rectangle 7"/>
          <p:cNvSpPr/>
          <p:nvPr/>
        </p:nvSpPr>
        <p:spPr>
          <a:xfrm>
            <a:off x="8705645" y="1767214"/>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DELAY IN ORDER EXECUTION</a:t>
            </a:r>
            <a:endParaRPr lang="en-US" dirty="0">
              <a:ln>
                <a:solidFill>
                  <a:srgbClr val="C00000"/>
                </a:solidFill>
              </a:ln>
              <a:solidFill>
                <a:schemeClr val="tx1"/>
              </a:solidFill>
            </a:endParaRPr>
          </a:p>
        </p:txBody>
      </p:sp>
      <p:sp>
        <p:nvSpPr>
          <p:cNvPr id="9" name="Rounded Rectangle 8"/>
          <p:cNvSpPr/>
          <p:nvPr/>
        </p:nvSpPr>
        <p:spPr>
          <a:xfrm>
            <a:off x="8705645" y="2965018"/>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DELAY IN QUALITY CLEARANCE</a:t>
            </a:r>
            <a:endParaRPr lang="en-US" dirty="0">
              <a:ln>
                <a:solidFill>
                  <a:srgbClr val="C00000"/>
                </a:solidFill>
              </a:ln>
              <a:solidFill>
                <a:schemeClr val="tx1"/>
              </a:solidFill>
            </a:endParaRPr>
          </a:p>
        </p:txBody>
      </p:sp>
      <p:sp>
        <p:nvSpPr>
          <p:cNvPr id="10" name="Rounded Rectangle 9"/>
          <p:cNvSpPr/>
          <p:nvPr/>
        </p:nvSpPr>
        <p:spPr>
          <a:xfrm>
            <a:off x="8705645" y="4244246"/>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DELAY IN OUTBOUND LOGISTICS</a:t>
            </a:r>
            <a:endParaRPr lang="en-US" dirty="0">
              <a:ln>
                <a:solidFill>
                  <a:srgbClr val="C00000"/>
                </a:solidFill>
              </a:ln>
              <a:solidFill>
                <a:schemeClr val="tx1"/>
              </a:solidFill>
            </a:endParaRPr>
          </a:p>
        </p:txBody>
      </p:sp>
      <p:sp>
        <p:nvSpPr>
          <p:cNvPr id="11" name="Rounded Rectangle 10"/>
          <p:cNvSpPr/>
          <p:nvPr/>
        </p:nvSpPr>
        <p:spPr>
          <a:xfrm>
            <a:off x="550915" y="2967614"/>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DELAY IN SUPPLIES FROM SUPPLIER</a:t>
            </a:r>
            <a:endParaRPr lang="en-US" dirty="0">
              <a:ln>
                <a:solidFill>
                  <a:srgbClr val="C00000"/>
                </a:solidFill>
              </a:ln>
              <a:solidFill>
                <a:schemeClr val="tx1"/>
              </a:solidFill>
            </a:endParaRPr>
          </a:p>
        </p:txBody>
      </p:sp>
      <p:sp>
        <p:nvSpPr>
          <p:cNvPr id="12" name="Rounded Rectangle 11"/>
          <p:cNvSpPr/>
          <p:nvPr/>
        </p:nvSpPr>
        <p:spPr>
          <a:xfrm>
            <a:off x="4575497" y="2965017"/>
            <a:ext cx="2743200" cy="888643"/>
          </a:xfrm>
          <a:prstGeom prst="roundRect">
            <a:avLst/>
          </a:prstGeom>
          <a:solidFill>
            <a:schemeClr val="accent2">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ln>
                  <a:solidFill>
                    <a:srgbClr val="C00000"/>
                  </a:solidFill>
                </a:ln>
                <a:solidFill>
                  <a:srgbClr val="800000"/>
                </a:solidFill>
              </a:rPr>
              <a:t>Serviceability</a:t>
            </a:r>
            <a:endParaRPr lang="en-US" sz="2400" dirty="0">
              <a:ln>
                <a:solidFill>
                  <a:srgbClr val="C00000"/>
                </a:solidFill>
              </a:ln>
              <a:solidFill>
                <a:srgbClr val="800000"/>
              </a:solidFill>
            </a:endParaRPr>
          </a:p>
        </p:txBody>
      </p:sp>
      <p:sp>
        <p:nvSpPr>
          <p:cNvPr id="13" name="Rounded Rectangle 12"/>
          <p:cNvSpPr/>
          <p:nvPr/>
        </p:nvSpPr>
        <p:spPr>
          <a:xfrm>
            <a:off x="550915" y="1805850"/>
            <a:ext cx="2743200" cy="888643"/>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ln>
                  <a:solidFill>
                    <a:srgbClr val="C00000"/>
                  </a:solidFill>
                </a:ln>
                <a:solidFill>
                  <a:schemeClr val="tx1"/>
                </a:solidFill>
              </a:rPr>
              <a:t>PLANNING ERRORS</a:t>
            </a:r>
            <a:endParaRPr lang="en-US" dirty="0">
              <a:ln>
                <a:solidFill>
                  <a:srgbClr val="C00000"/>
                </a:solidFill>
              </a:ln>
              <a:solidFill>
                <a:schemeClr val="tx1"/>
              </a:solidFill>
            </a:endParaRPr>
          </a:p>
        </p:txBody>
      </p:sp>
      <p:cxnSp>
        <p:nvCxnSpPr>
          <p:cNvPr id="7" name="Elbow Connector 6"/>
          <p:cNvCxnSpPr/>
          <p:nvPr/>
        </p:nvCxnSpPr>
        <p:spPr>
          <a:xfrm>
            <a:off x="3562097" y="2211535"/>
            <a:ext cx="850983" cy="83590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0" name="Elbow Connector 19"/>
          <p:cNvCxnSpPr/>
          <p:nvPr/>
        </p:nvCxnSpPr>
        <p:spPr>
          <a:xfrm rot="10800000" flipV="1">
            <a:off x="7527106" y="2211535"/>
            <a:ext cx="994692" cy="78585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Elbow Connector 24"/>
          <p:cNvCxnSpPr>
            <a:stCxn id="10" idx="1"/>
          </p:cNvCxnSpPr>
          <p:nvPr/>
        </p:nvCxnSpPr>
        <p:spPr>
          <a:xfrm rot="10800000">
            <a:off x="7503087" y="3608674"/>
            <a:ext cx="1202559" cy="107989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7" name="Elbow Connector 46"/>
          <p:cNvCxnSpPr/>
          <p:nvPr/>
        </p:nvCxnSpPr>
        <p:spPr>
          <a:xfrm flipV="1">
            <a:off x="3354092" y="3631004"/>
            <a:ext cx="1152535" cy="105756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a:off x="3562096" y="3409338"/>
            <a:ext cx="8509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flipH="1">
            <a:off x="7527106" y="3296992"/>
            <a:ext cx="8570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06550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167425" y="0"/>
            <a:ext cx="10148551" cy="5447763"/>
          </a:xfrm>
        </p:spPr>
        <p:txBody>
          <a:bodyPr vert="horz" lIns="91440" tIns="45720" rIns="91440" bIns="45720" rtlCol="0" anchor="ctr">
            <a:normAutofit/>
          </a:bodyPr>
          <a:lstStyle/>
          <a:p>
            <a:r>
              <a:rPr lang="en-US" sz="4400" b="1" u="sng" dirty="0" smtClean="0"/>
              <a:t/>
            </a:r>
            <a:br>
              <a:rPr lang="en-US" sz="4400" b="1" u="sng" dirty="0" smtClean="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smtClean="0"/>
              <a:t/>
            </a:r>
            <a:br>
              <a:rPr lang="en-US" sz="4400" b="1" u="sng" dirty="0" smtClean="0"/>
            </a:br>
            <a:endParaRPr lang="en-US" sz="4400" b="1" u="sng" kern="1200" dirty="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1957077" y="5257842"/>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6</a:t>
            </a:fld>
            <a:endParaRPr lang="en-US"/>
          </a:p>
        </p:txBody>
      </p:sp>
      <p:sp>
        <p:nvSpPr>
          <p:cNvPr id="7" name="TextBox 6"/>
          <p:cNvSpPr txBox="1"/>
          <p:nvPr/>
        </p:nvSpPr>
        <p:spPr>
          <a:xfrm>
            <a:off x="927279" y="560187"/>
            <a:ext cx="9659155" cy="1107996"/>
          </a:xfrm>
          <a:prstGeom prst="rect">
            <a:avLst/>
          </a:prstGeom>
          <a:noFill/>
        </p:spPr>
        <p:txBody>
          <a:bodyPr wrap="square" rtlCol="0">
            <a:spAutoFit/>
          </a:bodyPr>
          <a:lstStyle/>
          <a:p>
            <a:pPr algn="ctr"/>
            <a:r>
              <a:rPr lang="en-US" sz="3000" b="1" u="sng" dirty="0" smtClean="0">
                <a:solidFill>
                  <a:srgbClr val="C00000"/>
                </a:solidFill>
                <a:latin typeface="BankGothic Lt BT" panose="020B0607020203060204" pitchFamily="34" charset="0"/>
              </a:rPr>
              <a:t>KEY OBJECTIVES</a:t>
            </a:r>
          </a:p>
          <a:p>
            <a:endParaRPr lang="en-US" dirty="0"/>
          </a:p>
          <a:p>
            <a:endParaRPr lang="en-US" dirty="0"/>
          </a:p>
        </p:txBody>
      </p:sp>
      <p:sp>
        <p:nvSpPr>
          <p:cNvPr id="6" name="Rounded Rectangle 5"/>
          <p:cNvSpPr/>
          <p:nvPr/>
        </p:nvSpPr>
        <p:spPr>
          <a:xfrm>
            <a:off x="1342200" y="1708814"/>
            <a:ext cx="8640000" cy="2999774"/>
          </a:xfrm>
          <a:prstGeom prst="roundRect">
            <a:avLst/>
          </a:prstGeom>
          <a:solidFill>
            <a:srgbClr val="CC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endParaRPr lang="en-US" sz="2000" b="1" dirty="0" smtClean="0">
              <a:ln>
                <a:solidFill>
                  <a:srgbClr val="C00000"/>
                </a:solidFill>
              </a:ln>
              <a:solidFill>
                <a:schemeClr val="bg1"/>
              </a:solidFill>
            </a:endParaRPr>
          </a:p>
          <a:p>
            <a:pPr marL="285750" indent="-285750">
              <a:buFont typeface="Arial" panose="020B0604020202020204" pitchFamily="34" charset="0"/>
              <a:buChar char="•"/>
            </a:pPr>
            <a:endParaRPr lang="en-US" sz="2000" b="1" dirty="0">
              <a:ln>
                <a:solidFill>
                  <a:srgbClr val="C00000"/>
                </a:solidFill>
              </a:ln>
              <a:solidFill>
                <a:schemeClr val="bg1"/>
              </a:solidFill>
            </a:endParaRPr>
          </a:p>
          <a:p>
            <a:pPr marL="342900" indent="-342900">
              <a:buFont typeface="Arial" panose="020B0604020202020204" pitchFamily="34" charset="0"/>
              <a:buChar char="•"/>
            </a:pPr>
            <a:endParaRPr lang="en-US" sz="2000" b="1" dirty="0">
              <a:ln>
                <a:solidFill>
                  <a:srgbClr val="C00000"/>
                </a:solidFill>
              </a:ln>
              <a:solidFill>
                <a:schemeClr val="bg1"/>
              </a:solidFill>
            </a:endParaRPr>
          </a:p>
          <a:p>
            <a:pPr marL="342900" indent="-342900">
              <a:buFont typeface="Arial" panose="020B0604020202020204" pitchFamily="34" charset="0"/>
              <a:buChar char="•"/>
            </a:pPr>
            <a:r>
              <a:rPr lang="en-US" sz="2000" b="1" dirty="0" smtClean="0">
                <a:ln>
                  <a:solidFill>
                    <a:srgbClr val="C00000"/>
                  </a:solidFill>
                </a:ln>
                <a:solidFill>
                  <a:schemeClr val="bg1"/>
                </a:solidFill>
              </a:rPr>
              <a:t>Who are the TOP 20 suppliers contributing to major loss in FFR?</a:t>
            </a:r>
          </a:p>
          <a:p>
            <a:pPr marL="285750" indent="-285750">
              <a:buFont typeface="Arial" panose="020B0604020202020204" pitchFamily="34" charset="0"/>
              <a:buChar char="•"/>
            </a:pPr>
            <a:r>
              <a:rPr lang="en-US" sz="2000" b="1" dirty="0" smtClean="0">
                <a:ln>
                  <a:solidFill>
                    <a:srgbClr val="C00000"/>
                  </a:solidFill>
                </a:ln>
                <a:solidFill>
                  <a:schemeClr val="bg1"/>
                </a:solidFill>
              </a:rPr>
              <a:t>Who are the TOP 20 buyers contributing to major loss in FFR?</a:t>
            </a:r>
          </a:p>
          <a:p>
            <a:pPr marL="285750" indent="-285750">
              <a:buFont typeface="Arial" panose="020B0604020202020204" pitchFamily="34" charset="0"/>
              <a:buChar char="•"/>
            </a:pPr>
            <a:r>
              <a:rPr lang="en-US" sz="2000" b="1" dirty="0" smtClean="0">
                <a:ln>
                  <a:solidFill>
                    <a:srgbClr val="C00000"/>
                  </a:solidFill>
                </a:ln>
                <a:solidFill>
                  <a:schemeClr val="bg1"/>
                </a:solidFill>
              </a:rPr>
              <a:t>Commodity wise FFR% and its impact in loss?</a:t>
            </a:r>
          </a:p>
          <a:p>
            <a:pPr marL="285750" indent="-285750">
              <a:buFont typeface="Arial" panose="020B0604020202020204" pitchFamily="34" charset="0"/>
              <a:buChar char="•"/>
            </a:pPr>
            <a:r>
              <a:rPr lang="en-US" sz="2000" b="1" dirty="0" smtClean="0">
                <a:ln>
                  <a:solidFill>
                    <a:srgbClr val="C00000"/>
                  </a:solidFill>
                </a:ln>
                <a:solidFill>
                  <a:schemeClr val="bg1"/>
                </a:solidFill>
              </a:rPr>
              <a:t>Which parts are contributing more than 80% value wise of total loss?</a:t>
            </a:r>
          </a:p>
          <a:p>
            <a:pPr marL="285750" indent="-285750">
              <a:buFont typeface="Arial" panose="020B0604020202020204" pitchFamily="34" charset="0"/>
              <a:buChar char="•"/>
            </a:pPr>
            <a:r>
              <a:rPr lang="en-US" sz="2000" b="1" dirty="0" smtClean="0">
                <a:ln>
                  <a:solidFill>
                    <a:srgbClr val="C00000"/>
                  </a:solidFill>
                </a:ln>
                <a:solidFill>
                  <a:schemeClr val="bg1"/>
                </a:solidFill>
              </a:rPr>
              <a:t>Which are the TOP 50 items having highest Minimum Monthly demand?</a:t>
            </a:r>
          </a:p>
          <a:p>
            <a:pPr marL="285750" indent="-285750">
              <a:buFont typeface="Arial" panose="020B0604020202020204" pitchFamily="34" charset="0"/>
              <a:buChar char="•"/>
            </a:pPr>
            <a:r>
              <a:rPr lang="en-US" sz="2000" b="1" dirty="0" smtClean="0">
                <a:ln>
                  <a:solidFill>
                    <a:srgbClr val="C00000"/>
                  </a:solidFill>
                </a:ln>
                <a:solidFill>
                  <a:schemeClr val="bg1"/>
                </a:solidFill>
              </a:rPr>
              <a:t>Which are the items contribution to highest Back </a:t>
            </a:r>
            <a:r>
              <a:rPr lang="en-US" sz="2000" b="1" dirty="0">
                <a:ln>
                  <a:solidFill>
                    <a:srgbClr val="C00000"/>
                  </a:solidFill>
                </a:ln>
                <a:solidFill>
                  <a:schemeClr val="bg1"/>
                </a:solidFill>
              </a:rPr>
              <a:t>O</a:t>
            </a:r>
            <a:r>
              <a:rPr lang="en-US" sz="2000" b="1" dirty="0" smtClean="0">
                <a:ln>
                  <a:solidFill>
                    <a:srgbClr val="C00000"/>
                  </a:solidFill>
                </a:ln>
                <a:solidFill>
                  <a:schemeClr val="bg1"/>
                </a:solidFill>
              </a:rPr>
              <a:t>rder count?</a:t>
            </a:r>
          </a:p>
          <a:p>
            <a:pPr marL="285750" indent="-285750">
              <a:buFont typeface="Arial" panose="020B0604020202020204" pitchFamily="34" charset="0"/>
              <a:buChar char="•"/>
            </a:pPr>
            <a:endParaRPr lang="en-US" sz="2000" b="1" dirty="0" smtClean="0">
              <a:ln>
                <a:solidFill>
                  <a:srgbClr val="C00000"/>
                </a:solidFill>
              </a:ln>
              <a:solidFill>
                <a:schemeClr val="bg1"/>
              </a:solidFill>
            </a:endParaRPr>
          </a:p>
          <a:p>
            <a:pPr marL="285750" indent="-285750">
              <a:buFont typeface="Arial" panose="020B0604020202020204" pitchFamily="34" charset="0"/>
              <a:buChar char="•"/>
            </a:pPr>
            <a:endParaRPr lang="en-US" sz="2000" b="1" dirty="0" smtClean="0">
              <a:ln>
                <a:solidFill>
                  <a:srgbClr val="C00000"/>
                </a:solidFill>
              </a:ln>
              <a:solidFill>
                <a:schemeClr val="bg1"/>
              </a:solidFill>
            </a:endParaRPr>
          </a:p>
          <a:p>
            <a:pPr marL="285750" indent="-285750">
              <a:buFont typeface="Arial" panose="020B0604020202020204" pitchFamily="34" charset="0"/>
              <a:buChar char="•"/>
            </a:pPr>
            <a:endParaRPr lang="en-US" sz="2000" b="1" dirty="0">
              <a:ln>
                <a:solidFill>
                  <a:srgbClr val="C00000"/>
                </a:solidFill>
              </a:ln>
              <a:solidFill>
                <a:schemeClr val="bg1"/>
              </a:solidFill>
            </a:endParaRPr>
          </a:p>
        </p:txBody>
      </p:sp>
    </p:spTree>
    <p:extLst>
      <p:ext uri="{BB962C8B-B14F-4D97-AF65-F5344CB8AC3E}">
        <p14:creationId xmlns:p14="http://schemas.microsoft.com/office/powerpoint/2010/main" val="322275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167425" y="0"/>
            <a:ext cx="10148551" cy="5447763"/>
          </a:xfrm>
        </p:spPr>
        <p:txBody>
          <a:bodyPr vert="horz" lIns="91440" tIns="45720" rIns="91440" bIns="45720" rtlCol="0" anchor="ctr">
            <a:normAutofit/>
          </a:bodyPr>
          <a:lstStyle/>
          <a:p>
            <a:r>
              <a:rPr lang="en-US" sz="4400" b="1" u="sng" dirty="0" smtClean="0"/>
              <a:t/>
            </a:r>
            <a:br>
              <a:rPr lang="en-US" sz="4400" b="1" u="sng" dirty="0" smtClean="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smtClean="0"/>
              <a:t/>
            </a:r>
            <a:br>
              <a:rPr lang="en-US" sz="4400" b="1" u="sng" dirty="0" smtClean="0"/>
            </a:br>
            <a:endParaRPr lang="en-US" sz="4400" b="1" u="sng" kern="1200" dirty="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1957077" y="5257842"/>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7</a:t>
            </a:fld>
            <a:endParaRPr lang="en-US"/>
          </a:p>
        </p:txBody>
      </p:sp>
      <p:sp>
        <p:nvSpPr>
          <p:cNvPr id="7" name="TextBox 6"/>
          <p:cNvSpPr txBox="1"/>
          <p:nvPr/>
        </p:nvSpPr>
        <p:spPr>
          <a:xfrm>
            <a:off x="927279" y="560187"/>
            <a:ext cx="9659155" cy="1107996"/>
          </a:xfrm>
          <a:prstGeom prst="rect">
            <a:avLst/>
          </a:prstGeom>
          <a:noFill/>
        </p:spPr>
        <p:txBody>
          <a:bodyPr wrap="square" rtlCol="0">
            <a:spAutoFit/>
          </a:bodyPr>
          <a:lstStyle/>
          <a:p>
            <a:pPr algn="ctr"/>
            <a:r>
              <a:rPr lang="en-US" sz="3000" b="1" u="sng" dirty="0" smtClean="0">
                <a:solidFill>
                  <a:srgbClr val="C00000"/>
                </a:solidFill>
                <a:latin typeface="BankGothic Lt BT" panose="020B0607020203060204" pitchFamily="34" charset="0"/>
              </a:rPr>
              <a:t>KEY FINDINGS</a:t>
            </a:r>
          </a:p>
          <a:p>
            <a:endParaRPr lang="en-US" dirty="0"/>
          </a:p>
          <a:p>
            <a:endParaRPr lang="en-US" dirty="0"/>
          </a:p>
        </p:txBody>
      </p:sp>
      <p:sp>
        <p:nvSpPr>
          <p:cNvPr id="6" name="Rounded Rectangle 5"/>
          <p:cNvSpPr/>
          <p:nvPr/>
        </p:nvSpPr>
        <p:spPr>
          <a:xfrm>
            <a:off x="1569419" y="1803775"/>
            <a:ext cx="8640000" cy="2999774"/>
          </a:xfrm>
          <a:prstGeom prst="roundRect">
            <a:avLst/>
          </a:prstGeom>
          <a:solidFill>
            <a:srgbClr val="CC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2000" b="1" dirty="0" smtClean="0">
              <a:ln>
                <a:solidFill>
                  <a:srgbClr val="C00000"/>
                </a:solidFill>
              </a:ln>
              <a:solidFill>
                <a:schemeClr val="bg1"/>
              </a:solidFill>
            </a:endParaRPr>
          </a:p>
          <a:p>
            <a:pPr marL="285750" indent="-285750">
              <a:buFont typeface="Arial" panose="020B0604020202020204" pitchFamily="34" charset="0"/>
              <a:buChar char="•"/>
            </a:pPr>
            <a:r>
              <a:rPr lang="en-US" sz="2000" b="1" dirty="0" smtClean="0">
                <a:ln>
                  <a:solidFill>
                    <a:srgbClr val="C00000"/>
                  </a:solidFill>
                </a:ln>
                <a:solidFill>
                  <a:schemeClr val="bg1"/>
                </a:solidFill>
              </a:rPr>
              <a:t>Number of Hit Parts (i.e. Parts delivered on time) are greater than the miss parts in total ordered </a:t>
            </a:r>
            <a:r>
              <a:rPr lang="en-US" sz="2000" b="1" dirty="0" err="1">
                <a:ln>
                  <a:solidFill>
                    <a:srgbClr val="C00000"/>
                  </a:solidFill>
                </a:ln>
                <a:solidFill>
                  <a:schemeClr val="bg1"/>
                </a:solidFill>
              </a:rPr>
              <a:t>Q</a:t>
            </a:r>
            <a:r>
              <a:rPr lang="en-US" sz="2000" b="1" dirty="0" err="1" smtClean="0">
                <a:ln>
                  <a:solidFill>
                    <a:srgbClr val="C00000"/>
                  </a:solidFill>
                </a:ln>
                <a:solidFill>
                  <a:schemeClr val="bg1"/>
                </a:solidFill>
              </a:rPr>
              <a:t>ty</a:t>
            </a:r>
            <a:r>
              <a:rPr lang="en-US" sz="2000" b="1" dirty="0" smtClean="0">
                <a:ln>
                  <a:solidFill>
                    <a:srgbClr val="C00000"/>
                  </a:solidFill>
                </a:ln>
                <a:solidFill>
                  <a:schemeClr val="bg1"/>
                </a:solidFill>
              </a:rPr>
              <a:t>; so there are high chances of improvement in FFR%</a:t>
            </a:r>
          </a:p>
          <a:p>
            <a:pPr marL="285750" indent="-285750">
              <a:buFont typeface="Arial" panose="020B0604020202020204" pitchFamily="34" charset="0"/>
              <a:buChar char="•"/>
            </a:pPr>
            <a:r>
              <a:rPr lang="en-US" sz="2000" b="1" dirty="0" smtClean="0">
                <a:ln>
                  <a:solidFill>
                    <a:srgbClr val="C00000"/>
                  </a:solidFill>
                </a:ln>
                <a:solidFill>
                  <a:schemeClr val="bg1"/>
                </a:solidFill>
              </a:rPr>
              <a:t> Trim &amp; EGS part has highest FFR% rate and Kit parts have the lowest FFR%.</a:t>
            </a:r>
          </a:p>
          <a:p>
            <a:pPr marL="285750" indent="-285750">
              <a:buFont typeface="Arial" panose="020B0604020202020204" pitchFamily="34" charset="0"/>
              <a:buChar char="•"/>
            </a:pPr>
            <a:r>
              <a:rPr lang="en-US" sz="2000" b="1" dirty="0" smtClean="0">
                <a:ln>
                  <a:solidFill>
                    <a:srgbClr val="C00000"/>
                  </a:solidFill>
                </a:ln>
                <a:solidFill>
                  <a:schemeClr val="bg1"/>
                </a:solidFill>
              </a:rPr>
              <a:t>Oil filter has highest Back Order Qty. than rest of the items.</a:t>
            </a:r>
          </a:p>
          <a:p>
            <a:pPr marL="285750" indent="-285750">
              <a:buFont typeface="Arial" panose="020B0604020202020204" pitchFamily="34" charset="0"/>
              <a:buChar char="•"/>
            </a:pPr>
            <a:endParaRPr lang="en-US" sz="2000" b="1" dirty="0">
              <a:ln>
                <a:solidFill>
                  <a:srgbClr val="C00000"/>
                </a:solidFill>
              </a:ln>
              <a:solidFill>
                <a:schemeClr val="bg1"/>
              </a:solidFill>
            </a:endParaRPr>
          </a:p>
        </p:txBody>
      </p:sp>
    </p:spTree>
    <p:extLst>
      <p:ext uri="{BB962C8B-B14F-4D97-AF65-F5344CB8AC3E}">
        <p14:creationId xmlns:p14="http://schemas.microsoft.com/office/powerpoint/2010/main" val="3386355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167425" y="0"/>
            <a:ext cx="10148551" cy="5447763"/>
          </a:xfrm>
        </p:spPr>
        <p:txBody>
          <a:bodyPr vert="horz" lIns="91440" tIns="45720" rIns="91440" bIns="45720" rtlCol="0" anchor="ctr">
            <a:normAutofit/>
          </a:bodyPr>
          <a:lstStyle/>
          <a:p>
            <a:r>
              <a:rPr lang="en-US" sz="4400" b="1" u="sng" dirty="0" smtClean="0"/>
              <a:t/>
            </a:r>
            <a:br>
              <a:rPr lang="en-US" sz="4400" b="1" u="sng" dirty="0" smtClean="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smtClean="0"/>
              <a:t/>
            </a:r>
            <a:br>
              <a:rPr lang="en-US" sz="4400" b="1" u="sng" dirty="0" smtClean="0"/>
            </a:br>
            <a:endParaRPr lang="en-US" sz="4400" b="1" u="sng" kern="1200" dirty="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1957077" y="5257842"/>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8</a:t>
            </a:fld>
            <a:endParaRPr lang="en-US"/>
          </a:p>
        </p:txBody>
      </p:sp>
      <p:sp>
        <p:nvSpPr>
          <p:cNvPr id="7" name="TextBox 6"/>
          <p:cNvSpPr txBox="1"/>
          <p:nvPr/>
        </p:nvSpPr>
        <p:spPr>
          <a:xfrm>
            <a:off x="927279" y="286022"/>
            <a:ext cx="9659155" cy="1107996"/>
          </a:xfrm>
          <a:prstGeom prst="rect">
            <a:avLst/>
          </a:prstGeom>
          <a:noFill/>
        </p:spPr>
        <p:txBody>
          <a:bodyPr wrap="square" rtlCol="0">
            <a:spAutoFit/>
          </a:bodyPr>
          <a:lstStyle/>
          <a:p>
            <a:pPr algn="ctr"/>
            <a:r>
              <a:rPr lang="en-US" sz="3000" b="1" u="sng" dirty="0" smtClean="0">
                <a:solidFill>
                  <a:srgbClr val="C00000"/>
                </a:solidFill>
                <a:latin typeface="BankGothic Lt BT" panose="020B0607020203060204" pitchFamily="34" charset="0"/>
              </a:rPr>
              <a:t>ANALYSIS CONCLUSION</a:t>
            </a:r>
          </a:p>
          <a:p>
            <a:endParaRPr lang="en-US" dirty="0"/>
          </a:p>
          <a:p>
            <a:endParaRPr lang="en-US" dirty="0"/>
          </a:p>
        </p:txBody>
      </p:sp>
      <p:sp>
        <p:nvSpPr>
          <p:cNvPr id="6" name="Rounded Rectangle 5"/>
          <p:cNvSpPr/>
          <p:nvPr/>
        </p:nvSpPr>
        <p:spPr>
          <a:xfrm>
            <a:off x="1086679" y="1114185"/>
            <a:ext cx="9886120" cy="4968000"/>
          </a:xfrm>
          <a:prstGeom prst="roundRect">
            <a:avLst/>
          </a:prstGeom>
          <a:solidFill>
            <a:srgbClr val="CC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buFont typeface="Arial" panose="020B0604020202020204" pitchFamily="34" charset="0"/>
              <a:buChar char="•"/>
            </a:pPr>
            <a:r>
              <a:rPr lang="en-US" sz="2000" b="1" dirty="0" smtClean="0">
                <a:ln>
                  <a:solidFill>
                    <a:srgbClr val="C00000"/>
                  </a:solidFill>
                </a:ln>
                <a:solidFill>
                  <a:schemeClr val="bg1"/>
                </a:solidFill>
              </a:rPr>
              <a:t>Main </a:t>
            </a:r>
            <a:r>
              <a:rPr lang="en-US" sz="2000" b="1" dirty="0">
                <a:ln>
                  <a:solidFill>
                    <a:srgbClr val="C00000"/>
                  </a:solidFill>
                </a:ln>
                <a:solidFill>
                  <a:schemeClr val="bg1"/>
                </a:solidFill>
              </a:rPr>
              <a:t>reasons of loss in FFR </a:t>
            </a:r>
            <a:r>
              <a:rPr lang="en-US" sz="2000" b="1" dirty="0" smtClean="0">
                <a:ln>
                  <a:solidFill>
                    <a:srgbClr val="C00000"/>
                  </a:solidFill>
                </a:ln>
                <a:solidFill>
                  <a:schemeClr val="bg1"/>
                </a:solidFill>
              </a:rPr>
              <a:t>are </a:t>
            </a:r>
            <a:r>
              <a:rPr lang="en-US" sz="2000" dirty="0"/>
              <a:t>Global Raw Material </a:t>
            </a:r>
            <a:r>
              <a:rPr lang="en-US" sz="2000" dirty="0" smtClean="0"/>
              <a:t>crisis, </a:t>
            </a:r>
            <a:r>
              <a:rPr lang="en-US" sz="2000" dirty="0"/>
              <a:t>Delay in Critical </a:t>
            </a:r>
            <a:r>
              <a:rPr lang="en-US" sz="2000" dirty="0" smtClean="0"/>
              <a:t>Process, </a:t>
            </a:r>
            <a:r>
              <a:rPr lang="en-US" sz="2000" dirty="0"/>
              <a:t>Planning </a:t>
            </a:r>
            <a:r>
              <a:rPr lang="en-US" sz="2000" dirty="0" smtClean="0"/>
              <a:t>error, </a:t>
            </a:r>
            <a:r>
              <a:rPr lang="en-US" sz="2000" dirty="0"/>
              <a:t>High Transit Time leading to Back </a:t>
            </a:r>
            <a:r>
              <a:rPr lang="en-US" sz="2000" dirty="0" smtClean="0"/>
              <a:t>order.</a:t>
            </a:r>
          </a:p>
          <a:p>
            <a:pPr marL="342900" indent="-342900">
              <a:buFont typeface="Arial" panose="020B0604020202020204" pitchFamily="34" charset="0"/>
              <a:buChar char="•"/>
            </a:pPr>
            <a:r>
              <a:rPr lang="en-US" sz="2000" dirty="0" smtClean="0"/>
              <a:t>Delay in </a:t>
            </a:r>
            <a:r>
              <a:rPr lang="en-US" sz="2000" dirty="0" smtClean="0"/>
              <a:t>Critical process </a:t>
            </a:r>
            <a:r>
              <a:rPr lang="en-US" sz="2000" dirty="0" smtClean="0"/>
              <a:t>can be </a:t>
            </a:r>
            <a:r>
              <a:rPr lang="en-US" sz="2000" dirty="0" smtClean="0"/>
              <a:t>reduced by </a:t>
            </a:r>
            <a:r>
              <a:rPr lang="en-US" sz="2000" dirty="0" smtClean="0"/>
              <a:t>incorporating more machines and skilled workmanship.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These can be treated on plant level itself by managing the inventory well. Buyers need to keep an eye on inventory and stock &amp; fulfill the Minimum Monthly Demand (MMD)of Parts contributing 80% of the inventory.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There should be good planning regarding the inventory at the end of the day and week so that the FFR would not get affected leading to good sales.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Customer serviceability can be improved by better and in time Quality check and clearance of the items in high demand.</a:t>
            </a:r>
            <a:r>
              <a:rPr lang="en-US" sz="2000" b="1" dirty="0" smtClean="0">
                <a:ln>
                  <a:solidFill>
                    <a:srgbClr val="C00000"/>
                  </a:solidFill>
                </a:ln>
                <a:solidFill>
                  <a:schemeClr val="bg1"/>
                </a:solidFill>
              </a:rPr>
              <a:t> </a:t>
            </a:r>
            <a:endParaRPr lang="en-US" sz="2000" b="1" dirty="0">
              <a:ln>
                <a:solidFill>
                  <a:srgbClr val="C00000"/>
                </a:solidFill>
              </a:ln>
              <a:solidFill>
                <a:schemeClr val="bg1"/>
              </a:solidFill>
            </a:endParaRPr>
          </a:p>
        </p:txBody>
      </p:sp>
    </p:spTree>
    <p:extLst>
      <p:ext uri="{BB962C8B-B14F-4D97-AF65-F5344CB8AC3E}">
        <p14:creationId xmlns:p14="http://schemas.microsoft.com/office/powerpoint/2010/main" val="4086253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4DE22-277C-43AF-9D54-E086069472A0}"/>
              </a:ext>
            </a:extLst>
          </p:cNvPr>
          <p:cNvSpPr>
            <a:spLocks noGrp="1"/>
          </p:cNvSpPr>
          <p:nvPr>
            <p:ph type="ctrTitle"/>
          </p:nvPr>
        </p:nvSpPr>
        <p:spPr>
          <a:xfrm>
            <a:off x="167425" y="0"/>
            <a:ext cx="10148551" cy="5447763"/>
          </a:xfrm>
        </p:spPr>
        <p:txBody>
          <a:bodyPr vert="horz" lIns="91440" tIns="45720" rIns="91440" bIns="45720" rtlCol="0" anchor="ctr">
            <a:normAutofit/>
          </a:bodyPr>
          <a:lstStyle/>
          <a:p>
            <a:r>
              <a:rPr lang="en-US" sz="4400" b="1" u="sng" dirty="0" smtClean="0"/>
              <a:t/>
            </a:r>
            <a:br>
              <a:rPr lang="en-US" sz="4400" b="1" u="sng" dirty="0" smtClean="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a:t/>
            </a:r>
            <a:br>
              <a:rPr lang="en-US" sz="4400" b="1" u="sng" dirty="0"/>
            </a:br>
            <a:r>
              <a:rPr lang="en-US" sz="4400" b="1" u="sng" dirty="0" smtClean="0"/>
              <a:t/>
            </a:r>
            <a:br>
              <a:rPr lang="en-US" sz="4400" b="1" u="sng" dirty="0" smtClean="0"/>
            </a:br>
            <a:r>
              <a:rPr lang="en-US" sz="4400" b="1" u="sng" dirty="0" smtClean="0"/>
              <a:t/>
            </a:r>
            <a:br>
              <a:rPr lang="en-US" sz="4400" b="1" u="sng" dirty="0" smtClean="0"/>
            </a:br>
            <a:endParaRPr lang="en-US" sz="4400" b="1" u="sng" kern="1200" dirty="0">
              <a:solidFill>
                <a:schemeClr val="tx1"/>
              </a:solidFill>
              <a:latin typeface="+mj-lt"/>
              <a:ea typeface="+mj-ea"/>
              <a:cs typeface="+mj-cs"/>
            </a:endParaRPr>
          </a:p>
        </p:txBody>
      </p:sp>
      <p:sp>
        <p:nvSpPr>
          <p:cNvPr id="3" name="Subtitle 2">
            <a:extLst>
              <a:ext uri="{FF2B5EF4-FFF2-40B4-BE49-F238E27FC236}">
                <a16:creationId xmlns="" xmlns:a16="http://schemas.microsoft.com/office/drawing/2014/main" id="{3146CD55-4435-45C1-81E1-7C299BD48348}"/>
              </a:ext>
            </a:extLst>
          </p:cNvPr>
          <p:cNvSpPr>
            <a:spLocks noGrp="1"/>
          </p:cNvSpPr>
          <p:nvPr>
            <p:ph type="subTitle" idx="1"/>
          </p:nvPr>
        </p:nvSpPr>
        <p:spPr>
          <a:xfrm>
            <a:off x="1957077" y="5257842"/>
            <a:ext cx="8629357" cy="1281070"/>
          </a:xfrm>
        </p:spPr>
        <p:txBody>
          <a:bodyPr vert="horz" lIns="91440" tIns="45720" rIns="91440" bIns="45720" rtlCol="0">
            <a:normAutofit fontScale="92500" lnSpcReduction="20000"/>
          </a:bodyPr>
          <a:lstStyle/>
          <a:p>
            <a:pPr algn="ctr"/>
            <a:endParaRPr lang="en-US" sz="1800" i="1" kern="1200" dirty="0">
              <a:solidFill>
                <a:schemeClr val="tx1"/>
              </a:solidFill>
              <a:latin typeface="+mn-lt"/>
              <a:ea typeface="+mn-ea"/>
              <a:cs typeface="+mn-cs"/>
            </a:endParaRPr>
          </a:p>
          <a:p>
            <a:pPr algn="ctr"/>
            <a:endParaRPr lang="en-US" sz="1800" i="1" dirty="0"/>
          </a:p>
          <a:p>
            <a:pPr algn="ctr"/>
            <a:endParaRPr lang="en-US" sz="1800" i="1" kern="1200" dirty="0">
              <a:solidFill>
                <a:schemeClr val="tx1"/>
              </a:solidFill>
              <a:latin typeface="+mn-lt"/>
              <a:ea typeface="+mn-ea"/>
              <a:cs typeface="+mn-cs"/>
            </a:endParaRPr>
          </a:p>
          <a:p>
            <a:pPr algn="ctr"/>
            <a:r>
              <a:rPr lang="en-US" sz="1800" i="1" kern="1200" dirty="0">
                <a:solidFill>
                  <a:schemeClr val="tx1"/>
                </a:solidFill>
                <a:latin typeface="+mn-lt"/>
                <a:ea typeface="+mn-ea"/>
                <a:cs typeface="+mn-cs"/>
              </a:rPr>
              <a:t>Top Ranked Data Science &amp; Analytics Education Provider since 2007</a:t>
            </a:r>
          </a:p>
          <a:p>
            <a:pPr algn="ctr"/>
            <a:endParaRPr lang="en-US" sz="1800" i="1" kern="1200" dirty="0">
              <a:solidFill>
                <a:schemeClr val="tx1"/>
              </a:solidFill>
              <a:latin typeface="+mn-lt"/>
              <a:ea typeface="+mn-ea"/>
              <a:cs typeface="+mn-cs"/>
            </a:endParaRPr>
          </a:p>
        </p:txBody>
      </p:sp>
      <p:sp>
        <p:nvSpPr>
          <p:cNvPr id="5" name="Slide Number Placeholder 4">
            <a:extLst>
              <a:ext uri="{FF2B5EF4-FFF2-40B4-BE49-F238E27FC236}">
                <a16:creationId xmlns="" xmlns:a16="http://schemas.microsoft.com/office/drawing/2014/main" id="{C0525EC5-667F-46AF-B6F0-202B1068ADE5}"/>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48F63A3B-78C7-47BE-AE5E-E10140E04643}" type="slidenum">
              <a:rPr lang="en-US" smtClean="0"/>
              <a:pPr defTabSz="914400">
                <a:spcAft>
                  <a:spcPts val="600"/>
                </a:spcAft>
              </a:pPr>
              <a:t>9</a:t>
            </a:fld>
            <a:endParaRPr lang="en-US"/>
          </a:p>
        </p:txBody>
      </p:sp>
      <p:sp>
        <p:nvSpPr>
          <p:cNvPr id="6" name="Rounded Rectangle 5"/>
          <p:cNvSpPr/>
          <p:nvPr/>
        </p:nvSpPr>
        <p:spPr>
          <a:xfrm>
            <a:off x="1092901" y="1752531"/>
            <a:ext cx="8640000" cy="2999774"/>
          </a:xfrm>
          <a:prstGeom prst="roundRect">
            <a:avLst/>
          </a:prstGeom>
          <a:solidFill>
            <a:srgbClr val="CC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endParaRPr lang="en-US" sz="2000" b="1" dirty="0" smtClean="0">
              <a:ln>
                <a:solidFill>
                  <a:srgbClr val="C00000"/>
                </a:solidFill>
              </a:ln>
              <a:solidFill>
                <a:schemeClr val="bg1"/>
              </a:solidFill>
            </a:endParaRPr>
          </a:p>
          <a:p>
            <a:pPr marL="285750" indent="-285750">
              <a:buFont typeface="Arial" panose="020B0604020202020204" pitchFamily="34" charset="0"/>
              <a:buChar char="•"/>
            </a:pPr>
            <a:endParaRPr lang="en-US" sz="2000" b="1" dirty="0">
              <a:ln>
                <a:solidFill>
                  <a:srgbClr val="C00000"/>
                </a:solidFill>
              </a:ln>
              <a:solidFill>
                <a:schemeClr val="bg1"/>
              </a:solidFill>
            </a:endParaRPr>
          </a:p>
          <a:p>
            <a:pPr algn="ctr"/>
            <a:r>
              <a:rPr lang="en-US" sz="5400" b="1" dirty="0" smtClean="0">
                <a:ln>
                  <a:solidFill>
                    <a:srgbClr val="C00000"/>
                  </a:solidFill>
                </a:ln>
                <a:solidFill>
                  <a:schemeClr val="bg1"/>
                </a:solidFill>
              </a:rPr>
              <a:t>THANK YOU !</a:t>
            </a:r>
          </a:p>
          <a:p>
            <a:pPr marL="285750" indent="-285750">
              <a:buFont typeface="Arial" panose="020B0604020202020204" pitchFamily="34" charset="0"/>
              <a:buChar char="•"/>
            </a:pPr>
            <a:endParaRPr lang="en-US" sz="2000" b="1" dirty="0" smtClean="0">
              <a:ln>
                <a:solidFill>
                  <a:srgbClr val="C00000"/>
                </a:solidFill>
              </a:ln>
              <a:solidFill>
                <a:schemeClr val="bg1"/>
              </a:solidFill>
            </a:endParaRPr>
          </a:p>
          <a:p>
            <a:pPr marL="285750" indent="-285750">
              <a:buFont typeface="Arial" panose="020B0604020202020204" pitchFamily="34" charset="0"/>
              <a:buChar char="•"/>
            </a:pPr>
            <a:endParaRPr lang="en-US" sz="2000" b="1" dirty="0">
              <a:ln>
                <a:solidFill>
                  <a:srgbClr val="C00000"/>
                </a:solidFill>
              </a:ln>
              <a:solidFill>
                <a:schemeClr val="bg1"/>
              </a:solidFill>
            </a:endParaRPr>
          </a:p>
        </p:txBody>
      </p:sp>
    </p:spTree>
    <p:extLst>
      <p:ext uri="{BB962C8B-B14F-4D97-AF65-F5344CB8AC3E}">
        <p14:creationId xmlns:p14="http://schemas.microsoft.com/office/powerpoint/2010/main" val="3157788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1126</TotalTime>
  <Words>441</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BankGothic Lt BT</vt:lpstr>
      <vt:lpstr>Calibri</vt:lpstr>
      <vt:lpstr>Calibri Light</vt:lpstr>
      <vt:lpstr>Office Theme</vt:lpstr>
      <vt:lpstr> Analytical study on Customer Serviceability &amp; Sales   Mahindra &amp; Mahindra (M&amp;M) Spare Parts division </vt:lpstr>
      <vt:lpstr>About the data set   A Multi Billion Group with a presence across 100+ countries and operating across Automobile industry, driven by one purpose – to Rise. The Multi National company operates in various segments like Auto, Farm, Commercial Vehicles, 2 Wheeler &amp; Spare Parts division. The Dataset consists of information regarding Order trend for spare parts sold by the company in Auto division &amp; how exactly the FFR (First Fill Rate), in generic language performance can be improved both Value wise &amp; Parts availability wise. This Dataset consists of 37776 records and 80 fields.   Problem Statement   M&amp;M wants to analyze the major factors contributing to the loss in FFR, thereby affecting Customer Serviceability. The dataset will also focus on the areas of improvement in the availability of spare parts, hence improving Company’s Annual Sale &amp; ultimately Profitability.  </vt:lpstr>
      <vt:lpstr>What is FFR?  FFR is the measure of order execution. It is the Ratio of Count of Parts delivered to the Total Number of Parts ordered.  FFR = (Total completed orders/ Total Orders)  Content of Data  Input Data-Raw Data-Approx. 2 lakh rows, 120 columns converted to Work sheet-37776 Rows, 80 columns Then finally Excel tools were used to solve our business problems and gain insights for the betterment.</vt:lpstr>
      <vt:lpstr>Factors affecting FFR </vt:lpstr>
      <vt:lpstr>Factors Affecting Parts Serviceability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 Oriented Data Science &amp; Analytics Capability Build Solutions</dc:title>
  <dc:creator>Prateek Agrawal</dc:creator>
  <cp:lastModifiedBy>pc</cp:lastModifiedBy>
  <cp:revision>76</cp:revision>
  <dcterms:created xsi:type="dcterms:W3CDTF">2020-04-21T09:51:02Z</dcterms:created>
  <dcterms:modified xsi:type="dcterms:W3CDTF">2022-07-24T16:59:17Z</dcterms:modified>
</cp:coreProperties>
</file>