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03864-D606-C296-76CB-52E9442C061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AC71B66-2507-C6C8-84DC-4E5E7E0D4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957401D-3293-7B3C-0001-EB5E354E38C9}"/>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6DB9E0EB-0D91-DCEA-A1A8-B8D45FB1AB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838778D-FF7A-FE25-8762-C9B0F9F7EE15}"/>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303429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662F2-2E40-C69C-EDCB-A27EF24877E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2D896A-CC0B-C1C9-28B6-EB62BE670CE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18D186A-9AA3-0CD6-3DA2-FA7003EC5636}"/>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5BF5B472-0C78-FCA9-A15E-F23E8D41B0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85A018-E688-1DF6-2C8D-2F99D430FD44}"/>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182318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044463-00C8-ED8C-9B85-275EA7AE655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E67CB28-1826-D70E-3B97-D3E00FD66BC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F7C9FC-C915-9F8D-AD7F-CBBC216ED4D8}"/>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B6DE4B6D-F999-80FF-A5ED-F63654A379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4DB11C-36CD-8752-8139-F8408F8AA1ED}"/>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253009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B7DA3-8014-73D4-FD0A-E0DA64F694A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B58EB39-98B9-D155-DB12-CB09ABD8D56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77178D-1055-77D2-539B-9E064FF4708E}"/>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479F0D0C-4E07-BE42-7A42-2A67AF5155D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F55097-AEB8-53D5-B631-3A1D94653396}"/>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420309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0D99B-142D-64B4-B330-4C55D8A901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4FA780D-0A4D-895F-D37F-168873F88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AD1AAD1-B7C9-F5E5-1978-ED41C6923BA1}"/>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15147705-5A1B-4E13-9341-A86626EC859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6E98D6-DACF-21C5-5C2E-ECF7F079CA4E}"/>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11749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E388D-9B77-9F36-EDA8-220F73B0FBF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C201B4-26A5-1C35-4F16-E9730D629C2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4FCD4D0-0417-5392-67B8-259A690FA15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1E716C8-D1FB-8251-E64A-0E32B6429BDD}"/>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6" name="页脚占位符 5">
            <a:extLst>
              <a:ext uri="{FF2B5EF4-FFF2-40B4-BE49-F238E27FC236}">
                <a16:creationId xmlns:a16="http://schemas.microsoft.com/office/drawing/2014/main" id="{C7AEE434-E88E-9C35-5838-1BD8182534E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0C1B710-8028-4637-F395-6AA2E03CEB72}"/>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186699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587B3-B4C3-B551-42EB-2873E67AE8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5E474D5-8109-1161-9497-1220AE342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B9172AA-7296-D023-6D21-ABB21FA34C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3D44806-EDF7-385B-EABC-D18B53EA7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4151D62-F25C-F1B5-F35F-732141E0D68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DCCD747-8739-B59C-3651-70D1C7CBE581}"/>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8" name="页脚占位符 7">
            <a:extLst>
              <a:ext uri="{FF2B5EF4-FFF2-40B4-BE49-F238E27FC236}">
                <a16:creationId xmlns:a16="http://schemas.microsoft.com/office/drawing/2014/main" id="{AC8117E6-A98B-3D96-1EBC-B60D8C2F5BB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28E16B2-E0C7-078E-26D7-862BCE014C5E}"/>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189598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4B2D6-5F99-594A-40C4-747BA890244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BBFE3F2-E984-AC49-98E8-90821F035E2C}"/>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4" name="页脚占位符 3">
            <a:extLst>
              <a:ext uri="{FF2B5EF4-FFF2-40B4-BE49-F238E27FC236}">
                <a16:creationId xmlns:a16="http://schemas.microsoft.com/office/drawing/2014/main" id="{E4BA3A0E-FC9A-D6CD-2898-EB6E27709D7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A3521BB-A3C7-729D-D76D-50609646A554}"/>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14332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D7EDF-63ED-3063-2DFD-C7A950DFA51C}"/>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3" name="页脚占位符 2">
            <a:extLst>
              <a:ext uri="{FF2B5EF4-FFF2-40B4-BE49-F238E27FC236}">
                <a16:creationId xmlns:a16="http://schemas.microsoft.com/office/drawing/2014/main" id="{586F4628-3D91-71E1-C695-F83EA6BF3C6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17234D-9C4D-2375-197B-E311201A7898}"/>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426752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3A22A-7039-604B-AC06-6B64757A097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4B6EAC4-AAF6-A0EE-E4AF-4B96927F1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F7EEB28-E4F1-5D03-8B97-1EB9A7518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B44F49B-ECB3-D4F3-40FB-83309B016B93}"/>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6" name="页脚占位符 5">
            <a:extLst>
              <a:ext uri="{FF2B5EF4-FFF2-40B4-BE49-F238E27FC236}">
                <a16:creationId xmlns:a16="http://schemas.microsoft.com/office/drawing/2014/main" id="{FE5B0E84-6CC7-6931-660C-A5F56977C27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5D5194B-BCE6-C3E4-82EF-8904E450E7CE}"/>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306935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12A84-58EE-0C8B-FD25-51ECEECB095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4BDF2A1-78A0-0E3E-FDFC-30E7F63C4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86D7D22-5949-C9B1-7502-64E03D337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BAE2EA-CF6F-DF30-4235-603B683F6F61}"/>
              </a:ext>
            </a:extLst>
          </p:cNvPr>
          <p:cNvSpPr>
            <a:spLocks noGrp="1"/>
          </p:cNvSpPr>
          <p:nvPr>
            <p:ph type="dt" sz="half" idx="10"/>
          </p:nvPr>
        </p:nvSpPr>
        <p:spPr/>
        <p:txBody>
          <a:bodyPr/>
          <a:lstStyle/>
          <a:p>
            <a:fld id="{2B46C2EA-8D33-C943-A81F-03ABC7BEF4A8}" type="datetimeFigureOut">
              <a:rPr kumimoji="1" lang="zh-CN" altLang="en-US" smtClean="0"/>
              <a:t>2023/11/1</a:t>
            </a:fld>
            <a:endParaRPr kumimoji="1" lang="zh-CN" altLang="en-US"/>
          </a:p>
        </p:txBody>
      </p:sp>
      <p:sp>
        <p:nvSpPr>
          <p:cNvPr id="6" name="页脚占位符 5">
            <a:extLst>
              <a:ext uri="{FF2B5EF4-FFF2-40B4-BE49-F238E27FC236}">
                <a16:creationId xmlns:a16="http://schemas.microsoft.com/office/drawing/2014/main" id="{62FCFC08-5D63-235B-55F5-F2928652C07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444B52A-B094-3C72-0D45-7A692787D772}"/>
              </a:ext>
            </a:extLst>
          </p:cNvPr>
          <p:cNvSpPr>
            <a:spLocks noGrp="1"/>
          </p:cNvSpPr>
          <p:nvPr>
            <p:ph type="sldNum" sz="quarter" idx="12"/>
          </p:nvPr>
        </p:nvSpPr>
        <p:spPr/>
        <p:txBody>
          <a:body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271657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9788E8-116C-0808-32D6-BB42B0AA0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4CBAD86-2CA0-739F-C144-739715CE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62F7E76-58BD-C3F0-50F5-E83218178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6C2EA-8D33-C943-A81F-03ABC7BEF4A8}" type="datetimeFigureOut">
              <a:rPr kumimoji="1" lang="zh-CN" altLang="en-US" smtClean="0"/>
              <a:t>2023/11/1</a:t>
            </a:fld>
            <a:endParaRPr kumimoji="1" lang="zh-CN" altLang="en-US"/>
          </a:p>
        </p:txBody>
      </p:sp>
      <p:sp>
        <p:nvSpPr>
          <p:cNvPr id="5" name="页脚占位符 4">
            <a:extLst>
              <a:ext uri="{FF2B5EF4-FFF2-40B4-BE49-F238E27FC236}">
                <a16:creationId xmlns:a16="http://schemas.microsoft.com/office/drawing/2014/main" id="{2B859A89-7A97-82B4-CB68-2CBF6E1D4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8B20569-E172-342B-0855-A742AC959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E0CA6-02B8-8144-8199-96C509769FE3}" type="slidenum">
              <a:rPr kumimoji="1" lang="zh-CN" altLang="en-US" smtClean="0"/>
              <a:t>‹#›</a:t>
            </a:fld>
            <a:endParaRPr kumimoji="1" lang="zh-CN" altLang="en-US"/>
          </a:p>
        </p:txBody>
      </p:sp>
    </p:spTree>
    <p:extLst>
      <p:ext uri="{BB962C8B-B14F-4D97-AF65-F5344CB8AC3E}">
        <p14:creationId xmlns:p14="http://schemas.microsoft.com/office/powerpoint/2010/main" val="365329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CD31-8EA6-3B10-F83A-AF79EDDDCB09}"/>
              </a:ext>
            </a:extLst>
          </p:cNvPr>
          <p:cNvSpPr>
            <a:spLocks noGrp="1"/>
          </p:cNvSpPr>
          <p:nvPr>
            <p:ph type="ctrTitle"/>
          </p:nvPr>
        </p:nvSpPr>
        <p:spPr/>
        <p:txBody>
          <a:bodyPr/>
          <a:lstStyle/>
          <a:p>
            <a:r>
              <a:rPr kumimoji="1" lang="en-US" altLang="zh-CN" dirty="0"/>
              <a:t>Task 2</a:t>
            </a:r>
            <a:endParaRPr kumimoji="1" lang="zh-CN" altLang="en-US" dirty="0"/>
          </a:p>
        </p:txBody>
      </p:sp>
      <p:sp>
        <p:nvSpPr>
          <p:cNvPr id="3" name="副标题 2">
            <a:extLst>
              <a:ext uri="{FF2B5EF4-FFF2-40B4-BE49-F238E27FC236}">
                <a16:creationId xmlns:a16="http://schemas.microsoft.com/office/drawing/2014/main" id="{47F6FFA2-1049-D1AE-4DE8-BE7828FDD122}"/>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81233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81694-125F-978E-1F3E-1D9D123D493D}"/>
              </a:ext>
            </a:extLst>
          </p:cNvPr>
          <p:cNvSpPr>
            <a:spLocks noGrp="1"/>
          </p:cNvSpPr>
          <p:nvPr>
            <p:ph type="title"/>
          </p:nvPr>
        </p:nvSpPr>
        <p:spPr/>
        <p:txBody>
          <a:bodyPr/>
          <a:lstStyle/>
          <a:p>
            <a:r>
              <a:rPr kumimoji="1" lang="en-US" altLang="zh-CN" dirty="0"/>
              <a:t>LLM Prompt</a:t>
            </a:r>
            <a:endParaRPr kumimoji="1" lang="zh-CN" altLang="en-US" dirty="0"/>
          </a:p>
        </p:txBody>
      </p:sp>
      <p:sp>
        <p:nvSpPr>
          <p:cNvPr id="3" name="内容占位符 2">
            <a:extLst>
              <a:ext uri="{FF2B5EF4-FFF2-40B4-BE49-F238E27FC236}">
                <a16:creationId xmlns:a16="http://schemas.microsoft.com/office/drawing/2014/main" id="{0CD6560E-7155-0D08-5AC1-A0E86E33DFAD}"/>
              </a:ext>
            </a:extLst>
          </p:cNvPr>
          <p:cNvSpPr>
            <a:spLocks noGrp="1"/>
          </p:cNvSpPr>
          <p:nvPr>
            <p:ph idx="1"/>
          </p:nvPr>
        </p:nvSpPr>
        <p:spPr/>
        <p:txBody>
          <a:bodyPr>
            <a:normAutofit/>
          </a:bodyPr>
          <a:lstStyle/>
          <a:p>
            <a:r>
              <a:rPr kumimoji="1" lang="en-US" altLang="zh-CN" dirty="0"/>
              <a:t>Tokenization</a:t>
            </a:r>
          </a:p>
          <a:p>
            <a:r>
              <a:rPr kumimoji="1" lang="en-US" altLang="zh-CN" dirty="0"/>
              <a:t>Embedding</a:t>
            </a:r>
          </a:p>
          <a:p>
            <a:r>
              <a:rPr kumimoji="1" lang="en-US" altLang="zh-CN" dirty="0"/>
              <a:t>Attention Mechanism</a:t>
            </a:r>
          </a:p>
          <a:p>
            <a:r>
              <a:rPr kumimoji="1" lang="en-US" altLang="zh-CN" dirty="0"/>
              <a:t>Contextualization</a:t>
            </a:r>
          </a:p>
        </p:txBody>
      </p:sp>
    </p:spTree>
    <p:extLst>
      <p:ext uri="{BB962C8B-B14F-4D97-AF65-F5344CB8AC3E}">
        <p14:creationId xmlns:p14="http://schemas.microsoft.com/office/powerpoint/2010/main" val="579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0BBF2-6EEE-28F3-C095-08E9AB12A43E}"/>
              </a:ext>
            </a:extLst>
          </p:cNvPr>
          <p:cNvSpPr>
            <a:spLocks noGrp="1"/>
          </p:cNvSpPr>
          <p:nvPr>
            <p:ph type="title"/>
          </p:nvPr>
        </p:nvSpPr>
        <p:spPr/>
        <p:txBody>
          <a:bodyPr/>
          <a:lstStyle/>
          <a:p>
            <a:r>
              <a:rPr kumimoji="1" lang="en-US" altLang="zh-CN" dirty="0"/>
              <a:t>Tokenization</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55695A5F-0800-F220-D9DA-5DFB67D4EB9C}"/>
              </a:ext>
            </a:extLst>
          </p:cNvPr>
          <p:cNvSpPr>
            <a:spLocks noGrp="1"/>
          </p:cNvSpPr>
          <p:nvPr>
            <p:ph idx="1"/>
          </p:nvPr>
        </p:nvSpPr>
        <p:spPr/>
        <p:txBody>
          <a:bodyPr>
            <a:normAutofit fontScale="85000" lnSpcReduction="10000"/>
          </a:bodyPr>
          <a:lstStyle/>
          <a:p>
            <a:r>
              <a:rPr kumimoji="1" lang="en-US" altLang="zh-CN" dirty="0"/>
              <a:t>Word Tokenization</a:t>
            </a:r>
          </a:p>
          <a:p>
            <a:pPr lvl="1"/>
            <a:r>
              <a:rPr kumimoji="1" lang="en-US" altLang="zh-CN" dirty="0"/>
              <a:t>"I love ice cream" would be tokenized into ["I", "love", "ice", "cream"].</a:t>
            </a:r>
          </a:p>
          <a:p>
            <a:r>
              <a:rPr kumimoji="1" lang="en-US" altLang="zh-CN" dirty="0" err="1"/>
              <a:t>Subword</a:t>
            </a:r>
            <a:r>
              <a:rPr kumimoji="1" lang="en-US" altLang="zh-CN" dirty="0"/>
              <a:t> Tokenization</a:t>
            </a:r>
          </a:p>
          <a:p>
            <a:pPr lvl="1"/>
            <a:r>
              <a:rPr kumimoji="1" lang="en-US" altLang="zh-CN" dirty="0"/>
              <a:t>"unhappiness" might be tokenized into [</a:t>
            </a:r>
            <a:r>
              <a:rPr kumimoji="1" lang="en-US" altLang="zh-CN" dirty="0">
                <a:solidFill>
                  <a:srgbClr val="FF0000"/>
                </a:solidFill>
              </a:rPr>
              <a:t>"un"</a:t>
            </a:r>
            <a:r>
              <a:rPr kumimoji="1" lang="en-US" altLang="zh-CN" dirty="0"/>
              <a:t>, "happiness"].</a:t>
            </a:r>
          </a:p>
          <a:p>
            <a:r>
              <a:rPr kumimoji="1" lang="en-US" altLang="zh-CN" dirty="0"/>
              <a:t>Character Tokenization</a:t>
            </a:r>
          </a:p>
          <a:p>
            <a:pPr lvl="1"/>
            <a:r>
              <a:rPr kumimoji="1" lang="en-US" altLang="zh-CN" dirty="0"/>
              <a:t>The word "love" would be tokenized into ["l", "o", "v", "e"].</a:t>
            </a:r>
          </a:p>
          <a:p>
            <a:r>
              <a:rPr kumimoji="1" lang="en-US" altLang="zh-CN" dirty="0"/>
              <a:t>Sentence or Paragraph Tokenization</a:t>
            </a:r>
          </a:p>
          <a:p>
            <a:r>
              <a:rPr kumimoji="1" lang="en-US" altLang="zh-CN" dirty="0"/>
              <a:t>Special Considerations</a:t>
            </a:r>
          </a:p>
          <a:p>
            <a:pPr lvl="1"/>
            <a:r>
              <a:rPr kumimoji="1" lang="en-US" altLang="zh-CN" dirty="0"/>
              <a:t>Case Sensitivity: Should "Apple" (the company) be treated the same as "apple" (the fruit).</a:t>
            </a:r>
          </a:p>
          <a:p>
            <a:r>
              <a:rPr kumimoji="1" lang="en-US" altLang="zh-CN" dirty="0">
                <a:solidFill>
                  <a:srgbClr val="FF0000"/>
                </a:solidFill>
              </a:rPr>
              <a:t>Challenges</a:t>
            </a:r>
          </a:p>
          <a:p>
            <a:pPr lvl="1"/>
            <a:r>
              <a:rPr kumimoji="1" lang="en-US" altLang="zh-CN" dirty="0">
                <a:solidFill>
                  <a:srgbClr val="FF0000"/>
                </a:solidFill>
              </a:rPr>
              <a:t>Languages with no clear word boundaries</a:t>
            </a:r>
          </a:p>
          <a:p>
            <a:pPr lvl="1"/>
            <a:r>
              <a:rPr kumimoji="1" lang="en-US" altLang="zh-CN" dirty="0">
                <a:solidFill>
                  <a:srgbClr val="FF0000"/>
                </a:solidFill>
              </a:rPr>
              <a:t>For languages like Chinese or Japanese.</a:t>
            </a:r>
          </a:p>
          <a:p>
            <a:pPr lvl="1"/>
            <a:endParaRPr kumimoji="1" lang="en-US" altLang="zh-CN" dirty="0"/>
          </a:p>
        </p:txBody>
      </p:sp>
    </p:spTree>
    <p:extLst>
      <p:ext uri="{BB962C8B-B14F-4D97-AF65-F5344CB8AC3E}">
        <p14:creationId xmlns:p14="http://schemas.microsoft.com/office/powerpoint/2010/main" val="145375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89F10-953B-19F6-B363-F4688B635344}"/>
              </a:ext>
            </a:extLst>
          </p:cNvPr>
          <p:cNvSpPr>
            <a:spLocks noGrp="1"/>
          </p:cNvSpPr>
          <p:nvPr>
            <p:ph type="title"/>
          </p:nvPr>
        </p:nvSpPr>
        <p:spPr/>
        <p:txBody>
          <a:bodyPr/>
          <a:lstStyle/>
          <a:p>
            <a:r>
              <a:rPr kumimoji="1" lang="en-US" altLang="zh-CN" dirty="0"/>
              <a:t>Embeddings</a:t>
            </a:r>
            <a:endParaRPr kumimoji="1" lang="zh-CN" altLang="en-US" dirty="0"/>
          </a:p>
        </p:txBody>
      </p:sp>
      <p:sp>
        <p:nvSpPr>
          <p:cNvPr id="3" name="内容占位符 2">
            <a:extLst>
              <a:ext uri="{FF2B5EF4-FFF2-40B4-BE49-F238E27FC236}">
                <a16:creationId xmlns:a16="http://schemas.microsoft.com/office/drawing/2014/main" id="{BE31E0FE-A3D2-DC4A-A068-6712D9B4B309}"/>
              </a:ext>
            </a:extLst>
          </p:cNvPr>
          <p:cNvSpPr>
            <a:spLocks noGrp="1"/>
          </p:cNvSpPr>
          <p:nvPr>
            <p:ph idx="1"/>
          </p:nvPr>
        </p:nvSpPr>
        <p:spPr/>
        <p:txBody>
          <a:bodyPr>
            <a:normAutofit lnSpcReduction="10000"/>
          </a:bodyPr>
          <a:lstStyle/>
          <a:p>
            <a:r>
              <a:rPr kumimoji="1" lang="en-US" altLang="zh-CN" dirty="0"/>
              <a:t>Dimensionality Reduction </a:t>
            </a:r>
          </a:p>
          <a:p>
            <a:pPr lvl="1"/>
            <a:r>
              <a:rPr kumimoji="1" lang="en-US" altLang="zh-CN" dirty="0"/>
              <a:t>Representing each word as a unique one-hot encoded vector would be inefficient. </a:t>
            </a:r>
          </a:p>
          <a:p>
            <a:r>
              <a:rPr kumimoji="1" lang="en-US" altLang="zh-CN" dirty="0"/>
              <a:t>Semantic Meaning</a:t>
            </a:r>
          </a:p>
          <a:p>
            <a:pPr lvl="1"/>
            <a:r>
              <a:rPr kumimoji="1" lang="en-US" altLang="zh-CN" dirty="0"/>
              <a:t>For example, in a well-trained embedding, vectors for "king" and "queen" might be closer to each other than "king" and "apple".</a:t>
            </a:r>
          </a:p>
          <a:p>
            <a:r>
              <a:rPr kumimoji="1" lang="en-US" altLang="zh-CN" dirty="0">
                <a:solidFill>
                  <a:srgbClr val="FF0000"/>
                </a:solidFill>
              </a:rPr>
              <a:t>Challenges</a:t>
            </a:r>
          </a:p>
          <a:p>
            <a:pPr lvl="1"/>
            <a:r>
              <a:rPr kumimoji="1" lang="en-US" altLang="zh-CN" dirty="0"/>
              <a:t>Embeddings can sometimes capture biases present in the training data. These biases can propagate to tasks that use these embeddings.</a:t>
            </a:r>
          </a:p>
          <a:p>
            <a:pPr lvl="1"/>
            <a:r>
              <a:rPr kumimoji="1" lang="en-US" altLang="zh-CN" dirty="0"/>
              <a:t>Finding the optimal size and type of embedding for a specific task can require experimentation.</a:t>
            </a:r>
            <a:endParaRPr kumimoji="1" lang="zh-CN" altLang="en-US" dirty="0"/>
          </a:p>
        </p:txBody>
      </p:sp>
    </p:spTree>
    <p:extLst>
      <p:ext uri="{BB962C8B-B14F-4D97-AF65-F5344CB8AC3E}">
        <p14:creationId xmlns:p14="http://schemas.microsoft.com/office/powerpoint/2010/main" val="129319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AABDE-4C89-845A-63D0-A6FC419AC08D}"/>
              </a:ext>
            </a:extLst>
          </p:cNvPr>
          <p:cNvSpPr>
            <a:spLocks noGrp="1"/>
          </p:cNvSpPr>
          <p:nvPr>
            <p:ph type="title"/>
          </p:nvPr>
        </p:nvSpPr>
        <p:spPr/>
        <p:txBody>
          <a:bodyPr/>
          <a:lstStyle/>
          <a:p>
            <a:r>
              <a:rPr kumimoji="1" lang="en-US" altLang="zh-CN" dirty="0"/>
              <a:t>Attention Mechanism</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9D8FF014-4622-0D4D-67AD-2D722B66861C}"/>
              </a:ext>
            </a:extLst>
          </p:cNvPr>
          <p:cNvSpPr>
            <a:spLocks noGrp="1"/>
          </p:cNvSpPr>
          <p:nvPr>
            <p:ph idx="1"/>
          </p:nvPr>
        </p:nvSpPr>
        <p:spPr/>
        <p:txBody>
          <a:bodyPr>
            <a:normAutofit fontScale="85000" lnSpcReduction="20000"/>
          </a:bodyPr>
          <a:lstStyle/>
          <a:p>
            <a:r>
              <a:rPr kumimoji="1" lang="en-US" altLang="zh-CN" dirty="0"/>
              <a:t>Attention Score</a:t>
            </a:r>
          </a:p>
          <a:p>
            <a:pPr lvl="1"/>
            <a:r>
              <a:rPr kumimoji="1" lang="en-US" altLang="zh-CN" dirty="0"/>
              <a:t>For each step in the output sequence, an attention score is computed for each word in the input sequence. This score indicates the importance of that input word for the current output word.</a:t>
            </a:r>
          </a:p>
          <a:p>
            <a:r>
              <a:rPr kumimoji="1" lang="en-US" altLang="zh-CN" dirty="0"/>
              <a:t>Weights</a:t>
            </a:r>
          </a:p>
          <a:p>
            <a:pPr lvl="1"/>
            <a:r>
              <a:rPr kumimoji="1" lang="en-US" altLang="zh-CN" dirty="0"/>
              <a:t>These scores are then normalized using a function to produce a set of weights.</a:t>
            </a:r>
          </a:p>
          <a:p>
            <a:r>
              <a:rPr kumimoji="1" lang="en-US" altLang="zh-CN" dirty="0"/>
              <a:t>Context Vector</a:t>
            </a:r>
          </a:p>
          <a:p>
            <a:pPr lvl="1"/>
            <a:r>
              <a:rPr kumimoji="1" lang="en-US" altLang="zh-CN" dirty="0"/>
              <a:t>The input vectors are then weighted by these normalized scores to produce a context vector.</a:t>
            </a:r>
          </a:p>
          <a:p>
            <a:r>
              <a:rPr kumimoji="1" lang="en-US" altLang="zh-CN" dirty="0">
                <a:solidFill>
                  <a:srgbClr val="FF0000"/>
                </a:solidFill>
              </a:rPr>
              <a:t>Challenges</a:t>
            </a:r>
          </a:p>
          <a:p>
            <a:pPr lvl="1"/>
            <a:r>
              <a:rPr kumimoji="1" lang="en-US" altLang="zh-CN" dirty="0"/>
              <a:t>Increased computational cost, especially for long sequences, as attention is calculated over all pairs of words in the input and output.</a:t>
            </a:r>
          </a:p>
          <a:p>
            <a:pPr lvl="1"/>
            <a:r>
              <a:rPr kumimoji="1" lang="en-US" altLang="zh-CN" dirty="0"/>
              <a:t>Models like the Transformer rely heavily on attention, which may require specialized hardware (like TPUs) for efficient training on large datasets.</a:t>
            </a:r>
          </a:p>
          <a:p>
            <a:pPr lvl="1"/>
            <a:endParaRPr kumimoji="1" lang="zh-CN" altLang="en-US" dirty="0"/>
          </a:p>
        </p:txBody>
      </p:sp>
    </p:spTree>
    <p:extLst>
      <p:ext uri="{BB962C8B-B14F-4D97-AF65-F5344CB8AC3E}">
        <p14:creationId xmlns:p14="http://schemas.microsoft.com/office/powerpoint/2010/main" val="281811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827D4-FADD-7E26-FC2D-11139035B24A}"/>
              </a:ext>
            </a:extLst>
          </p:cNvPr>
          <p:cNvSpPr>
            <a:spLocks noGrp="1"/>
          </p:cNvSpPr>
          <p:nvPr>
            <p:ph type="title"/>
          </p:nvPr>
        </p:nvSpPr>
        <p:spPr/>
        <p:txBody>
          <a:bodyPr/>
          <a:lstStyle/>
          <a:p>
            <a:r>
              <a:rPr kumimoji="1" lang="en-US" altLang="zh-CN" dirty="0"/>
              <a:t>Contextualization</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750E66EC-3780-9D91-2C46-921DE8C6FF54}"/>
              </a:ext>
            </a:extLst>
          </p:cNvPr>
          <p:cNvSpPr>
            <a:spLocks noGrp="1"/>
          </p:cNvSpPr>
          <p:nvPr>
            <p:ph idx="1"/>
          </p:nvPr>
        </p:nvSpPr>
        <p:spPr/>
        <p:txBody>
          <a:bodyPr>
            <a:normAutofit/>
          </a:bodyPr>
          <a:lstStyle/>
          <a:p>
            <a:r>
              <a:rPr kumimoji="1" lang="en-US" altLang="zh-CN" dirty="0"/>
              <a:t>When fed with a sentence, produce a unique embedding for each word in that sentence, taking into account its surrounding words.</a:t>
            </a:r>
          </a:p>
          <a:p>
            <a:r>
              <a:rPr kumimoji="1" lang="en-US" altLang="zh-CN" dirty="0"/>
              <a:t>For instance, in the sentence "I went to the bank to withdraw money", the word "bank" would receive a different embedding than in the sentence "I sat by the bank of the river".</a:t>
            </a:r>
          </a:p>
          <a:p>
            <a:r>
              <a:rPr kumimoji="1" lang="en-US" altLang="zh-CN" dirty="0">
                <a:solidFill>
                  <a:srgbClr val="FF0000"/>
                </a:solidFill>
              </a:rPr>
              <a:t>Challenges</a:t>
            </a:r>
          </a:p>
          <a:p>
            <a:pPr lvl="1"/>
            <a:r>
              <a:rPr kumimoji="1" lang="en-US" altLang="zh-CN" dirty="0"/>
              <a:t>Computational Costs</a:t>
            </a:r>
          </a:p>
          <a:p>
            <a:pPr lvl="1"/>
            <a:r>
              <a:rPr kumimoji="1" lang="en-US" altLang="zh-CN" dirty="0"/>
              <a:t>Complexity</a:t>
            </a:r>
            <a:endParaRPr kumimoji="1" lang="zh-CN" altLang="en-US" dirty="0"/>
          </a:p>
        </p:txBody>
      </p:sp>
    </p:spTree>
    <p:extLst>
      <p:ext uri="{BB962C8B-B14F-4D97-AF65-F5344CB8AC3E}">
        <p14:creationId xmlns:p14="http://schemas.microsoft.com/office/powerpoint/2010/main" val="2362805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399</Words>
  <Application>Microsoft Macintosh PowerPoint</Application>
  <PresentationFormat>宽屏</PresentationFormat>
  <Paragraphs>43</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Task 2</vt:lpstr>
      <vt:lpstr>LLM Prompt</vt:lpstr>
      <vt:lpstr>Tokenization </vt:lpstr>
      <vt:lpstr>Embeddings</vt:lpstr>
      <vt:lpstr>Attention Mechanism </vt:lpstr>
      <vt:lpstr>Contextualization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Chen, Zhihuang</dc:creator>
  <cp:lastModifiedBy>Chen, Zhihuang</cp:lastModifiedBy>
  <cp:revision>1</cp:revision>
  <dcterms:created xsi:type="dcterms:W3CDTF">2023-11-01T20:30:49Z</dcterms:created>
  <dcterms:modified xsi:type="dcterms:W3CDTF">2023-11-01T21:02:26Z</dcterms:modified>
</cp:coreProperties>
</file>