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61" r:id="rId6"/>
    <p:sldId id="262" r:id="rId7"/>
    <p:sldId id="270" r:id="rId8"/>
    <p:sldId id="266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CDBEA3-1175-B0CF-E251-B8B4E15A4BEC}" v="1" dt="2023-10-13T03:19:17.477"/>
    <p1510:client id="{59EE9AF0-A61D-484F-B1A3-5E315A5CBD31}" v="6" dt="2023-10-13T02:24:22.206"/>
    <p1510:client id="{6E563E0D-A6F6-4FFD-BC37-74D5676D6D10}" v="216" dt="2023-10-12T03:54:33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399D-792D-934C-AFD7-A2E90DCF0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D3B12-C615-CF9A-D5C0-107030203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2080B-A936-5F67-2169-BD3672243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0FC5-6A0D-9841-BE04-12D19F6BBAD8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15639-50FA-F8DD-3667-1771D4F2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EA81F-BA21-0387-1079-ED756781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DB7D-BE25-5F4C-8DD4-8677E3C9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6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2105-9575-A8ED-3DA6-D27CD2C7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C403D-D495-2CEE-0523-3BFDD813E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B4B12-5A0D-D5F4-C2D9-1F8C8D789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0FC5-6A0D-9841-BE04-12D19F6BBAD8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26928-C65E-1BA7-584F-6F3EF29B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FAAA3-644F-DC97-9ACA-6D6F6370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DB7D-BE25-5F4C-8DD4-8677E3C9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4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E305A-FEFF-766F-DBE6-7AF1D5285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D7A60-5E06-331E-84BC-11F1EC792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E7743-8F6C-BE29-06DE-D3E4CD9B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0FC5-6A0D-9841-BE04-12D19F6BBAD8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E53C8-2745-9B78-F735-D79B3180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BC395-FEB9-75A5-6268-37265681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DB7D-BE25-5F4C-8DD4-8677E3C9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65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843E-C954-F469-55B7-47507008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54663-730B-86C1-9CC8-0EA49AFC7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D1028-17F8-935E-FFB7-2A325DED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0FC5-6A0D-9841-BE04-12D19F6BBAD8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2BB87-C995-6E79-A1D5-E9E87ADE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8700-B603-5047-3F22-1981A112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DB7D-BE25-5F4C-8DD4-8677E3C9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6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20C5-3BC9-EC37-F47E-2F634F4E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C79E3-CC23-E4FD-8FB7-DF726AFA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5077A-77FB-2605-53B6-C72ADF3A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0FC5-6A0D-9841-BE04-12D19F6BBAD8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2AEB4-57FC-A800-CE8B-238B426C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34042-0ADC-1E51-FC99-932EE6FF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DB7D-BE25-5F4C-8DD4-8677E3C9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8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4965-8B00-D265-A854-128C0668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69676-CA84-0F40-9553-76120CE46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4480D-1C2F-C333-37DA-1D2A1EF4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0FC5-6A0D-9841-BE04-12D19F6BBAD8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CE13C-CDAD-59A4-BFC0-090DD9B6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1E348-FD36-C79F-333E-2C8E7D3B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DB7D-BE25-5F4C-8DD4-8677E3C9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8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164F-91F9-42FC-C83E-9C51C6B6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32144-FDCA-5554-0427-8957C79EA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6AFF3-3426-A8CF-8D6F-CFF67E6F5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54DB3-BF37-A775-520B-7791E624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0FC5-6A0D-9841-BE04-12D19F6BBAD8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97ED5-D81C-268A-1FE8-F5A78387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333A3-C129-9F9F-59D3-06997C9F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DB7D-BE25-5F4C-8DD4-8677E3C9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8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ACB7-000C-4BE3-D82E-8A0D4FFCC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6EE41-11A4-8CB5-E4B2-2727145EE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992A8-13B7-3F73-B743-17B5B3F96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B433D-F3CE-39D9-711D-CA340B9FA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E2BA9-4DA3-EA05-110B-918F00EE9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08620-2867-CFD1-3B44-73BEE157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0FC5-6A0D-9841-BE04-12D19F6BBAD8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5A7D41-BE74-5D48-05E0-C397FF5E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5BB28-48D7-1140-CA1B-898F0A02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DB7D-BE25-5F4C-8DD4-8677E3C9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2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80B2-B228-4F8B-698E-5FC53FF8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B669A-EAAC-0806-B1E1-D0B2B52F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0FC5-6A0D-9841-BE04-12D19F6BBAD8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49B87-1D8C-2528-072B-36AD03CE5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C1432-6061-FDFA-C5FA-9A121360D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DB7D-BE25-5F4C-8DD4-8677E3C9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3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E7082-1B98-8A57-2A97-60C81AF1D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0FC5-6A0D-9841-BE04-12D19F6BBAD8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7E9847-7062-19B4-7C82-24796442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0C2F3-1DE9-568E-7E9D-7830ABAB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DB7D-BE25-5F4C-8DD4-8677E3C9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5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1A9C-1437-49AB-3CB2-F9F4CB65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CBA64-43F6-EDAA-0452-16222411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76659-603B-8E6C-B17F-1FC179479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88282-7A6C-54E6-873C-24065C28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0FC5-6A0D-9841-BE04-12D19F6BBAD8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4F363-9BEA-411A-538D-EC608411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620E9-0D7E-003F-A026-D9FD581E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DB7D-BE25-5F4C-8DD4-8677E3C9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3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B61C-E5CE-50C9-FBB2-1D1115BC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39445-3BF3-9D87-ADC8-DB5D7260C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06323-2A62-663F-D1F3-1A9572E04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37633-30B7-FE80-D84F-32639827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0FC5-6A0D-9841-BE04-12D19F6BBAD8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8E053-6449-FD77-6471-6DDD0FD6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481D3-D667-6DD8-618B-76BFDA2F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DB7D-BE25-5F4C-8DD4-8677E3C9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5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52208-FDEB-2FC9-C0BC-64C75C63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907BC-BC7D-C580-DFCA-91F4855F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7C97E-9BEB-C32D-9162-C4E13F4E6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00FC5-6A0D-9841-BE04-12D19F6BBAD8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CD198-A576-396F-DD7A-63273C4ED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950E9-1816-26C3-F7E4-6CF694074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1DB7D-BE25-5F4C-8DD4-8677E3C9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3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ofaq.org/posts/2014/10/big-data-strategy-key-to-successful-business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reativecommons.org/licenses/by-nc-sa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Person writing on a notepad">
            <a:extLst>
              <a:ext uri="{FF2B5EF4-FFF2-40B4-BE49-F238E27FC236}">
                <a16:creationId xmlns:a16="http://schemas.microsoft.com/office/drawing/2014/main" id="{16B4548D-F9E4-F6A1-D145-BDC2214082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597" b="1442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2CCB58-68DE-703A-97B1-9A6169B09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625" y="1104415"/>
            <a:ext cx="8427522" cy="1695316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FFFF"/>
                </a:solidFill>
              </a:rPr>
              <a:t>E-commerce Sales Analysis Big Data 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8FC53-9DEF-09FC-3F62-52BC879A1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3135"/>
            <a:ext cx="9144000" cy="1098395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Uncovering Insights for Business Growth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Anisha Singh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Sonal Mogra</a:t>
            </a:r>
          </a:p>
        </p:txBody>
      </p:sp>
    </p:spTree>
    <p:extLst>
      <p:ext uri="{BB962C8B-B14F-4D97-AF65-F5344CB8AC3E}">
        <p14:creationId xmlns:p14="http://schemas.microsoft.com/office/powerpoint/2010/main" val="1044791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EDBA0BDD-4408-06C5-0818-8C4262015E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0" y="365125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A9138-B5AA-F0BA-9DB4-63516724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9FC03-9367-095C-FEF2-FF3E7BB85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0" i="0" dirty="0">
                <a:effectLst/>
              </a:rPr>
              <a:t>Introduction</a:t>
            </a:r>
          </a:p>
          <a:p>
            <a:r>
              <a:rPr lang="en-US" sz="2000" b="0" i="0" dirty="0">
                <a:effectLst/>
              </a:rPr>
              <a:t>Project Overview</a:t>
            </a:r>
          </a:p>
          <a:p>
            <a:r>
              <a:rPr lang="en-US" sz="2000" b="0" i="0" dirty="0">
                <a:effectLst/>
              </a:rPr>
              <a:t>Methodology</a:t>
            </a:r>
          </a:p>
          <a:p>
            <a:r>
              <a:rPr lang="en-US" sz="2000" b="0" i="0" dirty="0">
                <a:effectLst/>
              </a:rPr>
              <a:t>Data Set</a:t>
            </a:r>
          </a:p>
          <a:p>
            <a:r>
              <a:rPr lang="en-US" sz="2000" b="0" i="0" dirty="0">
                <a:effectLst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41421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word cloud of words&#10;&#10;Description automatically generated">
            <a:extLst>
              <a:ext uri="{FF2B5EF4-FFF2-40B4-BE49-F238E27FC236}">
                <a16:creationId xmlns:a16="http://schemas.microsoft.com/office/drawing/2014/main" id="{889C0847-C8E0-3640-5355-AB2992AD4E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064" r="-1" b="-1"/>
          <a:stretch/>
        </p:blipFill>
        <p:spPr>
          <a:xfrm>
            <a:off x="7209477" y="1836484"/>
            <a:ext cx="4894809" cy="3470106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DAF6B-9918-399D-8325-AF493C502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9380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633DF-E965-0EF0-ED7B-00DF6D300A66}"/>
              </a:ext>
            </a:extLst>
          </p:cNvPr>
          <p:cNvSpPr txBox="1"/>
          <p:nvPr/>
        </p:nvSpPr>
        <p:spPr>
          <a:xfrm>
            <a:off x="207769" y="1727022"/>
            <a:ext cx="7188145" cy="330968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2000" dirty="0"/>
            </a:br>
            <a:r>
              <a:rPr lang="en-US" sz="2000" dirty="0"/>
              <a:t>• Big Data is the term used for such vast collections of data, special methods, and personalized resources. Big data analytics (BDA) allows e-commerce businesses to make better use of data, increase conversion rates, boost judgment, and inspire consumers. </a:t>
            </a:r>
            <a:endParaRPr lang="en-US" sz="20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•Big data offers big e-commerce possibilities, helping the virtual e-commerce store to deeply engage and research its digital client. The right application of Big Data Analytics to e-commerce may change their online retailer experiences by "one before" and "one after." </a:t>
            </a:r>
            <a:endParaRPr lang="en-US" sz="2000" dirty="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F0258-898B-1E7D-2797-0624657C510B}"/>
              </a:ext>
            </a:extLst>
          </p:cNvPr>
          <p:cNvSpPr txBox="1"/>
          <p:nvPr/>
        </p:nvSpPr>
        <p:spPr>
          <a:xfrm>
            <a:off x="858174" y="1997475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2442D3-80F8-F575-6838-107B74105D16}"/>
              </a:ext>
            </a:extLst>
          </p:cNvPr>
          <p:cNvSpPr txBox="1"/>
          <p:nvPr/>
        </p:nvSpPr>
        <p:spPr>
          <a:xfrm>
            <a:off x="9737482" y="6657945"/>
            <a:ext cx="245451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179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44A80-605A-CE50-2887-CF37879A1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Overview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6241DDF-C335-E1DF-6E4E-1372A530C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0" i="0" dirty="0">
                <a:effectLst/>
              </a:rPr>
              <a:t>This project aims to leverage big data analytics to enhance our understanding of e-commerce sales dynamics.</a:t>
            </a:r>
          </a:p>
          <a:p>
            <a:r>
              <a:rPr lang="en-US" sz="2000" b="0" i="0" dirty="0">
                <a:effectLst/>
              </a:rPr>
              <a:t>Our project's primary goal is to analyze e-commerce sales data to drive informed business decisions.</a:t>
            </a:r>
          </a:p>
          <a:p>
            <a:r>
              <a:rPr lang="en-US" sz="2000" b="0" i="0" dirty="0">
                <a:effectLst/>
              </a:rPr>
              <a:t>We will explore the objectives, methodology, data sources, and expected outcomes.</a:t>
            </a:r>
          </a:p>
          <a:p>
            <a:r>
              <a:rPr lang="en-US" sz="2000" b="0" i="0" dirty="0">
                <a:effectLst/>
              </a:rPr>
              <a:t>The insights gained will help optimize product offerings, pricing, and marketing strategies.</a:t>
            </a:r>
          </a:p>
          <a:p>
            <a:endParaRPr lang="en-US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159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947B-0BFB-D73F-A17E-722CA76BF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02198"/>
            <a:ext cx="4952999" cy="1413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i="0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Methodology</a:t>
            </a: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4583BBD9-D5E7-2108-D4C1-AEE1A1184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518" y="1035459"/>
            <a:ext cx="4793644" cy="479364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9B991AFC-21D0-28BD-C527-F66B1B56F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64608" y="74723"/>
            <a:ext cx="1821184" cy="2084383"/>
            <a:chOff x="10264608" y="74723"/>
            <a:chExt cx="1821184" cy="208438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4420C61-30B9-D26F-6720-C32154CA3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1465047" flipV="1">
              <a:off x="11636678" y="400406"/>
              <a:ext cx="413532" cy="368654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2649000 w 4760044"/>
                <a:gd name="connsiteY0" fmla="*/ 300 h 4964247"/>
                <a:gd name="connsiteX1" fmla="*/ 3813909 w 4760044"/>
                <a:gd name="connsiteY1" fmla="*/ 619239 h 4964247"/>
                <a:gd name="connsiteX2" fmla="*/ 4735908 w 4760044"/>
                <a:gd name="connsiteY2" fmla="*/ 1906206 h 4964247"/>
                <a:gd name="connsiteX3" fmla="*/ 4451030 w 4760044"/>
                <a:gd name="connsiteY3" fmla="*/ 3809387 h 4964247"/>
                <a:gd name="connsiteX4" fmla="*/ 3419865 w 4760044"/>
                <a:gd name="connsiteY4" fmla="*/ 4845155 h 4964247"/>
                <a:gd name="connsiteX5" fmla="*/ 1074535 w 4760044"/>
                <a:gd name="connsiteY5" fmla="*/ 4657536 h 4964247"/>
                <a:gd name="connsiteX6" fmla="*/ 33359 w 4760044"/>
                <a:gd name="connsiteY6" fmla="*/ 2995965 h 4964247"/>
                <a:gd name="connsiteX7" fmla="*/ 592137 w 4760044"/>
                <a:gd name="connsiteY7" fmla="*/ 806156 h 4964247"/>
                <a:gd name="connsiteX8" fmla="*/ 2649000 w 4760044"/>
                <a:gd name="connsiteY8" fmla="*/ 300 h 4964247"/>
                <a:gd name="connsiteX0" fmla="*/ 2649000 w 4849477"/>
                <a:gd name="connsiteY0" fmla="*/ -2 h 4963945"/>
                <a:gd name="connsiteX1" fmla="*/ 4735908 w 4849477"/>
                <a:gd name="connsiteY1" fmla="*/ 1905904 h 4963945"/>
                <a:gd name="connsiteX2" fmla="*/ 4451030 w 4849477"/>
                <a:gd name="connsiteY2" fmla="*/ 3809085 h 4963945"/>
                <a:gd name="connsiteX3" fmla="*/ 3419865 w 4849477"/>
                <a:gd name="connsiteY3" fmla="*/ 4844853 h 4963945"/>
                <a:gd name="connsiteX4" fmla="*/ 1074535 w 4849477"/>
                <a:gd name="connsiteY4" fmla="*/ 4657234 h 4963945"/>
                <a:gd name="connsiteX5" fmla="*/ 33359 w 4849477"/>
                <a:gd name="connsiteY5" fmla="*/ 2995663 h 4963945"/>
                <a:gd name="connsiteX6" fmla="*/ 592137 w 4849477"/>
                <a:gd name="connsiteY6" fmla="*/ 805854 h 4963945"/>
                <a:gd name="connsiteX7" fmla="*/ 2649000 w 4849477"/>
                <a:gd name="connsiteY7" fmla="*/ -2 h 4963945"/>
                <a:gd name="connsiteX0" fmla="*/ 2649000 w 4859466"/>
                <a:gd name="connsiteY0" fmla="*/ -2 h 5536260"/>
                <a:gd name="connsiteX1" fmla="*/ 4735908 w 4859466"/>
                <a:gd name="connsiteY1" fmla="*/ 1905904 h 5536260"/>
                <a:gd name="connsiteX2" fmla="*/ 4451030 w 4859466"/>
                <a:gd name="connsiteY2" fmla="*/ 3809085 h 5536260"/>
                <a:gd name="connsiteX3" fmla="*/ 3067466 w 4859466"/>
                <a:gd name="connsiteY3" fmla="*/ 5491001 h 5536260"/>
                <a:gd name="connsiteX4" fmla="*/ 1074535 w 4859466"/>
                <a:gd name="connsiteY4" fmla="*/ 4657234 h 5536260"/>
                <a:gd name="connsiteX5" fmla="*/ 33359 w 4859466"/>
                <a:gd name="connsiteY5" fmla="*/ 2995663 h 5536260"/>
                <a:gd name="connsiteX6" fmla="*/ 592137 w 4859466"/>
                <a:gd name="connsiteY6" fmla="*/ 805854 h 5536260"/>
                <a:gd name="connsiteX7" fmla="*/ 2649000 w 4859466"/>
                <a:gd name="connsiteY7" fmla="*/ -2 h 5536260"/>
                <a:gd name="connsiteX0" fmla="*/ 2780481 w 4861205"/>
                <a:gd name="connsiteY0" fmla="*/ -2 h 5864449"/>
                <a:gd name="connsiteX1" fmla="*/ 4737647 w 4861205"/>
                <a:gd name="connsiteY1" fmla="*/ 2234093 h 5864449"/>
                <a:gd name="connsiteX2" fmla="*/ 4452769 w 4861205"/>
                <a:gd name="connsiteY2" fmla="*/ 4137274 h 5864449"/>
                <a:gd name="connsiteX3" fmla="*/ 3069205 w 4861205"/>
                <a:gd name="connsiteY3" fmla="*/ 5819190 h 5864449"/>
                <a:gd name="connsiteX4" fmla="*/ 1076274 w 4861205"/>
                <a:gd name="connsiteY4" fmla="*/ 4985423 h 5864449"/>
                <a:gd name="connsiteX5" fmla="*/ 35098 w 4861205"/>
                <a:gd name="connsiteY5" fmla="*/ 3323852 h 5864449"/>
                <a:gd name="connsiteX6" fmla="*/ 593876 w 4861205"/>
                <a:gd name="connsiteY6" fmla="*/ 1134043 h 5864449"/>
                <a:gd name="connsiteX7" fmla="*/ 2780481 w 4861205"/>
                <a:gd name="connsiteY7" fmla="*/ -2 h 586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61205" h="5864449">
                  <a:moveTo>
                    <a:pt x="2780481" y="-2"/>
                  </a:moveTo>
                  <a:cubicBezTo>
                    <a:pt x="3471109" y="183340"/>
                    <a:pt x="4437309" y="1599245"/>
                    <a:pt x="4737647" y="2234093"/>
                  </a:cubicBezTo>
                  <a:cubicBezTo>
                    <a:pt x="5037985" y="2868941"/>
                    <a:pt x="4730843" y="3539758"/>
                    <a:pt x="4452769" y="4137274"/>
                  </a:cubicBezTo>
                  <a:cubicBezTo>
                    <a:pt x="4174695" y="4734790"/>
                    <a:pt x="3382031" y="5704221"/>
                    <a:pt x="3069205" y="5819190"/>
                  </a:cubicBezTo>
                  <a:cubicBezTo>
                    <a:pt x="2358359" y="6040255"/>
                    <a:pt x="1581959" y="5401313"/>
                    <a:pt x="1076274" y="4985423"/>
                  </a:cubicBezTo>
                  <a:cubicBezTo>
                    <a:pt x="570590" y="4569533"/>
                    <a:pt x="146935" y="3953087"/>
                    <a:pt x="35098" y="3323852"/>
                  </a:cubicBezTo>
                  <a:cubicBezTo>
                    <a:pt x="-92687" y="2646770"/>
                    <a:pt x="136312" y="1688019"/>
                    <a:pt x="593876" y="1134043"/>
                  </a:cubicBezTo>
                  <a:cubicBezTo>
                    <a:pt x="1051440" y="580067"/>
                    <a:pt x="2127808" y="30746"/>
                    <a:pt x="2780481" y="-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8505720-2558-A390-8612-99A55D48F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7320892">
              <a:off x="11193220" y="1266534"/>
              <a:ext cx="1341234" cy="443910"/>
            </a:xfrm>
            <a:custGeom>
              <a:avLst/>
              <a:gdLst>
                <a:gd name="connsiteX0" fmla="*/ 0 w 1341234"/>
                <a:gd name="connsiteY0" fmla="*/ 254220 h 443910"/>
                <a:gd name="connsiteX1" fmla="*/ 406601 w 1341234"/>
                <a:gd name="connsiteY1" fmla="*/ 0 h 443910"/>
                <a:gd name="connsiteX2" fmla="*/ 457611 w 1341234"/>
                <a:gd name="connsiteY2" fmla="*/ 13676 h 443910"/>
                <a:gd name="connsiteX3" fmla="*/ 1341234 w 1341234"/>
                <a:gd name="connsiteY3" fmla="*/ 259580 h 443910"/>
                <a:gd name="connsiteX4" fmla="*/ 1301190 w 1341234"/>
                <a:gd name="connsiteY4" fmla="*/ 443736 h 443910"/>
                <a:gd name="connsiteX5" fmla="*/ 359344 w 1341234"/>
                <a:gd name="connsiteY5" fmla="*/ 311216 h 443910"/>
                <a:gd name="connsiteX6" fmla="*/ 47147 w 1341234"/>
                <a:gd name="connsiteY6" fmla="*/ 262014 h 44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1234" h="443910">
                  <a:moveTo>
                    <a:pt x="0" y="254220"/>
                  </a:moveTo>
                  <a:lnTo>
                    <a:pt x="406601" y="0"/>
                  </a:lnTo>
                  <a:lnTo>
                    <a:pt x="457611" y="13676"/>
                  </a:lnTo>
                  <a:cubicBezTo>
                    <a:pt x="858001" y="120586"/>
                    <a:pt x="1311317" y="239969"/>
                    <a:pt x="1341234" y="259580"/>
                  </a:cubicBezTo>
                  <a:cubicBezTo>
                    <a:pt x="1337155" y="299693"/>
                    <a:pt x="1315377" y="449736"/>
                    <a:pt x="1301190" y="443736"/>
                  </a:cubicBezTo>
                  <a:cubicBezTo>
                    <a:pt x="1267732" y="445553"/>
                    <a:pt x="557777" y="378967"/>
                    <a:pt x="359344" y="311216"/>
                  </a:cubicBezTo>
                  <a:cubicBezTo>
                    <a:pt x="245881" y="291075"/>
                    <a:pt x="140295" y="276238"/>
                    <a:pt x="47147" y="26201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720743B-9C97-37DF-D56A-D2A9E750B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7320892">
              <a:off x="11193220" y="1266534"/>
              <a:ext cx="1341234" cy="443910"/>
            </a:xfrm>
            <a:custGeom>
              <a:avLst/>
              <a:gdLst>
                <a:gd name="connsiteX0" fmla="*/ 0 w 1341234"/>
                <a:gd name="connsiteY0" fmla="*/ 254220 h 443910"/>
                <a:gd name="connsiteX1" fmla="*/ 406601 w 1341234"/>
                <a:gd name="connsiteY1" fmla="*/ 0 h 443910"/>
                <a:gd name="connsiteX2" fmla="*/ 457611 w 1341234"/>
                <a:gd name="connsiteY2" fmla="*/ 13676 h 443910"/>
                <a:gd name="connsiteX3" fmla="*/ 1341234 w 1341234"/>
                <a:gd name="connsiteY3" fmla="*/ 259580 h 443910"/>
                <a:gd name="connsiteX4" fmla="*/ 1301190 w 1341234"/>
                <a:gd name="connsiteY4" fmla="*/ 443736 h 443910"/>
                <a:gd name="connsiteX5" fmla="*/ 359344 w 1341234"/>
                <a:gd name="connsiteY5" fmla="*/ 311216 h 443910"/>
                <a:gd name="connsiteX6" fmla="*/ 47147 w 1341234"/>
                <a:gd name="connsiteY6" fmla="*/ 262014 h 44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1234" h="443910">
                  <a:moveTo>
                    <a:pt x="0" y="254220"/>
                  </a:moveTo>
                  <a:lnTo>
                    <a:pt x="406601" y="0"/>
                  </a:lnTo>
                  <a:lnTo>
                    <a:pt x="457611" y="13676"/>
                  </a:lnTo>
                  <a:cubicBezTo>
                    <a:pt x="858001" y="120586"/>
                    <a:pt x="1311317" y="239969"/>
                    <a:pt x="1341234" y="259580"/>
                  </a:cubicBezTo>
                  <a:cubicBezTo>
                    <a:pt x="1337155" y="299693"/>
                    <a:pt x="1315377" y="449736"/>
                    <a:pt x="1301190" y="443736"/>
                  </a:cubicBezTo>
                  <a:cubicBezTo>
                    <a:pt x="1267732" y="445553"/>
                    <a:pt x="557777" y="378967"/>
                    <a:pt x="359344" y="311216"/>
                  </a:cubicBezTo>
                  <a:cubicBezTo>
                    <a:pt x="245881" y="291075"/>
                    <a:pt x="140295" y="276238"/>
                    <a:pt x="47147" y="262014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C3539A-A126-556F-3B61-690C785C7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9842612" flipH="1" flipV="1">
              <a:off x="10264608" y="74723"/>
              <a:ext cx="1083994" cy="1037613"/>
            </a:xfrm>
            <a:custGeom>
              <a:avLst/>
              <a:gdLst>
                <a:gd name="connsiteX0" fmla="*/ 886520 w 1083994"/>
                <a:gd name="connsiteY0" fmla="*/ 0 h 1037613"/>
                <a:gd name="connsiteX1" fmla="*/ 990233 w 1083994"/>
                <a:gd name="connsiteY1" fmla="*/ 29654 h 1037613"/>
                <a:gd name="connsiteX2" fmla="*/ 993535 w 1083994"/>
                <a:gd name="connsiteY2" fmla="*/ 43082 h 1037613"/>
                <a:gd name="connsiteX3" fmla="*/ 1051675 w 1083994"/>
                <a:gd name="connsiteY3" fmla="*/ 356973 h 1037613"/>
                <a:gd name="connsiteX4" fmla="*/ 1083975 w 1083994"/>
                <a:gd name="connsiteY4" fmla="*/ 602023 h 1037613"/>
                <a:gd name="connsiteX5" fmla="*/ 966613 w 1083994"/>
                <a:gd name="connsiteY5" fmla="*/ 901753 h 1037613"/>
                <a:gd name="connsiteX6" fmla="*/ 713135 w 1083994"/>
                <a:gd name="connsiteY6" fmla="*/ 1026319 h 1037613"/>
                <a:gd name="connsiteX7" fmla="*/ 318855 w 1083994"/>
                <a:gd name="connsiteY7" fmla="*/ 989106 h 1037613"/>
                <a:gd name="connsiteX8" fmla="*/ 128776 w 1083994"/>
                <a:gd name="connsiteY8" fmla="*/ 649273 h 1037613"/>
                <a:gd name="connsiteX9" fmla="*/ 0 w 1083994"/>
                <a:gd name="connsiteY9" fmla="*/ 49738 h 1037613"/>
                <a:gd name="connsiteX10" fmla="*/ 620956 w 1083994"/>
                <a:gd name="connsiteY10" fmla="*/ 642355 h 1037613"/>
                <a:gd name="connsiteX11" fmla="*/ 886064 w 1083994"/>
                <a:gd name="connsiteY11" fmla="*/ 1039 h 103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3994" h="1037613">
                  <a:moveTo>
                    <a:pt x="886520" y="0"/>
                  </a:moveTo>
                  <a:lnTo>
                    <a:pt x="990233" y="29654"/>
                  </a:lnTo>
                  <a:lnTo>
                    <a:pt x="993535" y="43082"/>
                  </a:lnTo>
                  <a:cubicBezTo>
                    <a:pt x="1016489" y="140998"/>
                    <a:pt x="1041157" y="264776"/>
                    <a:pt x="1051675" y="356973"/>
                  </a:cubicBezTo>
                  <a:lnTo>
                    <a:pt x="1083975" y="602023"/>
                  </a:lnTo>
                  <a:cubicBezTo>
                    <a:pt x="1084789" y="765231"/>
                    <a:pt x="1059669" y="806637"/>
                    <a:pt x="966613" y="901753"/>
                  </a:cubicBezTo>
                  <a:cubicBezTo>
                    <a:pt x="910153" y="966250"/>
                    <a:pt x="821095" y="1011760"/>
                    <a:pt x="713135" y="1026319"/>
                  </a:cubicBezTo>
                  <a:cubicBezTo>
                    <a:pt x="605175" y="1040878"/>
                    <a:pt x="416248" y="1051946"/>
                    <a:pt x="318855" y="989106"/>
                  </a:cubicBezTo>
                  <a:cubicBezTo>
                    <a:pt x="221462" y="926265"/>
                    <a:pt x="147001" y="727446"/>
                    <a:pt x="128776" y="649273"/>
                  </a:cubicBezTo>
                  <a:cubicBezTo>
                    <a:pt x="93895" y="519198"/>
                    <a:pt x="28063" y="235695"/>
                    <a:pt x="0" y="49738"/>
                  </a:cubicBezTo>
                  <a:cubicBezTo>
                    <a:pt x="152500" y="20987"/>
                    <a:pt x="429040" y="429202"/>
                    <a:pt x="620956" y="642355"/>
                  </a:cubicBezTo>
                  <a:cubicBezTo>
                    <a:pt x="695371" y="468649"/>
                    <a:pt x="814439" y="166732"/>
                    <a:pt x="886064" y="1039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089FB1-F28D-0DD0-436F-D094F3C82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9842612" flipH="1" flipV="1">
              <a:off x="10264609" y="74723"/>
              <a:ext cx="1083994" cy="1037611"/>
            </a:xfrm>
            <a:custGeom>
              <a:avLst/>
              <a:gdLst>
                <a:gd name="connsiteX0" fmla="*/ 886519 w 1083994"/>
                <a:gd name="connsiteY0" fmla="*/ 0 h 1037611"/>
                <a:gd name="connsiteX1" fmla="*/ 990233 w 1083994"/>
                <a:gd name="connsiteY1" fmla="*/ 29654 h 1037611"/>
                <a:gd name="connsiteX2" fmla="*/ 993535 w 1083994"/>
                <a:gd name="connsiteY2" fmla="*/ 43080 h 1037611"/>
                <a:gd name="connsiteX3" fmla="*/ 1051675 w 1083994"/>
                <a:gd name="connsiteY3" fmla="*/ 356971 h 1037611"/>
                <a:gd name="connsiteX4" fmla="*/ 1083975 w 1083994"/>
                <a:gd name="connsiteY4" fmla="*/ 602021 h 1037611"/>
                <a:gd name="connsiteX5" fmla="*/ 966613 w 1083994"/>
                <a:gd name="connsiteY5" fmla="*/ 901751 h 1037611"/>
                <a:gd name="connsiteX6" fmla="*/ 713135 w 1083994"/>
                <a:gd name="connsiteY6" fmla="*/ 1026317 h 1037611"/>
                <a:gd name="connsiteX7" fmla="*/ 318855 w 1083994"/>
                <a:gd name="connsiteY7" fmla="*/ 989104 h 1037611"/>
                <a:gd name="connsiteX8" fmla="*/ 128776 w 1083994"/>
                <a:gd name="connsiteY8" fmla="*/ 649271 h 1037611"/>
                <a:gd name="connsiteX9" fmla="*/ 0 w 1083994"/>
                <a:gd name="connsiteY9" fmla="*/ 49736 h 1037611"/>
                <a:gd name="connsiteX10" fmla="*/ 620956 w 1083994"/>
                <a:gd name="connsiteY10" fmla="*/ 642353 h 1037611"/>
                <a:gd name="connsiteX11" fmla="*/ 886064 w 1083994"/>
                <a:gd name="connsiteY11" fmla="*/ 1037 h 103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3994" h="1037611">
                  <a:moveTo>
                    <a:pt x="886519" y="0"/>
                  </a:moveTo>
                  <a:lnTo>
                    <a:pt x="990233" y="29654"/>
                  </a:lnTo>
                  <a:lnTo>
                    <a:pt x="993535" y="43080"/>
                  </a:lnTo>
                  <a:cubicBezTo>
                    <a:pt x="1016489" y="140996"/>
                    <a:pt x="1041157" y="264774"/>
                    <a:pt x="1051675" y="356971"/>
                  </a:cubicBezTo>
                  <a:lnTo>
                    <a:pt x="1083975" y="602021"/>
                  </a:lnTo>
                  <a:cubicBezTo>
                    <a:pt x="1084789" y="765229"/>
                    <a:pt x="1059669" y="806635"/>
                    <a:pt x="966613" y="901751"/>
                  </a:cubicBezTo>
                  <a:cubicBezTo>
                    <a:pt x="910153" y="966248"/>
                    <a:pt x="821095" y="1011758"/>
                    <a:pt x="713135" y="1026317"/>
                  </a:cubicBezTo>
                  <a:cubicBezTo>
                    <a:pt x="605175" y="1040876"/>
                    <a:pt x="416248" y="1051944"/>
                    <a:pt x="318855" y="989104"/>
                  </a:cubicBezTo>
                  <a:cubicBezTo>
                    <a:pt x="221462" y="926263"/>
                    <a:pt x="147001" y="727444"/>
                    <a:pt x="128776" y="649271"/>
                  </a:cubicBezTo>
                  <a:cubicBezTo>
                    <a:pt x="93895" y="519196"/>
                    <a:pt x="28063" y="235693"/>
                    <a:pt x="0" y="49736"/>
                  </a:cubicBezTo>
                  <a:cubicBezTo>
                    <a:pt x="152500" y="20985"/>
                    <a:pt x="429040" y="429200"/>
                    <a:pt x="620956" y="642353"/>
                  </a:cubicBezTo>
                  <a:cubicBezTo>
                    <a:pt x="695371" y="468647"/>
                    <a:pt x="814439" y="166730"/>
                    <a:pt x="886064" y="10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1D7CC-A8E8-266C-54E9-048D17859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2596243"/>
            <a:ext cx="4953000" cy="35734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b="0" i="0" dirty="0">
                <a:solidFill>
                  <a:schemeClr val="tx2"/>
                </a:solidFill>
                <a:effectLst/>
              </a:rPr>
              <a:t>Data Collection</a:t>
            </a:r>
          </a:p>
          <a:p>
            <a:pPr lvl="1"/>
            <a:r>
              <a:rPr lang="en-US" sz="1200" b="0" i="0" dirty="0">
                <a:solidFill>
                  <a:schemeClr val="tx2"/>
                </a:solidFill>
                <a:effectLst/>
              </a:rPr>
              <a:t>Gather data from various sources, transaction records, and customer feedback.</a:t>
            </a:r>
            <a:endParaRPr lang="en-US" sz="1200" b="0" i="0" dirty="0">
              <a:solidFill>
                <a:schemeClr val="tx2"/>
              </a:solidFill>
              <a:effectLst/>
              <a:cs typeface="Calibri"/>
            </a:endParaRPr>
          </a:p>
          <a:p>
            <a:r>
              <a:rPr lang="en-US" sz="1200" b="0" i="0" dirty="0">
                <a:solidFill>
                  <a:schemeClr val="tx2"/>
                </a:solidFill>
                <a:effectLst/>
              </a:rPr>
              <a:t>Data Processing</a:t>
            </a:r>
            <a:endParaRPr lang="en-US" sz="1200" b="0" i="0" dirty="0">
              <a:solidFill>
                <a:schemeClr val="tx2"/>
              </a:solidFill>
              <a:effectLst/>
              <a:cs typeface="Calibri"/>
            </a:endParaRPr>
          </a:p>
          <a:p>
            <a:pPr lvl="1"/>
            <a:r>
              <a:rPr lang="en-US" sz="1200" b="0" i="0" dirty="0">
                <a:solidFill>
                  <a:schemeClr val="tx2"/>
                </a:solidFill>
                <a:effectLst/>
              </a:rPr>
              <a:t>Use of Apache Spark for cleaning, transforming, and preparing the data for analysis.</a:t>
            </a:r>
            <a:endParaRPr lang="en-US" sz="1200" b="0" i="0" dirty="0">
              <a:solidFill>
                <a:schemeClr val="tx2"/>
              </a:solidFill>
              <a:effectLst/>
              <a:cs typeface="Calibri"/>
            </a:endParaRPr>
          </a:p>
          <a:p>
            <a:r>
              <a:rPr lang="en-US" sz="1200" b="0" i="0" dirty="0">
                <a:solidFill>
                  <a:schemeClr val="tx2"/>
                </a:solidFill>
                <a:effectLst/>
              </a:rPr>
              <a:t>Data Storage</a:t>
            </a:r>
            <a:endParaRPr lang="en-US" sz="1200" b="0" i="0" dirty="0">
              <a:solidFill>
                <a:schemeClr val="tx2"/>
              </a:solidFill>
              <a:effectLst/>
              <a:cs typeface="Calibri"/>
            </a:endParaRPr>
          </a:p>
          <a:p>
            <a:pPr lvl="1"/>
            <a:r>
              <a:rPr lang="en-US" sz="1200" b="0" i="0" dirty="0">
                <a:solidFill>
                  <a:schemeClr val="tx2"/>
                </a:solidFill>
                <a:effectLst/>
              </a:rPr>
              <a:t>Cloud Storage (AWS S3).</a:t>
            </a:r>
            <a:endParaRPr lang="en-US" sz="1200" b="0" i="0" dirty="0">
              <a:solidFill>
                <a:schemeClr val="tx2"/>
              </a:solidFill>
              <a:effectLst/>
              <a:cs typeface="Calibri"/>
            </a:endParaRPr>
          </a:p>
          <a:p>
            <a:r>
              <a:rPr lang="en-US" sz="1200" b="0" i="0" dirty="0">
                <a:solidFill>
                  <a:schemeClr val="tx2"/>
                </a:solidFill>
                <a:effectLst/>
              </a:rPr>
              <a:t>Data Analysis and Visualization</a:t>
            </a:r>
          </a:p>
          <a:p>
            <a:pPr lvl="1"/>
            <a:r>
              <a:rPr lang="en-US" sz="1200" dirty="0">
                <a:solidFill>
                  <a:schemeClr val="tx2"/>
                </a:solidFill>
                <a:cs typeface="Calibri"/>
              </a:rPr>
              <a:t>Python libraries (NumPy).</a:t>
            </a:r>
            <a:endParaRPr lang="en-US" sz="1200" b="0" i="0" dirty="0">
              <a:solidFill>
                <a:schemeClr val="tx2"/>
              </a:solidFill>
              <a:effectLst/>
              <a:cs typeface="Calibri"/>
            </a:endParaRPr>
          </a:p>
          <a:p>
            <a:pPr marL="800100" lvl="1"/>
            <a:r>
              <a:rPr lang="en-US" sz="1200" b="0" i="0" dirty="0">
                <a:solidFill>
                  <a:schemeClr val="tx2"/>
                </a:solidFill>
                <a:effectLst/>
              </a:rPr>
              <a:t>Use of application Tableau reporting and analyzing the data.</a:t>
            </a:r>
            <a:r>
              <a:rPr lang="en-US" sz="1200" dirty="0">
                <a:solidFill>
                  <a:schemeClr val="tx2"/>
                </a:solidFill>
              </a:rPr>
              <a:t> </a:t>
            </a:r>
            <a:endParaRPr lang="en-US" sz="1200" b="0" i="0" dirty="0">
              <a:solidFill>
                <a:schemeClr val="tx2"/>
              </a:solidFill>
              <a:effectLst/>
              <a:cs typeface="Calibri"/>
            </a:endParaRPr>
          </a:p>
          <a:p>
            <a:endParaRPr lang="en-US" sz="1200" dirty="0">
              <a:solidFill>
                <a:schemeClr val="tx2"/>
              </a:solidFill>
              <a:cs typeface="Calibri"/>
            </a:endParaRPr>
          </a:p>
          <a:p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59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51FD2-8E0C-1F66-E94D-E1F79042E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Data set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580438A-3E43-53F4-835D-F2653B7C5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969832"/>
            <a:ext cx="6780700" cy="491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4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FC948-2FAB-94D7-5BFC-0827C56E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Data analysis</a:t>
            </a:r>
          </a:p>
        </p:txBody>
      </p:sp>
      <p:pic>
        <p:nvPicPr>
          <p:cNvPr id="36" name="Picture 35" descr="Graph on document with pen">
            <a:extLst>
              <a:ext uri="{FF2B5EF4-FFF2-40B4-BE49-F238E27FC236}">
                <a16:creationId xmlns:a16="http://schemas.microsoft.com/office/drawing/2014/main" id="{990E4221-37DD-D31A-8EDB-54DEC032AA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66" r="13114" b="-2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A89C196-C6E6-D89A-482F-B557EB3C330D}"/>
              </a:ext>
            </a:extLst>
          </p:cNvPr>
          <p:cNvSpPr txBox="1"/>
          <p:nvPr/>
        </p:nvSpPr>
        <p:spPr>
          <a:xfrm>
            <a:off x="6981826" y="3146400"/>
            <a:ext cx="4391024" cy="26820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fontScale="92500"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bg1">
                    <a:alpha val="80000"/>
                  </a:schemeClr>
                </a:solidFill>
              </a:rPr>
              <a:t> Descriptive Analysis of Multi category store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bg1">
                    <a:alpha val="80000"/>
                  </a:schemeClr>
                </a:solidFill>
              </a:rPr>
              <a:t>Customer Segmentation based on their behavior</a:t>
            </a:r>
            <a:r>
              <a:rPr lang="en-US" sz="2400" b="0" i="0" dirty="0">
                <a:solidFill>
                  <a:schemeClr val="bg1">
                    <a:alpha val="80000"/>
                  </a:schemeClr>
                </a:solidFill>
                <a:effectLst/>
              </a:rPr>
              <a:t> and </a:t>
            </a:r>
            <a:r>
              <a:rPr lang="en-US" sz="2400" b="1" i="1" dirty="0">
                <a:solidFill>
                  <a:schemeClr val="bg1">
                    <a:alpha val="80000"/>
                  </a:schemeClr>
                </a:solidFill>
              </a:rPr>
              <a:t>preferences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bg1">
                    <a:alpha val="80000"/>
                  </a:schemeClr>
                </a:solidFill>
              </a:rPr>
              <a:t>Sales trends and seasonality.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bg1">
                    <a:alpha val="80000"/>
                  </a:schemeClr>
                </a:solidFill>
              </a:rPr>
              <a:t>Product performance analysis.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i="1" dirty="0">
              <a:solidFill>
                <a:schemeClr val="bg1">
                  <a:alpha val="80000"/>
                </a:schemeClr>
              </a:solidFill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i="1" dirty="0">
              <a:solidFill>
                <a:schemeClr val="bg1">
                  <a:alpha val="80000"/>
                </a:schemeClr>
              </a:solidFill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i="1" dirty="0">
              <a:solidFill>
                <a:schemeClr val="bg1">
                  <a:alpha val="80000"/>
                </a:schemeClr>
              </a:solidFill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i="1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i="1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i="1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14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 descr="Magnifying glass and question mark">
            <a:extLst>
              <a:ext uri="{FF2B5EF4-FFF2-40B4-BE49-F238E27FC236}">
                <a16:creationId xmlns:a16="http://schemas.microsoft.com/office/drawing/2014/main" id="{0F51FBD3-A5A5-A9C1-8FF9-8D9F626EBD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26" t="9092" r="25933" b="-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4ED7A-0AE3-E85A-8D40-8B6B9A801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0">
                <a:solidFill>
                  <a:schemeClr val="bg1"/>
                </a:solidFill>
                <a:effectLst/>
              </a:rPr>
              <a:t>Q&amp;A</a:t>
            </a:r>
            <a:r>
              <a:rPr lang="en-US" sz="4800" b="1">
                <a:solidFill>
                  <a:schemeClr val="bg1"/>
                </a:solidFill>
              </a:rPr>
              <a:t>?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42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Thank You Thanks Gratitude · Free image on Pixabay">
            <a:extLst>
              <a:ext uri="{FF2B5EF4-FFF2-40B4-BE49-F238E27FC236}">
                <a16:creationId xmlns:a16="http://schemas.microsoft.com/office/drawing/2014/main" id="{72088C87-6695-BF02-48E2-D832996111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60" b="928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93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291</Words>
  <Application>Microsoft Macintosh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E-commerce Sales Analysis Big Data Project Proposal</vt:lpstr>
      <vt:lpstr>Agenda</vt:lpstr>
      <vt:lpstr>Introduction</vt:lpstr>
      <vt:lpstr>Project Overview</vt:lpstr>
      <vt:lpstr>Methodology</vt:lpstr>
      <vt:lpstr>Data set</vt:lpstr>
      <vt:lpstr>Data analysis</vt:lpstr>
      <vt:lpstr>Q&amp;A?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Sales Analysis Big Data Project Proposal</dc:title>
  <dc:creator>Singh, Anisha</dc:creator>
  <cp:lastModifiedBy>Singh, Anisha</cp:lastModifiedBy>
  <cp:revision>6</cp:revision>
  <dcterms:created xsi:type="dcterms:W3CDTF">2023-10-08T01:19:13Z</dcterms:created>
  <dcterms:modified xsi:type="dcterms:W3CDTF">2023-10-14T02:13:35Z</dcterms:modified>
</cp:coreProperties>
</file>