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More Sugar" panose="020B0604020202020204" charset="0"/>
      <p:regular r:id="rId11"/>
    </p:embeddedFont>
    <p:embeddedFont>
      <p:font typeface="Playpen Sans"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466" y="24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rot="-5400000">
            <a:off x="13087133" y="-4358028"/>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4" name="Freeform 4"/>
          <p:cNvSpPr/>
          <p:nvPr/>
        </p:nvSpPr>
        <p:spPr>
          <a:xfrm rot="-5400000">
            <a:off x="1785143" y="8609192"/>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5" name="Freeform 5"/>
          <p:cNvSpPr/>
          <p:nvPr/>
        </p:nvSpPr>
        <p:spPr>
          <a:xfrm rot="-5400000">
            <a:off x="-5780053" y="-6387202"/>
            <a:ext cx="8344335" cy="8229600"/>
          </a:xfrm>
          <a:custGeom>
            <a:avLst/>
            <a:gdLst/>
            <a:ahLst/>
            <a:cxnLst/>
            <a:rect l="l" t="t" r="r" b="b"/>
            <a:pathLst>
              <a:path w="8344335" h="8229600">
                <a:moveTo>
                  <a:pt x="0" y="0"/>
                </a:moveTo>
                <a:lnTo>
                  <a:pt x="8344335" y="0"/>
                </a:lnTo>
                <a:lnTo>
                  <a:pt x="8344335"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6" name="Freeform 6"/>
          <p:cNvSpPr/>
          <p:nvPr/>
        </p:nvSpPr>
        <p:spPr>
          <a:xfrm>
            <a:off x="1419334" y="3359204"/>
            <a:ext cx="846352" cy="477035"/>
          </a:xfrm>
          <a:custGeom>
            <a:avLst/>
            <a:gdLst/>
            <a:ahLst/>
            <a:cxnLst/>
            <a:rect l="l" t="t" r="r" b="b"/>
            <a:pathLst>
              <a:path w="846352" h="477035">
                <a:moveTo>
                  <a:pt x="0" y="0"/>
                </a:moveTo>
                <a:lnTo>
                  <a:pt x="846352" y="0"/>
                </a:lnTo>
                <a:lnTo>
                  <a:pt x="846352" y="477035"/>
                </a:lnTo>
                <a:lnTo>
                  <a:pt x="0" y="477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rot="1053546">
            <a:off x="13562544" y="727344"/>
            <a:ext cx="4222035" cy="4625735"/>
          </a:xfrm>
          <a:custGeom>
            <a:avLst/>
            <a:gdLst/>
            <a:ahLst/>
            <a:cxnLst/>
            <a:rect l="l" t="t" r="r" b="b"/>
            <a:pathLst>
              <a:path w="4222035" h="4625735">
                <a:moveTo>
                  <a:pt x="0" y="0"/>
                </a:moveTo>
                <a:lnTo>
                  <a:pt x="4222035" y="0"/>
                </a:lnTo>
                <a:lnTo>
                  <a:pt x="4222035" y="4625735"/>
                </a:lnTo>
                <a:lnTo>
                  <a:pt x="0" y="462573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US"/>
          </a:p>
        </p:txBody>
      </p:sp>
      <p:sp>
        <p:nvSpPr>
          <p:cNvPr id="8" name="Freeform 8"/>
          <p:cNvSpPr/>
          <p:nvPr/>
        </p:nvSpPr>
        <p:spPr>
          <a:xfrm>
            <a:off x="11019018" y="6879192"/>
            <a:ext cx="733913" cy="932222"/>
          </a:xfrm>
          <a:custGeom>
            <a:avLst/>
            <a:gdLst/>
            <a:ahLst/>
            <a:cxnLst/>
            <a:rect l="l" t="t" r="r" b="b"/>
            <a:pathLst>
              <a:path w="733913" h="932222">
                <a:moveTo>
                  <a:pt x="0" y="0"/>
                </a:moveTo>
                <a:lnTo>
                  <a:pt x="733913" y="0"/>
                </a:lnTo>
                <a:lnTo>
                  <a:pt x="733913" y="932222"/>
                </a:lnTo>
                <a:lnTo>
                  <a:pt x="0" y="93222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US"/>
          </a:p>
        </p:txBody>
      </p:sp>
      <p:sp>
        <p:nvSpPr>
          <p:cNvPr id="9" name="TextBox 9"/>
          <p:cNvSpPr txBox="1"/>
          <p:nvPr/>
        </p:nvSpPr>
        <p:spPr>
          <a:xfrm>
            <a:off x="1419334" y="3984746"/>
            <a:ext cx="13602878" cy="2305050"/>
          </a:xfrm>
          <a:prstGeom prst="rect">
            <a:avLst/>
          </a:prstGeom>
        </p:spPr>
        <p:txBody>
          <a:bodyPr lIns="0" tIns="0" rIns="0" bIns="0" rtlCol="0" anchor="t">
            <a:spAutoFit/>
          </a:bodyPr>
          <a:lstStyle/>
          <a:p>
            <a:pPr marL="0" lvl="0" indent="0" algn="l">
              <a:lnSpc>
                <a:spcPts val="9000"/>
              </a:lnSpc>
            </a:pPr>
            <a:r>
              <a:rPr lang="en-US" sz="7500" spc="89">
                <a:solidFill>
                  <a:srgbClr val="915833">
                    <a:alpha val="80000"/>
                  </a:srgbClr>
                </a:solidFill>
                <a:latin typeface="More Sugar"/>
                <a:ea typeface="More Sugar"/>
                <a:cs typeface="More Sugar"/>
                <a:sym typeface="More Sugar"/>
              </a:rPr>
              <a:t>RAISE ‘25 Competition Descriptive Deck</a:t>
            </a:r>
          </a:p>
        </p:txBody>
      </p:sp>
      <p:sp>
        <p:nvSpPr>
          <p:cNvPr id="10" name="Freeform 10"/>
          <p:cNvSpPr/>
          <p:nvPr/>
        </p:nvSpPr>
        <p:spPr>
          <a:xfrm>
            <a:off x="10194233" y="5713254"/>
            <a:ext cx="4129454" cy="337864"/>
          </a:xfrm>
          <a:custGeom>
            <a:avLst/>
            <a:gdLst/>
            <a:ahLst/>
            <a:cxnLst/>
            <a:rect l="l" t="t" r="r" b="b"/>
            <a:pathLst>
              <a:path w="4129454" h="337864">
                <a:moveTo>
                  <a:pt x="0" y="0"/>
                </a:moveTo>
                <a:lnTo>
                  <a:pt x="4129454" y="0"/>
                </a:lnTo>
                <a:lnTo>
                  <a:pt x="4129454" y="337864"/>
                </a:lnTo>
                <a:lnTo>
                  <a:pt x="0" y="337864"/>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US"/>
          </a:p>
        </p:txBody>
      </p:sp>
      <p:sp>
        <p:nvSpPr>
          <p:cNvPr id="11" name="TextBox 11"/>
          <p:cNvSpPr txBox="1"/>
          <p:nvPr/>
        </p:nvSpPr>
        <p:spPr>
          <a:xfrm>
            <a:off x="1419334" y="6161643"/>
            <a:ext cx="12604023" cy="565149"/>
          </a:xfrm>
          <a:prstGeom prst="rect">
            <a:avLst/>
          </a:prstGeom>
        </p:spPr>
        <p:txBody>
          <a:bodyPr lIns="0" tIns="0" rIns="0" bIns="0" rtlCol="0" anchor="t">
            <a:spAutoFit/>
          </a:bodyPr>
          <a:lstStyle/>
          <a:p>
            <a:pPr algn="l">
              <a:lnSpc>
                <a:spcPts val="4550"/>
              </a:lnSpc>
            </a:pPr>
            <a:r>
              <a:rPr lang="en-US" sz="3500" spc="42" dirty="0">
                <a:solidFill>
                  <a:srgbClr val="1C0E04"/>
                </a:solidFill>
                <a:latin typeface="Playpen Sans"/>
                <a:ea typeface="Playpen Sans"/>
                <a:cs typeface="Playpen Sans"/>
                <a:sym typeface="Playpen Sans"/>
              </a:rPr>
              <a:t>Presented by Team </a:t>
            </a:r>
            <a:r>
              <a:rPr lang="en-US" sz="3500" spc="42" dirty="0" err="1">
                <a:solidFill>
                  <a:srgbClr val="1C0E04"/>
                </a:solidFill>
                <a:latin typeface="Playpen Sans"/>
                <a:ea typeface="Playpen Sans"/>
                <a:cs typeface="Playpen Sans"/>
                <a:sym typeface="Playpen Sans"/>
              </a:rPr>
              <a:t>ByteForce</a:t>
            </a:r>
            <a:endParaRPr lang="en-US" sz="3500" spc="42" dirty="0">
              <a:solidFill>
                <a:srgbClr val="1C0E04"/>
              </a:solidFill>
              <a:latin typeface="Playpen Sans"/>
              <a:ea typeface="Playpen Sans"/>
              <a:cs typeface="Playpen Sans"/>
              <a:sym typeface="Play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TextBox 3"/>
          <p:cNvSpPr txBox="1"/>
          <p:nvPr/>
        </p:nvSpPr>
        <p:spPr>
          <a:xfrm>
            <a:off x="700266" y="853686"/>
            <a:ext cx="11669564" cy="1143000"/>
          </a:xfrm>
          <a:prstGeom prst="rect">
            <a:avLst/>
          </a:prstGeom>
        </p:spPr>
        <p:txBody>
          <a:bodyPr lIns="0" tIns="0" rIns="0" bIns="0" rtlCol="0" anchor="t">
            <a:spAutoFit/>
          </a:bodyPr>
          <a:lstStyle/>
          <a:p>
            <a:pPr marL="0" lvl="0" indent="0" algn="l">
              <a:lnSpc>
                <a:spcPts val="8999"/>
              </a:lnSpc>
            </a:pPr>
            <a:r>
              <a:rPr lang="en-US" sz="7499" spc="89">
                <a:solidFill>
                  <a:srgbClr val="915833">
                    <a:alpha val="80000"/>
                  </a:srgbClr>
                </a:solidFill>
                <a:latin typeface="More Sugar"/>
                <a:ea typeface="More Sugar"/>
                <a:cs typeface="More Sugar"/>
                <a:sym typeface="More Sugar"/>
              </a:rPr>
              <a:t>Contents</a:t>
            </a:r>
          </a:p>
        </p:txBody>
      </p:sp>
      <p:sp>
        <p:nvSpPr>
          <p:cNvPr id="4" name="Freeform 4"/>
          <p:cNvSpPr/>
          <p:nvPr/>
        </p:nvSpPr>
        <p:spPr>
          <a:xfrm rot="-5400000">
            <a:off x="8972333" y="-5629271"/>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5" name="Freeform 5"/>
          <p:cNvSpPr/>
          <p:nvPr/>
        </p:nvSpPr>
        <p:spPr>
          <a:xfrm rot="-5400000">
            <a:off x="971333" y="7747535"/>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6" name="TextBox 6"/>
          <p:cNvSpPr txBox="1"/>
          <p:nvPr/>
        </p:nvSpPr>
        <p:spPr>
          <a:xfrm>
            <a:off x="3346257" y="3137009"/>
            <a:ext cx="1067277" cy="1219200"/>
          </a:xfrm>
          <a:prstGeom prst="rect">
            <a:avLst/>
          </a:prstGeom>
        </p:spPr>
        <p:txBody>
          <a:bodyPr lIns="0" tIns="0" rIns="0" bIns="0" rtlCol="0" anchor="t">
            <a:spAutoFit/>
          </a:bodyPr>
          <a:lstStyle/>
          <a:p>
            <a:pPr marL="0" lvl="0" indent="0" algn="l">
              <a:lnSpc>
                <a:spcPts val="9749"/>
              </a:lnSpc>
              <a:spcBef>
                <a:spcPct val="0"/>
              </a:spcBef>
            </a:pPr>
            <a:r>
              <a:rPr lang="en-US" sz="7499" u="none" strike="noStrike" spc="89">
                <a:solidFill>
                  <a:srgbClr val="915833">
                    <a:alpha val="80000"/>
                  </a:srgbClr>
                </a:solidFill>
                <a:latin typeface="More Sugar"/>
                <a:ea typeface="More Sugar"/>
                <a:cs typeface="More Sugar"/>
                <a:sym typeface="More Sugar"/>
              </a:rPr>
              <a:t>1.</a:t>
            </a:r>
          </a:p>
        </p:txBody>
      </p:sp>
      <p:sp>
        <p:nvSpPr>
          <p:cNvPr id="7" name="TextBox 7"/>
          <p:cNvSpPr txBox="1"/>
          <p:nvPr/>
        </p:nvSpPr>
        <p:spPr>
          <a:xfrm>
            <a:off x="3346257" y="4377929"/>
            <a:ext cx="1067277" cy="1219200"/>
          </a:xfrm>
          <a:prstGeom prst="rect">
            <a:avLst/>
          </a:prstGeom>
        </p:spPr>
        <p:txBody>
          <a:bodyPr lIns="0" tIns="0" rIns="0" bIns="0" rtlCol="0" anchor="t">
            <a:spAutoFit/>
          </a:bodyPr>
          <a:lstStyle/>
          <a:p>
            <a:pPr marL="0" lvl="0" indent="0" algn="l">
              <a:lnSpc>
                <a:spcPts val="9749"/>
              </a:lnSpc>
              <a:spcBef>
                <a:spcPct val="0"/>
              </a:spcBef>
            </a:pPr>
            <a:r>
              <a:rPr lang="en-US" sz="7499" u="none" strike="noStrike" spc="89">
                <a:solidFill>
                  <a:srgbClr val="915833">
                    <a:alpha val="80000"/>
                  </a:srgbClr>
                </a:solidFill>
                <a:latin typeface="More Sugar"/>
                <a:ea typeface="More Sugar"/>
                <a:cs typeface="More Sugar"/>
                <a:sym typeface="More Sugar"/>
              </a:rPr>
              <a:t>2.</a:t>
            </a:r>
          </a:p>
        </p:txBody>
      </p:sp>
      <p:sp>
        <p:nvSpPr>
          <p:cNvPr id="8" name="TextBox 8"/>
          <p:cNvSpPr txBox="1"/>
          <p:nvPr/>
        </p:nvSpPr>
        <p:spPr>
          <a:xfrm>
            <a:off x="4644243" y="3386246"/>
            <a:ext cx="10297499" cy="646431"/>
          </a:xfrm>
          <a:prstGeom prst="rect">
            <a:avLst/>
          </a:prstGeom>
        </p:spPr>
        <p:txBody>
          <a:bodyPr lIns="0" tIns="0" rIns="0" bIns="0" rtlCol="0" anchor="t">
            <a:spAutoFit/>
          </a:bodyPr>
          <a:lstStyle/>
          <a:p>
            <a:pPr marL="0" lvl="0" indent="0" algn="l">
              <a:lnSpc>
                <a:spcPts val="5319"/>
              </a:lnSpc>
              <a:spcBef>
                <a:spcPct val="0"/>
              </a:spcBef>
            </a:pPr>
            <a:r>
              <a:rPr lang="en-US" sz="3799">
                <a:solidFill>
                  <a:srgbClr val="1C0E04"/>
                </a:solidFill>
                <a:latin typeface="Playpen Sans"/>
                <a:ea typeface="Playpen Sans"/>
                <a:cs typeface="Playpen Sans"/>
                <a:sym typeface="Playpen Sans"/>
              </a:rPr>
              <a:t>Datasets Used</a:t>
            </a:r>
          </a:p>
        </p:txBody>
      </p:sp>
      <p:sp>
        <p:nvSpPr>
          <p:cNvPr id="9" name="TextBox 9"/>
          <p:cNvSpPr txBox="1"/>
          <p:nvPr/>
        </p:nvSpPr>
        <p:spPr>
          <a:xfrm>
            <a:off x="4644243" y="4627166"/>
            <a:ext cx="10297499" cy="646431"/>
          </a:xfrm>
          <a:prstGeom prst="rect">
            <a:avLst/>
          </a:prstGeom>
        </p:spPr>
        <p:txBody>
          <a:bodyPr lIns="0" tIns="0" rIns="0" bIns="0" rtlCol="0" anchor="t">
            <a:spAutoFit/>
          </a:bodyPr>
          <a:lstStyle/>
          <a:p>
            <a:pPr marL="0" lvl="0" indent="0" algn="l">
              <a:lnSpc>
                <a:spcPts val="5319"/>
              </a:lnSpc>
              <a:spcBef>
                <a:spcPct val="0"/>
              </a:spcBef>
            </a:pPr>
            <a:r>
              <a:rPr lang="en-US" sz="3799">
                <a:solidFill>
                  <a:srgbClr val="1C0E04"/>
                </a:solidFill>
                <a:latin typeface="Playpen Sans"/>
                <a:ea typeface="Playpen Sans"/>
                <a:cs typeface="Playpen Sans"/>
                <a:sym typeface="Playpen Sans"/>
              </a:rPr>
              <a:t>Tools Used</a:t>
            </a:r>
          </a:p>
        </p:txBody>
      </p:sp>
      <p:sp>
        <p:nvSpPr>
          <p:cNvPr id="10" name="TextBox 10"/>
          <p:cNvSpPr txBox="1"/>
          <p:nvPr/>
        </p:nvSpPr>
        <p:spPr>
          <a:xfrm>
            <a:off x="3346257" y="5616179"/>
            <a:ext cx="1067277" cy="1219200"/>
          </a:xfrm>
          <a:prstGeom prst="rect">
            <a:avLst/>
          </a:prstGeom>
        </p:spPr>
        <p:txBody>
          <a:bodyPr lIns="0" tIns="0" rIns="0" bIns="0" rtlCol="0" anchor="t">
            <a:spAutoFit/>
          </a:bodyPr>
          <a:lstStyle/>
          <a:p>
            <a:pPr marL="0" lvl="0" indent="0" algn="l">
              <a:lnSpc>
                <a:spcPts val="9749"/>
              </a:lnSpc>
              <a:spcBef>
                <a:spcPct val="0"/>
              </a:spcBef>
            </a:pPr>
            <a:r>
              <a:rPr lang="en-US" sz="7499" spc="89">
                <a:solidFill>
                  <a:srgbClr val="915833">
                    <a:alpha val="80000"/>
                  </a:srgbClr>
                </a:solidFill>
                <a:latin typeface="More Sugar"/>
                <a:ea typeface="More Sugar"/>
                <a:cs typeface="More Sugar"/>
                <a:sym typeface="More Sugar"/>
              </a:rPr>
              <a:t>3</a:t>
            </a:r>
            <a:r>
              <a:rPr lang="en-US" sz="7499" u="none" strike="noStrike" spc="89">
                <a:solidFill>
                  <a:srgbClr val="915833">
                    <a:alpha val="80000"/>
                  </a:srgbClr>
                </a:solidFill>
                <a:latin typeface="More Sugar"/>
                <a:ea typeface="More Sugar"/>
                <a:cs typeface="More Sugar"/>
                <a:sym typeface="More Sugar"/>
              </a:rPr>
              <a:t>.</a:t>
            </a:r>
          </a:p>
        </p:txBody>
      </p:sp>
      <p:sp>
        <p:nvSpPr>
          <p:cNvPr id="11" name="TextBox 11"/>
          <p:cNvSpPr txBox="1"/>
          <p:nvPr/>
        </p:nvSpPr>
        <p:spPr>
          <a:xfrm>
            <a:off x="4644243" y="5768897"/>
            <a:ext cx="10297499" cy="646431"/>
          </a:xfrm>
          <a:prstGeom prst="rect">
            <a:avLst/>
          </a:prstGeom>
        </p:spPr>
        <p:txBody>
          <a:bodyPr lIns="0" tIns="0" rIns="0" bIns="0" rtlCol="0" anchor="t">
            <a:spAutoFit/>
          </a:bodyPr>
          <a:lstStyle/>
          <a:p>
            <a:pPr marL="0" lvl="0" indent="0" algn="l">
              <a:lnSpc>
                <a:spcPts val="5319"/>
              </a:lnSpc>
              <a:spcBef>
                <a:spcPct val="0"/>
              </a:spcBef>
            </a:pPr>
            <a:r>
              <a:rPr lang="en-US" sz="3799">
                <a:solidFill>
                  <a:srgbClr val="1C0E04"/>
                </a:solidFill>
                <a:latin typeface="Playpen Sans"/>
                <a:ea typeface="Playpen Sans"/>
                <a:cs typeface="Playpen Sans"/>
                <a:sym typeface="Playpen Sans"/>
              </a:rPr>
              <a:t>Script Approach</a:t>
            </a:r>
          </a:p>
        </p:txBody>
      </p:sp>
      <p:sp>
        <p:nvSpPr>
          <p:cNvPr id="12" name="TextBox 12"/>
          <p:cNvSpPr txBox="1"/>
          <p:nvPr/>
        </p:nvSpPr>
        <p:spPr>
          <a:xfrm>
            <a:off x="3346257" y="6749654"/>
            <a:ext cx="1067277" cy="1219200"/>
          </a:xfrm>
          <a:prstGeom prst="rect">
            <a:avLst/>
          </a:prstGeom>
        </p:spPr>
        <p:txBody>
          <a:bodyPr lIns="0" tIns="0" rIns="0" bIns="0" rtlCol="0" anchor="t">
            <a:spAutoFit/>
          </a:bodyPr>
          <a:lstStyle/>
          <a:p>
            <a:pPr marL="0" lvl="0" indent="0" algn="l">
              <a:lnSpc>
                <a:spcPts val="9749"/>
              </a:lnSpc>
              <a:spcBef>
                <a:spcPct val="0"/>
              </a:spcBef>
            </a:pPr>
            <a:r>
              <a:rPr lang="en-US" sz="7499" spc="89">
                <a:solidFill>
                  <a:srgbClr val="915833">
                    <a:alpha val="80000"/>
                  </a:srgbClr>
                </a:solidFill>
                <a:latin typeface="More Sugar"/>
                <a:ea typeface="More Sugar"/>
                <a:cs typeface="More Sugar"/>
                <a:sym typeface="More Sugar"/>
              </a:rPr>
              <a:t>4</a:t>
            </a:r>
            <a:r>
              <a:rPr lang="en-US" sz="7499" u="none" strike="noStrike" spc="89">
                <a:solidFill>
                  <a:srgbClr val="915833">
                    <a:alpha val="80000"/>
                  </a:srgbClr>
                </a:solidFill>
                <a:latin typeface="More Sugar"/>
                <a:ea typeface="More Sugar"/>
                <a:cs typeface="More Sugar"/>
                <a:sym typeface="More Sugar"/>
              </a:rPr>
              <a:t>.</a:t>
            </a:r>
          </a:p>
        </p:txBody>
      </p:sp>
      <p:sp>
        <p:nvSpPr>
          <p:cNvPr id="13" name="TextBox 13"/>
          <p:cNvSpPr txBox="1"/>
          <p:nvPr/>
        </p:nvSpPr>
        <p:spPr>
          <a:xfrm>
            <a:off x="4644243" y="6910629"/>
            <a:ext cx="10297499" cy="646431"/>
          </a:xfrm>
          <a:prstGeom prst="rect">
            <a:avLst/>
          </a:prstGeom>
        </p:spPr>
        <p:txBody>
          <a:bodyPr lIns="0" tIns="0" rIns="0" bIns="0" rtlCol="0" anchor="t">
            <a:spAutoFit/>
          </a:bodyPr>
          <a:lstStyle/>
          <a:p>
            <a:pPr marL="0" lvl="0" indent="0" algn="l">
              <a:lnSpc>
                <a:spcPts val="5319"/>
              </a:lnSpc>
              <a:spcBef>
                <a:spcPct val="0"/>
              </a:spcBef>
            </a:pPr>
            <a:r>
              <a:rPr lang="en-US" sz="3799">
                <a:solidFill>
                  <a:srgbClr val="1C0E04"/>
                </a:solidFill>
                <a:latin typeface="Playpen Sans"/>
                <a:ea typeface="Playpen Sans"/>
                <a:cs typeface="Playpen Sans"/>
                <a:sym typeface="Playpen Sans"/>
              </a:rPr>
              <a:t>Visualization Approach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TextBox 3"/>
          <p:cNvSpPr txBox="1"/>
          <p:nvPr/>
        </p:nvSpPr>
        <p:spPr>
          <a:xfrm>
            <a:off x="1028700" y="1009650"/>
            <a:ext cx="9005882" cy="1162050"/>
          </a:xfrm>
          <a:prstGeom prst="rect">
            <a:avLst/>
          </a:prstGeom>
        </p:spPr>
        <p:txBody>
          <a:bodyPr lIns="0" tIns="0" rIns="0" bIns="0" rtlCol="0" anchor="t">
            <a:spAutoFit/>
          </a:bodyPr>
          <a:lstStyle/>
          <a:p>
            <a:pPr marL="0" lvl="0" indent="0" algn="l">
              <a:lnSpc>
                <a:spcPts val="9000"/>
              </a:lnSpc>
              <a:spcBef>
                <a:spcPct val="0"/>
              </a:spcBef>
            </a:pPr>
            <a:r>
              <a:rPr lang="en-US" sz="7500" spc="89">
                <a:solidFill>
                  <a:srgbClr val="915833">
                    <a:alpha val="80000"/>
                  </a:srgbClr>
                </a:solidFill>
                <a:latin typeface="More Sugar"/>
                <a:ea typeface="More Sugar"/>
                <a:cs typeface="More Sugar"/>
                <a:sym typeface="More Sugar"/>
              </a:rPr>
              <a:t>Datasets Used</a:t>
            </a:r>
          </a:p>
        </p:txBody>
      </p:sp>
      <p:sp>
        <p:nvSpPr>
          <p:cNvPr id="4" name="TextBox 4"/>
          <p:cNvSpPr txBox="1"/>
          <p:nvPr/>
        </p:nvSpPr>
        <p:spPr>
          <a:xfrm>
            <a:off x="2198162" y="2783599"/>
            <a:ext cx="13891675" cy="5313680"/>
          </a:xfrm>
          <a:prstGeom prst="rect">
            <a:avLst/>
          </a:prstGeom>
        </p:spPr>
        <p:txBody>
          <a:bodyPr lIns="0" tIns="0" rIns="0" bIns="0" rtlCol="0" anchor="t">
            <a:spAutoFit/>
          </a:bodyPr>
          <a:lstStyle/>
          <a:p>
            <a:pPr marL="820421" lvl="1" indent="-410210" algn="l">
              <a:lnSpc>
                <a:spcPts val="5320"/>
              </a:lnSpc>
              <a:buFont typeface="Arial"/>
              <a:buChar char="•"/>
            </a:pPr>
            <a:r>
              <a:rPr lang="en-US" sz="3800">
                <a:solidFill>
                  <a:srgbClr val="1C0E04"/>
                </a:solidFill>
                <a:latin typeface="Playpen Sans"/>
                <a:ea typeface="Playpen Sans"/>
                <a:cs typeface="Playpen Sans"/>
                <a:sym typeface="Playpen Sans"/>
              </a:rPr>
              <a:t>Datasets Utilized:</a:t>
            </a:r>
          </a:p>
          <a:p>
            <a:pPr marL="1640841" lvl="2" indent="-546947" algn="l">
              <a:lnSpc>
                <a:spcPts val="5320"/>
              </a:lnSpc>
              <a:buFont typeface="Arial"/>
              <a:buChar char="⚬"/>
            </a:pPr>
            <a:r>
              <a:rPr lang="en-US" sz="3800">
                <a:solidFill>
                  <a:srgbClr val="1C0E04"/>
                </a:solidFill>
                <a:latin typeface="Playpen Sans"/>
                <a:ea typeface="Playpen Sans"/>
                <a:cs typeface="Playpen Sans"/>
                <a:sym typeface="Playpen Sans"/>
              </a:rPr>
              <a:t>Dataset_3k.csv</a:t>
            </a:r>
          </a:p>
          <a:p>
            <a:pPr marL="1640841" lvl="2" indent="-546947" algn="l">
              <a:lnSpc>
                <a:spcPts val="5320"/>
              </a:lnSpc>
              <a:buFont typeface="Arial"/>
              <a:buChar char="⚬"/>
            </a:pPr>
            <a:r>
              <a:rPr lang="en-US" sz="3800">
                <a:solidFill>
                  <a:srgbClr val="1C0E04"/>
                </a:solidFill>
                <a:latin typeface="Playpen Sans"/>
                <a:ea typeface="Playpen Sans"/>
                <a:cs typeface="Playpen Sans"/>
                <a:sym typeface="Playpen Sans"/>
              </a:rPr>
              <a:t>Dataset_10k.csv</a:t>
            </a:r>
          </a:p>
          <a:p>
            <a:pPr marL="1640841" lvl="2" indent="-546947" algn="l">
              <a:lnSpc>
                <a:spcPts val="5320"/>
              </a:lnSpc>
              <a:buFont typeface="Arial"/>
              <a:buChar char="⚬"/>
            </a:pPr>
            <a:r>
              <a:rPr lang="en-US" sz="3800">
                <a:solidFill>
                  <a:srgbClr val="1C0E04"/>
                </a:solidFill>
                <a:latin typeface="Playpen Sans"/>
                <a:ea typeface="Playpen Sans"/>
                <a:cs typeface="Playpen Sans"/>
                <a:sym typeface="Playpen Sans"/>
              </a:rPr>
              <a:t>Dataset_Multilingual</a:t>
            </a:r>
          </a:p>
          <a:p>
            <a:pPr marL="820421" lvl="1" indent="-410210" algn="l">
              <a:lnSpc>
                <a:spcPts val="5320"/>
              </a:lnSpc>
              <a:spcBef>
                <a:spcPct val="0"/>
              </a:spcBef>
              <a:buFont typeface="Arial"/>
              <a:buChar char="•"/>
            </a:pPr>
            <a:r>
              <a:rPr lang="en-US" sz="3800">
                <a:solidFill>
                  <a:srgbClr val="1C0E04"/>
                </a:solidFill>
                <a:latin typeface="Playpen Sans"/>
                <a:ea typeface="Playpen Sans"/>
                <a:cs typeface="Playpen Sans"/>
                <a:sym typeface="Playpen Sans"/>
              </a:rPr>
              <a:t>Approach: We used all available datasets to ensure comprehensive analysis and gather as much information as possible for accurate insights.</a:t>
            </a:r>
          </a:p>
          <a:p>
            <a:pPr algn="l">
              <a:lnSpc>
                <a:spcPts val="5320"/>
              </a:lnSpc>
              <a:spcBef>
                <a:spcPct val="0"/>
              </a:spcBef>
            </a:pPr>
            <a:endParaRPr lang="en-US" sz="3800">
              <a:solidFill>
                <a:srgbClr val="1C0E04"/>
              </a:solidFill>
              <a:latin typeface="Playpen Sans"/>
              <a:ea typeface="Playpen Sans"/>
              <a:cs typeface="Playpen Sans"/>
              <a:sym typeface="Playpen Sans"/>
            </a:endParaRPr>
          </a:p>
        </p:txBody>
      </p:sp>
      <p:sp>
        <p:nvSpPr>
          <p:cNvPr id="5" name="Freeform 5"/>
          <p:cNvSpPr/>
          <p:nvPr/>
        </p:nvSpPr>
        <p:spPr>
          <a:xfrm rot="-5400000">
            <a:off x="14115833" y="-5629271"/>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6" name="Freeform 6"/>
          <p:cNvSpPr/>
          <p:nvPr/>
        </p:nvSpPr>
        <p:spPr>
          <a:xfrm rot="-5400000">
            <a:off x="-4172167" y="7747535"/>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TextBox 3"/>
          <p:cNvSpPr txBox="1"/>
          <p:nvPr/>
        </p:nvSpPr>
        <p:spPr>
          <a:xfrm>
            <a:off x="1028700" y="1009650"/>
            <a:ext cx="9005882" cy="1162050"/>
          </a:xfrm>
          <a:prstGeom prst="rect">
            <a:avLst/>
          </a:prstGeom>
        </p:spPr>
        <p:txBody>
          <a:bodyPr lIns="0" tIns="0" rIns="0" bIns="0" rtlCol="0" anchor="t">
            <a:spAutoFit/>
          </a:bodyPr>
          <a:lstStyle/>
          <a:p>
            <a:pPr marL="0" lvl="0" indent="0" algn="l">
              <a:lnSpc>
                <a:spcPts val="9000"/>
              </a:lnSpc>
              <a:spcBef>
                <a:spcPct val="0"/>
              </a:spcBef>
            </a:pPr>
            <a:r>
              <a:rPr lang="en-US" sz="7500" spc="89">
                <a:solidFill>
                  <a:srgbClr val="915833">
                    <a:alpha val="80000"/>
                  </a:srgbClr>
                </a:solidFill>
                <a:latin typeface="More Sugar"/>
                <a:ea typeface="More Sugar"/>
                <a:cs typeface="More Sugar"/>
                <a:sym typeface="More Sugar"/>
              </a:rPr>
              <a:t>Tools Used</a:t>
            </a:r>
          </a:p>
        </p:txBody>
      </p:sp>
      <p:sp>
        <p:nvSpPr>
          <p:cNvPr id="4" name="TextBox 4"/>
          <p:cNvSpPr txBox="1"/>
          <p:nvPr/>
        </p:nvSpPr>
        <p:spPr>
          <a:xfrm>
            <a:off x="1430173" y="2783599"/>
            <a:ext cx="14962818" cy="5567680"/>
          </a:xfrm>
          <a:prstGeom prst="rect">
            <a:avLst/>
          </a:prstGeom>
        </p:spPr>
        <p:txBody>
          <a:bodyPr lIns="0" tIns="0" rIns="0" bIns="0" rtlCol="0" anchor="t">
            <a:spAutoFit/>
          </a:bodyPr>
          <a:lstStyle/>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Sentiment Analysis: TextBlob was used to determine the emotional impact of news headlines.</a:t>
            </a:r>
          </a:p>
          <a:p>
            <a:pPr algn="l">
              <a:lnSpc>
                <a:spcPts val="839"/>
              </a:lnSpc>
            </a:pPr>
            <a:endParaRPr lang="en-US" sz="3800">
              <a:solidFill>
                <a:srgbClr val="1C0E04"/>
              </a:solidFill>
              <a:latin typeface="Playpen Sans"/>
              <a:ea typeface="Playpen Sans"/>
              <a:cs typeface="Playpen Sans"/>
              <a:sym typeface="Playpen Sans"/>
            </a:endParaRPr>
          </a:p>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Data Visualization: Tableau helped in representing insights through various visual formats.</a:t>
            </a:r>
          </a:p>
          <a:p>
            <a:pPr algn="l">
              <a:lnSpc>
                <a:spcPts val="839"/>
              </a:lnSpc>
            </a:pPr>
            <a:endParaRPr lang="en-US" sz="3800">
              <a:solidFill>
                <a:srgbClr val="1C0E04"/>
              </a:solidFill>
              <a:latin typeface="Playpen Sans"/>
              <a:ea typeface="Playpen Sans"/>
              <a:cs typeface="Playpen Sans"/>
              <a:sym typeface="Playpen Sans"/>
            </a:endParaRPr>
          </a:p>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Python Script Execution: Google Colab was utilized to preprocess data, conduct sentiment analysis, and extract impact words.</a:t>
            </a:r>
          </a:p>
          <a:p>
            <a:pPr algn="l">
              <a:lnSpc>
                <a:spcPts val="5320"/>
              </a:lnSpc>
              <a:spcBef>
                <a:spcPct val="0"/>
              </a:spcBef>
            </a:pPr>
            <a:endParaRPr lang="en-US" sz="3800">
              <a:solidFill>
                <a:srgbClr val="1C0E04"/>
              </a:solidFill>
              <a:latin typeface="Playpen Sans"/>
              <a:ea typeface="Playpen Sans"/>
              <a:cs typeface="Playpen Sans"/>
              <a:sym typeface="Playpen Sans"/>
            </a:endParaRPr>
          </a:p>
        </p:txBody>
      </p:sp>
      <p:sp>
        <p:nvSpPr>
          <p:cNvPr id="5" name="Freeform 5"/>
          <p:cNvSpPr/>
          <p:nvPr/>
        </p:nvSpPr>
        <p:spPr>
          <a:xfrm rot="-5400000">
            <a:off x="14115833" y="-5629271"/>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6" name="Freeform 6"/>
          <p:cNvSpPr/>
          <p:nvPr/>
        </p:nvSpPr>
        <p:spPr>
          <a:xfrm rot="-5400000">
            <a:off x="-4172167" y="7747535"/>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TextBox 3"/>
          <p:cNvSpPr txBox="1"/>
          <p:nvPr/>
        </p:nvSpPr>
        <p:spPr>
          <a:xfrm>
            <a:off x="1028700" y="1009650"/>
            <a:ext cx="13714869" cy="1162050"/>
          </a:xfrm>
          <a:prstGeom prst="rect">
            <a:avLst/>
          </a:prstGeom>
        </p:spPr>
        <p:txBody>
          <a:bodyPr lIns="0" tIns="0" rIns="0" bIns="0" rtlCol="0" anchor="t">
            <a:spAutoFit/>
          </a:bodyPr>
          <a:lstStyle/>
          <a:p>
            <a:pPr marL="0" lvl="0" indent="0" algn="l">
              <a:lnSpc>
                <a:spcPts val="9000"/>
              </a:lnSpc>
              <a:spcBef>
                <a:spcPct val="0"/>
              </a:spcBef>
            </a:pPr>
            <a:r>
              <a:rPr lang="en-US" sz="7500" spc="89">
                <a:solidFill>
                  <a:srgbClr val="915833">
                    <a:alpha val="80000"/>
                  </a:srgbClr>
                </a:solidFill>
                <a:latin typeface="More Sugar"/>
                <a:ea typeface="More Sugar"/>
                <a:cs typeface="More Sugar"/>
                <a:sym typeface="More Sugar"/>
              </a:rPr>
              <a:t>Script Approach (Part 1)</a:t>
            </a:r>
          </a:p>
        </p:txBody>
      </p:sp>
      <p:sp>
        <p:nvSpPr>
          <p:cNvPr id="4" name="TextBox 4"/>
          <p:cNvSpPr txBox="1"/>
          <p:nvPr/>
        </p:nvSpPr>
        <p:spPr>
          <a:xfrm>
            <a:off x="674666" y="2379394"/>
            <a:ext cx="16938668" cy="8056880"/>
          </a:xfrm>
          <a:prstGeom prst="rect">
            <a:avLst/>
          </a:prstGeom>
        </p:spPr>
        <p:txBody>
          <a:bodyPr lIns="0" tIns="0" rIns="0" bIns="0" rtlCol="0" anchor="t">
            <a:spAutoFit/>
          </a:bodyPr>
          <a:lstStyle/>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Goal: To analyze sentiment from news titles and categorize them as Good, Bad, or Neutral.</a:t>
            </a:r>
          </a:p>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Steps Taken:</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Imported necessary libraries (pandas, os, glob, TextBlob, re).</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Developed a function to classify headlines based on sentiment polarity.</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Processed multiple CSV files, retaining only relevant fields (date, title, source, month, year, category).</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Categorized and saved processed files in the processed_news/ directory.</a:t>
            </a:r>
          </a:p>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Merged category-wise data into a single file (Impact Report.csv).</a:t>
            </a:r>
          </a:p>
          <a:p>
            <a:pPr algn="l">
              <a:lnSpc>
                <a:spcPts val="5320"/>
              </a:lnSpc>
              <a:spcBef>
                <a:spcPct val="0"/>
              </a:spcBef>
            </a:pPr>
            <a:endParaRPr lang="en-US" sz="3800">
              <a:solidFill>
                <a:srgbClr val="1C0E04"/>
              </a:solidFill>
              <a:latin typeface="Playpen Sans"/>
              <a:ea typeface="Playpen Sans"/>
              <a:cs typeface="Playpen Sans"/>
              <a:sym typeface="Playpen Sans"/>
            </a:endParaRPr>
          </a:p>
        </p:txBody>
      </p:sp>
      <p:sp>
        <p:nvSpPr>
          <p:cNvPr id="5" name="Freeform 5"/>
          <p:cNvSpPr/>
          <p:nvPr/>
        </p:nvSpPr>
        <p:spPr>
          <a:xfrm rot="-5400000">
            <a:off x="14115833" y="-5629271"/>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6" name="Freeform 6"/>
          <p:cNvSpPr/>
          <p:nvPr/>
        </p:nvSpPr>
        <p:spPr>
          <a:xfrm rot="-5400000">
            <a:off x="-4172167" y="7747535"/>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TextBox 3"/>
          <p:cNvSpPr txBox="1"/>
          <p:nvPr/>
        </p:nvSpPr>
        <p:spPr>
          <a:xfrm>
            <a:off x="1028700" y="1009650"/>
            <a:ext cx="13714869" cy="1162050"/>
          </a:xfrm>
          <a:prstGeom prst="rect">
            <a:avLst/>
          </a:prstGeom>
        </p:spPr>
        <p:txBody>
          <a:bodyPr lIns="0" tIns="0" rIns="0" bIns="0" rtlCol="0" anchor="t">
            <a:spAutoFit/>
          </a:bodyPr>
          <a:lstStyle/>
          <a:p>
            <a:pPr marL="0" lvl="0" indent="0" algn="l">
              <a:lnSpc>
                <a:spcPts val="9000"/>
              </a:lnSpc>
              <a:spcBef>
                <a:spcPct val="0"/>
              </a:spcBef>
            </a:pPr>
            <a:r>
              <a:rPr lang="en-US" sz="7500" spc="89">
                <a:solidFill>
                  <a:srgbClr val="915833">
                    <a:alpha val="80000"/>
                  </a:srgbClr>
                </a:solidFill>
                <a:latin typeface="More Sugar"/>
                <a:ea typeface="More Sugar"/>
                <a:cs typeface="More Sugar"/>
                <a:sym typeface="More Sugar"/>
              </a:rPr>
              <a:t>Script Approach (Part 2)</a:t>
            </a:r>
          </a:p>
        </p:txBody>
      </p:sp>
      <p:sp>
        <p:nvSpPr>
          <p:cNvPr id="4" name="TextBox 4"/>
          <p:cNvSpPr txBox="1"/>
          <p:nvPr/>
        </p:nvSpPr>
        <p:spPr>
          <a:xfrm>
            <a:off x="917189" y="2547620"/>
            <a:ext cx="16453622" cy="6710680"/>
          </a:xfrm>
          <a:prstGeom prst="rect">
            <a:avLst/>
          </a:prstGeom>
        </p:spPr>
        <p:txBody>
          <a:bodyPr lIns="0" tIns="0" rIns="0" bIns="0" rtlCol="0" anchor="t">
            <a:spAutoFit/>
          </a:bodyPr>
          <a:lstStyle/>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Goal: Identify predefined positive and negative words within news titles and store them under a new field Relatable_Words.</a:t>
            </a:r>
          </a:p>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Steps Taken:</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Defined a list of positive and negative words to track emotional impact.</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Loaded Impact Report.csv and extracted words from titles.</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Checked for matches with predefined word lists and stored relevant words.</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Saved the updated dataset as Impact_Report_Updated.csv.</a:t>
            </a:r>
          </a:p>
          <a:p>
            <a:pPr algn="l">
              <a:lnSpc>
                <a:spcPts val="5320"/>
              </a:lnSpc>
              <a:spcBef>
                <a:spcPct val="0"/>
              </a:spcBef>
            </a:pPr>
            <a:endParaRPr lang="en-US" sz="3800">
              <a:solidFill>
                <a:srgbClr val="1C0E04"/>
              </a:solidFill>
              <a:latin typeface="Playpen Sans"/>
              <a:ea typeface="Playpen Sans"/>
              <a:cs typeface="Playpen Sans"/>
              <a:sym typeface="Playpen Sans"/>
            </a:endParaRPr>
          </a:p>
        </p:txBody>
      </p:sp>
      <p:sp>
        <p:nvSpPr>
          <p:cNvPr id="5" name="Freeform 5"/>
          <p:cNvSpPr/>
          <p:nvPr/>
        </p:nvSpPr>
        <p:spPr>
          <a:xfrm rot="-5400000">
            <a:off x="14115833" y="-5629271"/>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6" name="Freeform 6"/>
          <p:cNvSpPr/>
          <p:nvPr/>
        </p:nvSpPr>
        <p:spPr>
          <a:xfrm rot="-5400000">
            <a:off x="-4172167" y="7747535"/>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TextBox 3"/>
          <p:cNvSpPr txBox="1"/>
          <p:nvPr/>
        </p:nvSpPr>
        <p:spPr>
          <a:xfrm>
            <a:off x="1028700" y="1009650"/>
            <a:ext cx="13714869" cy="1162050"/>
          </a:xfrm>
          <a:prstGeom prst="rect">
            <a:avLst/>
          </a:prstGeom>
        </p:spPr>
        <p:txBody>
          <a:bodyPr lIns="0" tIns="0" rIns="0" bIns="0" rtlCol="0" anchor="t">
            <a:spAutoFit/>
          </a:bodyPr>
          <a:lstStyle/>
          <a:p>
            <a:pPr marL="0" lvl="0" indent="0" algn="l">
              <a:lnSpc>
                <a:spcPts val="9000"/>
              </a:lnSpc>
              <a:spcBef>
                <a:spcPct val="0"/>
              </a:spcBef>
            </a:pPr>
            <a:r>
              <a:rPr lang="en-US" sz="7500" spc="89">
                <a:solidFill>
                  <a:srgbClr val="915833">
                    <a:alpha val="80000"/>
                  </a:srgbClr>
                </a:solidFill>
                <a:latin typeface="More Sugar"/>
                <a:ea typeface="More Sugar"/>
                <a:cs typeface="More Sugar"/>
                <a:sym typeface="More Sugar"/>
              </a:rPr>
              <a:t>Visualization Approach</a:t>
            </a:r>
          </a:p>
        </p:txBody>
      </p:sp>
      <p:sp>
        <p:nvSpPr>
          <p:cNvPr id="4" name="TextBox 4"/>
          <p:cNvSpPr txBox="1"/>
          <p:nvPr/>
        </p:nvSpPr>
        <p:spPr>
          <a:xfrm>
            <a:off x="917189" y="2547620"/>
            <a:ext cx="16453622" cy="6037580"/>
          </a:xfrm>
          <a:prstGeom prst="rect">
            <a:avLst/>
          </a:prstGeom>
        </p:spPr>
        <p:txBody>
          <a:bodyPr lIns="0" tIns="0" rIns="0" bIns="0" rtlCol="0" anchor="t">
            <a:spAutoFit/>
          </a:bodyPr>
          <a:lstStyle/>
          <a:p>
            <a:pPr marL="820421" lvl="1" indent="-410211" algn="l">
              <a:lnSpc>
                <a:spcPts val="5320"/>
              </a:lnSpc>
              <a:buFont typeface="Arial"/>
              <a:buChar char="•"/>
            </a:pPr>
            <a:r>
              <a:rPr lang="en-US" sz="3800">
                <a:solidFill>
                  <a:srgbClr val="1C0E04"/>
                </a:solidFill>
                <a:latin typeface="Playpen Sans"/>
                <a:ea typeface="Playpen Sans"/>
                <a:cs typeface="Playpen Sans"/>
                <a:sym typeface="Playpen Sans"/>
              </a:rPr>
              <a:t>Graphical Representations Used:</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Bar Chart: Displays impact across different news categories.</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Line Chart: Shows sentiment trends from Q3 2023 to Q4 2024.</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Donut Charts: Represent impact across career, society, and education.</a:t>
            </a:r>
          </a:p>
          <a:p>
            <a:pPr marL="1640842" lvl="2" indent="-546947" algn="l">
              <a:lnSpc>
                <a:spcPts val="5320"/>
              </a:lnSpc>
              <a:buFont typeface="Arial"/>
              <a:buChar char="⚬"/>
            </a:pPr>
            <a:r>
              <a:rPr lang="en-US" sz="3800">
                <a:solidFill>
                  <a:srgbClr val="1C0E04"/>
                </a:solidFill>
                <a:latin typeface="Playpen Sans"/>
                <a:ea typeface="Playpen Sans"/>
                <a:cs typeface="Playpen Sans"/>
                <a:sym typeface="Playpen Sans"/>
              </a:rPr>
              <a:t>Bubble Chart: Highlights certain words and their associated impact.</a:t>
            </a:r>
          </a:p>
          <a:p>
            <a:pPr algn="l">
              <a:lnSpc>
                <a:spcPts val="5320"/>
              </a:lnSpc>
              <a:spcBef>
                <a:spcPct val="0"/>
              </a:spcBef>
            </a:pPr>
            <a:endParaRPr lang="en-US" sz="3800">
              <a:solidFill>
                <a:srgbClr val="1C0E04"/>
              </a:solidFill>
              <a:latin typeface="Playpen Sans"/>
              <a:ea typeface="Playpen Sans"/>
              <a:cs typeface="Playpen Sans"/>
              <a:sym typeface="Playpen Sans"/>
            </a:endParaRPr>
          </a:p>
        </p:txBody>
      </p:sp>
      <p:sp>
        <p:nvSpPr>
          <p:cNvPr id="5" name="Freeform 5"/>
          <p:cNvSpPr/>
          <p:nvPr/>
        </p:nvSpPr>
        <p:spPr>
          <a:xfrm rot="-5400000">
            <a:off x="14115833" y="-5629271"/>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6" name="Freeform 6"/>
          <p:cNvSpPr/>
          <p:nvPr/>
        </p:nvSpPr>
        <p:spPr>
          <a:xfrm rot="-5400000">
            <a:off x="-4172167" y="7747535"/>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rot="-5400000">
            <a:off x="16346406" y="6739644"/>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4" name="Freeform 4"/>
          <p:cNvSpPr/>
          <p:nvPr/>
        </p:nvSpPr>
        <p:spPr>
          <a:xfrm rot="-5400000" flipV="1">
            <a:off x="-6402740" y="6739644"/>
            <a:ext cx="8344335" cy="8229600"/>
          </a:xfrm>
          <a:custGeom>
            <a:avLst/>
            <a:gdLst/>
            <a:ahLst/>
            <a:cxnLst/>
            <a:rect l="l" t="t" r="r" b="b"/>
            <a:pathLst>
              <a:path w="8344335" h="8229600">
                <a:moveTo>
                  <a:pt x="0" y="8229600"/>
                </a:moveTo>
                <a:lnTo>
                  <a:pt x="8344334" y="8229600"/>
                </a:lnTo>
                <a:lnTo>
                  <a:pt x="8344334" y="0"/>
                </a:lnTo>
                <a:lnTo>
                  <a:pt x="0" y="0"/>
                </a:lnTo>
                <a:lnTo>
                  <a:pt x="0" y="8229600"/>
                </a:lnTo>
                <a:close/>
              </a:path>
            </a:pathLst>
          </a:custGeom>
          <a:blipFill>
            <a:blip r:embed="rId3">
              <a:alphaModFix amt="19999"/>
            </a:blip>
            <a:stretch>
              <a:fillRect/>
            </a:stretch>
          </a:blipFill>
        </p:spPr>
        <p:txBody>
          <a:bodyPr/>
          <a:lstStyle/>
          <a:p>
            <a:endParaRPr lang="en-US"/>
          </a:p>
        </p:txBody>
      </p:sp>
      <p:sp>
        <p:nvSpPr>
          <p:cNvPr id="5" name="TextBox 5"/>
          <p:cNvSpPr txBox="1"/>
          <p:nvPr/>
        </p:nvSpPr>
        <p:spPr>
          <a:xfrm>
            <a:off x="4965469" y="761514"/>
            <a:ext cx="8357062" cy="1162050"/>
          </a:xfrm>
          <a:prstGeom prst="rect">
            <a:avLst/>
          </a:prstGeom>
        </p:spPr>
        <p:txBody>
          <a:bodyPr lIns="0" tIns="0" rIns="0" bIns="0" rtlCol="0" anchor="t">
            <a:spAutoFit/>
          </a:bodyPr>
          <a:lstStyle/>
          <a:p>
            <a:pPr marL="0" lvl="0" indent="0" algn="ctr">
              <a:lnSpc>
                <a:spcPts val="9000"/>
              </a:lnSpc>
              <a:spcBef>
                <a:spcPct val="0"/>
              </a:spcBef>
            </a:pPr>
            <a:r>
              <a:rPr lang="en-US" sz="7500" spc="89">
                <a:solidFill>
                  <a:srgbClr val="915833">
                    <a:alpha val="80000"/>
                  </a:srgbClr>
                </a:solidFill>
                <a:latin typeface="More Sugar"/>
                <a:ea typeface="More Sugar"/>
                <a:cs typeface="More Sugar"/>
                <a:sym typeface="More Sugar"/>
              </a:rPr>
              <a:t>REFERENCES</a:t>
            </a:r>
          </a:p>
        </p:txBody>
      </p:sp>
      <p:sp>
        <p:nvSpPr>
          <p:cNvPr id="6" name="TextBox 6"/>
          <p:cNvSpPr txBox="1"/>
          <p:nvPr/>
        </p:nvSpPr>
        <p:spPr>
          <a:xfrm>
            <a:off x="755507" y="2106052"/>
            <a:ext cx="16776986" cy="7376507"/>
          </a:xfrm>
          <a:prstGeom prst="rect">
            <a:avLst/>
          </a:prstGeom>
        </p:spPr>
        <p:txBody>
          <a:bodyPr lIns="0" tIns="0" rIns="0" bIns="0" rtlCol="0" anchor="t">
            <a:spAutoFit/>
          </a:bodyPr>
          <a:lstStyle/>
          <a:p>
            <a:pPr marL="820421" lvl="1" indent="-410210" algn="l">
              <a:lnSpc>
                <a:spcPts val="5320"/>
              </a:lnSpc>
              <a:buFont typeface="Arial"/>
              <a:buChar char="•"/>
            </a:pPr>
            <a:r>
              <a:rPr lang="en-US" sz="2400" u="sng" dirty="0">
                <a:solidFill>
                  <a:srgbClr val="1C0E04"/>
                </a:solidFill>
                <a:latin typeface="Playpen Sans"/>
                <a:ea typeface="Playpen Sans"/>
                <a:cs typeface="Playpen Sans"/>
                <a:sym typeface="Playpen Sans"/>
              </a:rPr>
              <a:t>Limon, D., &amp; Plaster, B. (2022). Can AI Teach Us How to Become More Emotionally Intelligent. Harvard Business Review, from https://hbr. org/2022/01/can-ai-teach-us-how-to-become-more-emotionally-intelligent.</a:t>
            </a:r>
          </a:p>
          <a:p>
            <a:pPr marL="820421" lvl="1" indent="-410210" algn="l">
              <a:lnSpc>
                <a:spcPts val="5320"/>
              </a:lnSpc>
              <a:buFont typeface="Arial"/>
              <a:buChar char="•"/>
            </a:pPr>
            <a:r>
              <a:rPr lang="en-US" sz="2400" u="sng" dirty="0" err="1">
                <a:solidFill>
                  <a:srgbClr val="1C0E04"/>
                </a:solidFill>
                <a:latin typeface="Playpen Sans"/>
                <a:ea typeface="Playpen Sans"/>
                <a:cs typeface="Playpen Sans"/>
                <a:sym typeface="Playpen Sans"/>
              </a:rPr>
              <a:t>Narimisaei</a:t>
            </a:r>
            <a:r>
              <a:rPr lang="en-US" sz="2400" u="sng" dirty="0">
                <a:solidFill>
                  <a:srgbClr val="1C0E04"/>
                </a:solidFill>
                <a:latin typeface="Playpen Sans"/>
                <a:ea typeface="Playpen Sans"/>
                <a:cs typeface="Playpen Sans"/>
                <a:sym typeface="Playpen Sans"/>
              </a:rPr>
              <a:t>, J., </a:t>
            </a:r>
            <a:r>
              <a:rPr lang="en-US" sz="2400" u="sng" dirty="0" err="1">
                <a:solidFill>
                  <a:srgbClr val="1C0E04"/>
                </a:solidFill>
                <a:latin typeface="Playpen Sans"/>
                <a:ea typeface="Playpen Sans"/>
                <a:cs typeface="Playpen Sans"/>
                <a:sym typeface="Playpen Sans"/>
              </a:rPr>
              <a:t>Naeim</a:t>
            </a:r>
            <a:r>
              <a:rPr lang="en-US" sz="2400" u="sng" dirty="0">
                <a:solidFill>
                  <a:srgbClr val="1C0E04"/>
                </a:solidFill>
                <a:latin typeface="Playpen Sans"/>
                <a:ea typeface="Playpen Sans"/>
                <a:cs typeface="Playpen Sans"/>
                <a:sym typeface="Playpen Sans"/>
              </a:rPr>
              <a:t>, M., </a:t>
            </a:r>
            <a:r>
              <a:rPr lang="en-US" sz="2400" u="sng" dirty="0" err="1">
                <a:solidFill>
                  <a:srgbClr val="1C0E04"/>
                </a:solidFill>
                <a:latin typeface="Playpen Sans"/>
                <a:ea typeface="Playpen Sans"/>
                <a:cs typeface="Playpen Sans"/>
                <a:sym typeface="Playpen Sans"/>
              </a:rPr>
              <a:t>Imannezhad</a:t>
            </a:r>
            <a:r>
              <a:rPr lang="en-US" sz="2400" u="sng" dirty="0">
                <a:solidFill>
                  <a:srgbClr val="1C0E04"/>
                </a:solidFill>
                <a:latin typeface="Playpen Sans"/>
                <a:ea typeface="Playpen Sans"/>
                <a:cs typeface="Playpen Sans"/>
                <a:sym typeface="Playpen Sans"/>
              </a:rPr>
              <a:t>, S., Samian, P., &amp; Sobhani, M. (2024). Exploring emotional intelligence in artificial intelligence systems: a comprehensive analysis of emotion recognition and response mechanisms. Annals of Medicine and Surgery, 86(8), 4657-4663.</a:t>
            </a:r>
          </a:p>
          <a:p>
            <a:pPr marL="820421" lvl="1" indent="-410210" algn="l">
              <a:lnSpc>
                <a:spcPts val="5320"/>
              </a:lnSpc>
              <a:buFont typeface="Arial"/>
              <a:buChar char="•"/>
            </a:pPr>
            <a:r>
              <a:rPr lang="en-US" sz="2400" u="sng" dirty="0">
                <a:solidFill>
                  <a:srgbClr val="1C0E04"/>
                </a:solidFill>
                <a:latin typeface="Playpen Sans"/>
                <a:ea typeface="Playpen Sans"/>
                <a:cs typeface="Playpen Sans"/>
                <a:sym typeface="Playpen Sans"/>
              </a:rPr>
              <a:t>Thomas, M. (2022). The future of AI: how artificial intelligence will change the world. Built in, 10.</a:t>
            </a:r>
          </a:p>
          <a:p>
            <a:pPr marL="820421" lvl="1" indent="-410210" algn="l">
              <a:lnSpc>
                <a:spcPts val="5320"/>
              </a:lnSpc>
              <a:buFont typeface="Arial"/>
              <a:buChar char="•"/>
            </a:pPr>
            <a:r>
              <a:rPr lang="en-US" sz="2400" u="sng" dirty="0">
                <a:solidFill>
                  <a:srgbClr val="1C0E04"/>
                </a:solidFill>
                <a:latin typeface="Playpen Sans"/>
                <a:ea typeface="Playpen Sans"/>
              </a:rPr>
              <a:t>Tano, M., &amp; Okolo, C. T. (2024). Moving toward truly responsible AI development in the global AI </a:t>
            </a:r>
            <a:r>
              <a:rPr lang="en-US" sz="2400" u="sng" dirty="0" err="1">
                <a:solidFill>
                  <a:srgbClr val="1C0E04"/>
                </a:solidFill>
                <a:latin typeface="Playpen Sans"/>
                <a:ea typeface="Playpen Sans"/>
              </a:rPr>
              <a:t>market.Cheatham</a:t>
            </a:r>
            <a:r>
              <a:rPr lang="en-US" sz="2400" u="sng" dirty="0">
                <a:solidFill>
                  <a:srgbClr val="1C0E04"/>
                </a:solidFill>
                <a:latin typeface="Playpen Sans"/>
                <a:ea typeface="Playpen Sans"/>
              </a:rPr>
              <a:t>, B., </a:t>
            </a:r>
            <a:r>
              <a:rPr lang="en-US" sz="2400" u="sng" dirty="0" err="1">
                <a:solidFill>
                  <a:srgbClr val="1C0E04"/>
                </a:solidFill>
                <a:latin typeface="Playpen Sans"/>
                <a:ea typeface="Playpen Sans"/>
              </a:rPr>
              <a:t>Javanmardian</a:t>
            </a:r>
            <a:r>
              <a:rPr lang="en-US" sz="2400" u="sng" dirty="0">
                <a:solidFill>
                  <a:srgbClr val="1C0E04"/>
                </a:solidFill>
                <a:latin typeface="Playpen Sans"/>
                <a:ea typeface="Playpen Sans"/>
              </a:rPr>
              <a:t>, K., &amp; </a:t>
            </a:r>
            <a:r>
              <a:rPr lang="en-US" sz="2400" u="sng" dirty="0" err="1">
                <a:solidFill>
                  <a:srgbClr val="1C0E04"/>
                </a:solidFill>
                <a:latin typeface="Playpen Sans"/>
                <a:ea typeface="Playpen Sans"/>
              </a:rPr>
              <a:t>Samandari</a:t>
            </a:r>
            <a:r>
              <a:rPr lang="en-US" sz="2400" u="sng" dirty="0">
                <a:solidFill>
                  <a:srgbClr val="1C0E04"/>
                </a:solidFill>
                <a:latin typeface="Playpen Sans"/>
                <a:ea typeface="Playpen Sans"/>
              </a:rPr>
              <a:t>, H. (2019). </a:t>
            </a:r>
          </a:p>
          <a:p>
            <a:pPr marL="820421" lvl="1" indent="-410210" algn="l">
              <a:lnSpc>
                <a:spcPts val="5320"/>
              </a:lnSpc>
              <a:buFont typeface="Arial"/>
              <a:buChar char="•"/>
            </a:pPr>
            <a:r>
              <a:rPr lang="en-US" sz="2400" u="sng" dirty="0">
                <a:solidFill>
                  <a:srgbClr val="1C0E04"/>
                </a:solidFill>
                <a:latin typeface="Playpen Sans"/>
                <a:ea typeface="Playpen Sans"/>
              </a:rPr>
              <a:t>Confronting the risks of artificial intelligence. McKinsey Quarterly, 2(38), 1-9.</a:t>
            </a:r>
          </a:p>
          <a:p>
            <a:pPr marL="820421" lvl="1" indent="-410210" algn="l">
              <a:lnSpc>
                <a:spcPts val="5320"/>
              </a:lnSpc>
              <a:buFont typeface="Arial"/>
              <a:buChar char="•"/>
            </a:pPr>
            <a:r>
              <a:rPr lang="en-US" sz="2400" u="sng" dirty="0">
                <a:solidFill>
                  <a:srgbClr val="1C0E04"/>
                </a:solidFill>
                <a:latin typeface="Playpen Sans"/>
                <a:ea typeface="Playpen Sans"/>
              </a:rPr>
              <a:t>OpenAI. (2025). ChatGPT (Feb 12 version) [Large language model]. https://openai.com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txBody>
          <a:bodyPr/>
          <a:lstStyle/>
          <a:p>
            <a:endParaRPr lang="en-US"/>
          </a:p>
        </p:txBody>
      </p:sp>
      <p:sp>
        <p:nvSpPr>
          <p:cNvPr id="3" name="Freeform 3"/>
          <p:cNvSpPr/>
          <p:nvPr/>
        </p:nvSpPr>
        <p:spPr>
          <a:xfrm rot="-5400000">
            <a:off x="16346406" y="6739644"/>
            <a:ext cx="8344335" cy="8229600"/>
          </a:xfrm>
          <a:custGeom>
            <a:avLst/>
            <a:gdLst/>
            <a:ahLst/>
            <a:cxnLst/>
            <a:rect l="l" t="t" r="r" b="b"/>
            <a:pathLst>
              <a:path w="8344335" h="8229600">
                <a:moveTo>
                  <a:pt x="0" y="0"/>
                </a:moveTo>
                <a:lnTo>
                  <a:pt x="8344334" y="0"/>
                </a:lnTo>
                <a:lnTo>
                  <a:pt x="8344334" y="8229600"/>
                </a:lnTo>
                <a:lnTo>
                  <a:pt x="0" y="8229600"/>
                </a:lnTo>
                <a:lnTo>
                  <a:pt x="0" y="0"/>
                </a:lnTo>
                <a:close/>
              </a:path>
            </a:pathLst>
          </a:custGeom>
          <a:blipFill>
            <a:blip r:embed="rId3">
              <a:alphaModFix amt="19999"/>
            </a:blip>
            <a:stretch>
              <a:fillRect/>
            </a:stretch>
          </a:blipFill>
        </p:spPr>
        <p:txBody>
          <a:bodyPr/>
          <a:lstStyle/>
          <a:p>
            <a:endParaRPr lang="en-US"/>
          </a:p>
        </p:txBody>
      </p:sp>
      <p:sp>
        <p:nvSpPr>
          <p:cNvPr id="4" name="Freeform 4"/>
          <p:cNvSpPr/>
          <p:nvPr/>
        </p:nvSpPr>
        <p:spPr>
          <a:xfrm rot="-5400000" flipV="1">
            <a:off x="-6402740" y="6739644"/>
            <a:ext cx="8344335" cy="8229600"/>
          </a:xfrm>
          <a:custGeom>
            <a:avLst/>
            <a:gdLst/>
            <a:ahLst/>
            <a:cxnLst/>
            <a:rect l="l" t="t" r="r" b="b"/>
            <a:pathLst>
              <a:path w="8344335" h="8229600">
                <a:moveTo>
                  <a:pt x="0" y="8229600"/>
                </a:moveTo>
                <a:lnTo>
                  <a:pt x="8344334" y="8229600"/>
                </a:lnTo>
                <a:lnTo>
                  <a:pt x="8344334" y="0"/>
                </a:lnTo>
                <a:lnTo>
                  <a:pt x="0" y="0"/>
                </a:lnTo>
                <a:lnTo>
                  <a:pt x="0" y="8229600"/>
                </a:lnTo>
                <a:close/>
              </a:path>
            </a:pathLst>
          </a:custGeom>
          <a:blipFill>
            <a:blip r:embed="rId3">
              <a:alphaModFix amt="19999"/>
            </a:blip>
            <a:stretch>
              <a:fillRect/>
            </a:stretch>
          </a:blipFill>
        </p:spPr>
        <p:txBody>
          <a:bodyPr/>
          <a:lstStyle/>
          <a:p>
            <a:endParaRPr lang="en-US"/>
          </a:p>
        </p:txBody>
      </p:sp>
      <p:sp>
        <p:nvSpPr>
          <p:cNvPr id="5" name="TextBox 5"/>
          <p:cNvSpPr txBox="1"/>
          <p:nvPr/>
        </p:nvSpPr>
        <p:spPr>
          <a:xfrm>
            <a:off x="4965469" y="3197703"/>
            <a:ext cx="8357062" cy="1285875"/>
          </a:xfrm>
          <a:prstGeom prst="rect">
            <a:avLst/>
          </a:prstGeom>
        </p:spPr>
        <p:txBody>
          <a:bodyPr lIns="0" tIns="0" rIns="0" bIns="0" rtlCol="0" anchor="t">
            <a:spAutoFit/>
          </a:bodyPr>
          <a:lstStyle/>
          <a:p>
            <a:pPr marL="0" lvl="0" indent="0" algn="ctr">
              <a:lnSpc>
                <a:spcPts val="10199"/>
              </a:lnSpc>
              <a:spcBef>
                <a:spcPct val="0"/>
              </a:spcBef>
            </a:pPr>
            <a:r>
              <a:rPr lang="en-US" sz="8499" spc="101">
                <a:solidFill>
                  <a:srgbClr val="915833">
                    <a:alpha val="80000"/>
                  </a:srgbClr>
                </a:solidFill>
                <a:latin typeface="More Sugar"/>
                <a:ea typeface="More Sugar"/>
                <a:cs typeface="More Sugar"/>
                <a:sym typeface="More Sugar"/>
              </a:rPr>
              <a:t>THANK YOU</a:t>
            </a:r>
          </a:p>
        </p:txBody>
      </p:sp>
      <p:sp>
        <p:nvSpPr>
          <p:cNvPr id="6" name="TextBox 6"/>
          <p:cNvSpPr txBox="1"/>
          <p:nvPr/>
        </p:nvSpPr>
        <p:spPr>
          <a:xfrm>
            <a:off x="1139502" y="4702347"/>
            <a:ext cx="16008997" cy="2680477"/>
          </a:xfrm>
          <a:prstGeom prst="rect">
            <a:avLst/>
          </a:prstGeom>
        </p:spPr>
        <p:txBody>
          <a:bodyPr lIns="0" tIns="0" rIns="0" bIns="0" rtlCol="0" anchor="t">
            <a:spAutoFit/>
          </a:bodyPr>
          <a:lstStyle/>
          <a:p>
            <a:pPr algn="l">
              <a:lnSpc>
                <a:spcPts val="5320"/>
              </a:lnSpc>
              <a:spcBef>
                <a:spcPct val="0"/>
              </a:spcBef>
            </a:pPr>
            <a:r>
              <a:rPr lang="en-US" sz="3800" dirty="0">
                <a:solidFill>
                  <a:srgbClr val="1C0E04"/>
                </a:solidFill>
                <a:latin typeface="Playpen Sans"/>
                <a:ea typeface="Playpen Sans"/>
                <a:cs typeface="Playpen Sans"/>
                <a:sym typeface="Playpen Sans"/>
              </a:rPr>
              <a:t>A heartfelt thank you to the incredible Team of RAISE '25 for providing us with this amazing opportunity to showcase our talents and skills. We truly appreciate the chance to contribute and shine.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582</Words>
  <Application>Microsoft Office PowerPoint</Application>
  <PresentationFormat>Custom</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More Sugar</vt:lpstr>
      <vt:lpstr>Playpen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RAISE ‘25 Competition Descriptive Deck</dc:title>
  <cp:lastModifiedBy>Gannoju, Roshni</cp:lastModifiedBy>
  <cp:revision>2</cp:revision>
  <dcterms:created xsi:type="dcterms:W3CDTF">2006-08-16T00:00:00Z</dcterms:created>
  <dcterms:modified xsi:type="dcterms:W3CDTF">2025-02-17T02:17:28Z</dcterms:modified>
  <dc:identifier>DAGfPJEvFy0</dc:identifier>
</cp:coreProperties>
</file>