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8288000" cy="10287000"/>
  <p:notesSz cx="6858000" cy="9144000"/>
  <p:embeddedFontLst>
    <p:embeddedFont>
      <p:font typeface="DG Jory" charset="1" panose="02000000000000000000"/>
      <p:regular r:id="rId27"/>
    </p:embeddedFont>
    <p:embeddedFont>
      <p:font typeface="League Spartan" charset="1" panose="0000080000000000000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607933" y="59261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680067" y="-2511057"/>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3808940" y="6165990"/>
            <a:ext cx="10670119" cy="740867"/>
          </a:xfrm>
          <a:prstGeom prst="rect">
            <a:avLst/>
          </a:prstGeom>
        </p:spPr>
        <p:txBody>
          <a:bodyPr anchor="t" rtlCol="false" tIns="0" lIns="0" bIns="0" rIns="0">
            <a:spAutoFit/>
          </a:bodyPr>
          <a:lstStyle/>
          <a:p>
            <a:pPr algn="ctr">
              <a:lnSpc>
                <a:spcPts val="5759"/>
              </a:lnSpc>
            </a:pPr>
            <a:r>
              <a:rPr lang="en-US" sz="4799">
                <a:solidFill>
                  <a:srgbClr val="000000"/>
                </a:solidFill>
                <a:latin typeface="DG Jory"/>
                <a:ea typeface="DG Jory"/>
                <a:cs typeface="DG Jory"/>
                <a:sym typeface="DG Jory"/>
              </a:rPr>
              <a:t>Our Future With AI: Utopian or Dystopian?</a:t>
            </a:r>
          </a:p>
        </p:txBody>
      </p:sp>
      <p:sp>
        <p:nvSpPr>
          <p:cNvPr name="TextBox 7" id="7"/>
          <p:cNvSpPr txBox="true"/>
          <p:nvPr/>
        </p:nvSpPr>
        <p:spPr>
          <a:xfrm rot="0">
            <a:off x="6589181" y="1019175"/>
            <a:ext cx="5109638" cy="480465"/>
          </a:xfrm>
          <a:prstGeom prst="rect">
            <a:avLst/>
          </a:prstGeom>
        </p:spPr>
        <p:txBody>
          <a:bodyPr anchor="t" rtlCol="false" tIns="0" lIns="0" bIns="0" rIns="0">
            <a:spAutoFit/>
          </a:bodyPr>
          <a:lstStyle/>
          <a:p>
            <a:pPr algn="ctr" marL="0" indent="0" lvl="0">
              <a:lnSpc>
                <a:spcPts val="3726"/>
              </a:lnSpc>
              <a:spcBef>
                <a:spcPct val="0"/>
              </a:spcBef>
            </a:pPr>
            <a:r>
              <a:rPr lang="en-US" sz="3105">
                <a:solidFill>
                  <a:srgbClr val="000000"/>
                </a:solidFill>
                <a:latin typeface="DG Jory"/>
                <a:ea typeface="DG Jory"/>
                <a:cs typeface="DG Jory"/>
                <a:sym typeface="DG Jory"/>
              </a:rPr>
              <a:t>Team ByteForce</a:t>
            </a:r>
          </a:p>
        </p:txBody>
      </p:sp>
      <p:sp>
        <p:nvSpPr>
          <p:cNvPr name="TextBox 8" id="8"/>
          <p:cNvSpPr txBox="true"/>
          <p:nvPr/>
        </p:nvSpPr>
        <p:spPr>
          <a:xfrm rot="0">
            <a:off x="4043841" y="3630669"/>
            <a:ext cx="10200318" cy="2533650"/>
          </a:xfrm>
          <a:prstGeom prst="rect">
            <a:avLst/>
          </a:prstGeom>
        </p:spPr>
        <p:txBody>
          <a:bodyPr anchor="t" rtlCol="false" tIns="0" lIns="0" bIns="0" rIns="0">
            <a:spAutoFit/>
          </a:bodyPr>
          <a:lstStyle/>
          <a:p>
            <a:pPr algn="ctr">
              <a:lnSpc>
                <a:spcPts val="10012"/>
              </a:lnSpc>
            </a:pPr>
            <a:r>
              <a:rPr lang="en-US" sz="8344">
                <a:solidFill>
                  <a:srgbClr val="000000"/>
                </a:solidFill>
                <a:latin typeface="League Spartan"/>
                <a:ea typeface="League Spartan"/>
                <a:cs typeface="League Spartan"/>
                <a:sym typeface="League Spartan"/>
              </a:rPr>
              <a:t>RAISE ‘25 DATA COMPETITION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5" id="5"/>
          <p:cNvGrpSpPr/>
          <p:nvPr/>
        </p:nvGrpSpPr>
        <p:grpSpPr>
          <a:xfrm rot="0">
            <a:off x="4831868" y="372461"/>
            <a:ext cx="8624263" cy="2671934"/>
            <a:chOff x="0" y="0"/>
            <a:chExt cx="11499018" cy="3562579"/>
          </a:xfrm>
        </p:grpSpPr>
        <p:grpSp>
          <p:nvGrpSpPr>
            <p:cNvPr name="Group 6" id="6"/>
            <p:cNvGrpSpPr/>
            <p:nvPr/>
          </p:nvGrpSpPr>
          <p:grpSpPr>
            <a:xfrm rot="0">
              <a:off x="0" y="0"/>
              <a:ext cx="11232575" cy="3298137"/>
              <a:chOff x="0" y="0"/>
              <a:chExt cx="3193721" cy="937748"/>
            </a:xfrm>
          </p:grpSpPr>
          <p:sp>
            <p:nvSpPr>
              <p:cNvPr name="Freeform 7" id="7"/>
              <p:cNvSpPr/>
              <p:nvPr/>
            </p:nvSpPr>
            <p:spPr>
              <a:xfrm flipH="false" flipV="false" rot="0">
                <a:off x="0" y="0"/>
                <a:ext cx="3193721" cy="937748"/>
              </a:xfrm>
              <a:custGeom>
                <a:avLst/>
                <a:gdLst/>
                <a:ahLst/>
                <a:cxnLst/>
                <a:rect r="r" b="b" t="t" l="l"/>
                <a:pathLst>
                  <a:path h="937748" w="3193721">
                    <a:moveTo>
                      <a:pt x="3193721" y="0"/>
                    </a:moveTo>
                    <a:lnTo>
                      <a:pt x="0" y="0"/>
                    </a:lnTo>
                    <a:lnTo>
                      <a:pt x="0" y="749788"/>
                    </a:lnTo>
                    <a:lnTo>
                      <a:pt x="157480" y="749788"/>
                    </a:lnTo>
                    <a:lnTo>
                      <a:pt x="157480" y="937748"/>
                    </a:lnTo>
                    <a:lnTo>
                      <a:pt x="463550" y="749788"/>
                    </a:lnTo>
                    <a:lnTo>
                      <a:pt x="3193721" y="749788"/>
                    </a:lnTo>
                    <a:lnTo>
                      <a:pt x="3193721" y="0"/>
                    </a:lnTo>
                    <a:close/>
                  </a:path>
                </a:pathLst>
              </a:custGeom>
              <a:solidFill>
                <a:srgbClr val="9BDAE9"/>
              </a:solidFill>
              <a:ln cap="sq">
                <a:noFill/>
                <a:prstDash val="solid"/>
                <a:miter/>
              </a:ln>
            </p:spPr>
          </p:sp>
          <p:sp>
            <p:nvSpPr>
              <p:cNvPr name="TextBox 8" id="8"/>
              <p:cNvSpPr txBox="true"/>
              <p:nvPr/>
            </p:nvSpPr>
            <p:spPr>
              <a:xfrm>
                <a:off x="0" y="-47625"/>
                <a:ext cx="3193721" cy="794873"/>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266443" y="264443"/>
              <a:ext cx="11232575" cy="3298137"/>
              <a:chOff x="0" y="0"/>
              <a:chExt cx="3193721" cy="937748"/>
            </a:xfrm>
          </p:grpSpPr>
          <p:sp>
            <p:nvSpPr>
              <p:cNvPr name="Freeform 10" id="10"/>
              <p:cNvSpPr/>
              <p:nvPr/>
            </p:nvSpPr>
            <p:spPr>
              <a:xfrm flipH="false" flipV="false" rot="0">
                <a:off x="0" y="0"/>
                <a:ext cx="3193721" cy="937748"/>
              </a:xfrm>
              <a:custGeom>
                <a:avLst/>
                <a:gdLst/>
                <a:ahLst/>
                <a:cxnLst/>
                <a:rect r="r" b="b" t="t" l="l"/>
                <a:pathLst>
                  <a:path h="937748" w="3193721">
                    <a:moveTo>
                      <a:pt x="3193721" y="0"/>
                    </a:moveTo>
                    <a:lnTo>
                      <a:pt x="0" y="0"/>
                    </a:lnTo>
                    <a:lnTo>
                      <a:pt x="0" y="749788"/>
                    </a:lnTo>
                    <a:lnTo>
                      <a:pt x="157480" y="749788"/>
                    </a:lnTo>
                    <a:lnTo>
                      <a:pt x="157480" y="937748"/>
                    </a:lnTo>
                    <a:lnTo>
                      <a:pt x="463550" y="749788"/>
                    </a:lnTo>
                    <a:lnTo>
                      <a:pt x="3193721" y="749788"/>
                    </a:lnTo>
                    <a:lnTo>
                      <a:pt x="3193721" y="0"/>
                    </a:lnTo>
                    <a:close/>
                  </a:path>
                </a:pathLst>
              </a:custGeom>
              <a:solidFill>
                <a:srgbClr val="000000">
                  <a:alpha val="0"/>
                </a:srgbClr>
              </a:solidFill>
              <a:ln w="66675" cap="sq">
                <a:solidFill>
                  <a:srgbClr val="56C3D0"/>
                </a:solidFill>
                <a:prstDash val="solid"/>
                <a:miter/>
              </a:ln>
            </p:spPr>
          </p:sp>
          <p:sp>
            <p:nvSpPr>
              <p:cNvPr name="TextBox 11" id="11"/>
              <p:cNvSpPr txBox="true"/>
              <p:nvPr/>
            </p:nvSpPr>
            <p:spPr>
              <a:xfrm>
                <a:off x="0" y="-47625"/>
                <a:ext cx="3193721" cy="794873"/>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800606" y="576553"/>
              <a:ext cx="9897806" cy="1930400"/>
            </a:xfrm>
            <a:prstGeom prst="rect">
              <a:avLst/>
            </a:prstGeom>
          </p:spPr>
          <p:txBody>
            <a:bodyPr anchor="t" rtlCol="false" tIns="0" lIns="0" bIns="0" rIns="0">
              <a:spAutoFit/>
            </a:bodyPr>
            <a:lstStyle/>
            <a:p>
              <a:pPr algn="ctr">
                <a:lnSpc>
                  <a:spcPts val="5759"/>
                </a:lnSpc>
              </a:pPr>
              <a:r>
                <a:rPr lang="en-US" sz="4800">
                  <a:solidFill>
                    <a:srgbClr val="000000"/>
                  </a:solidFill>
                  <a:latin typeface="League Spartan"/>
                  <a:ea typeface="League Spartan"/>
                  <a:cs typeface="League Spartan"/>
                  <a:sym typeface="League Spartan"/>
                </a:rPr>
                <a:t>AI’S IMPACT ON SOCIETY</a:t>
              </a:r>
            </a:p>
          </p:txBody>
        </p:sp>
      </p:grpSp>
      <p:sp>
        <p:nvSpPr>
          <p:cNvPr name="Freeform 13" id="13"/>
          <p:cNvSpPr/>
          <p:nvPr/>
        </p:nvSpPr>
        <p:spPr>
          <a:xfrm flipH="false" flipV="false" rot="0">
            <a:off x="4101259" y="3175560"/>
            <a:ext cx="10085482" cy="6497361"/>
          </a:xfrm>
          <a:custGeom>
            <a:avLst/>
            <a:gdLst/>
            <a:ahLst/>
            <a:cxnLst/>
            <a:rect r="r" b="b" t="t" l="l"/>
            <a:pathLst>
              <a:path h="6497361" w="10085482">
                <a:moveTo>
                  <a:pt x="0" y="0"/>
                </a:moveTo>
                <a:lnTo>
                  <a:pt x="10085482" y="0"/>
                </a:lnTo>
                <a:lnTo>
                  <a:pt x="10085482" y="6497361"/>
                </a:lnTo>
                <a:lnTo>
                  <a:pt x="0" y="6497361"/>
                </a:lnTo>
                <a:lnTo>
                  <a:pt x="0" y="0"/>
                </a:lnTo>
                <a:close/>
              </a:path>
            </a:pathLst>
          </a:custGeom>
          <a:blipFill>
            <a:blip r:embed="rId4"/>
            <a:stretch>
              <a:fillRect l="-6874" t="-9516" r="-26877"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13082137" y="-495020"/>
            <a:ext cx="9287959" cy="8409825"/>
          </a:xfrm>
          <a:custGeom>
            <a:avLst/>
            <a:gdLst/>
            <a:ahLst/>
            <a:cxnLst/>
            <a:rect r="r" b="b" t="t" l="l"/>
            <a:pathLst>
              <a:path h="8409825" w="9287959">
                <a:moveTo>
                  <a:pt x="9287960" y="8409824"/>
                </a:moveTo>
                <a:lnTo>
                  <a:pt x="0" y="8409824"/>
                </a:lnTo>
                <a:lnTo>
                  <a:pt x="0" y="0"/>
                </a:lnTo>
                <a:lnTo>
                  <a:pt x="9287960" y="0"/>
                </a:lnTo>
                <a:lnTo>
                  <a:pt x="9287960" y="84098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07933" y="8049787"/>
            <a:ext cx="7360133" cy="6664266"/>
          </a:xfrm>
          <a:custGeom>
            <a:avLst/>
            <a:gdLst/>
            <a:ahLst/>
            <a:cxnLst/>
            <a:rect r="r" b="b" t="t" l="l"/>
            <a:pathLst>
              <a:path h="6664266" w="7360133">
                <a:moveTo>
                  <a:pt x="0" y="0"/>
                </a:moveTo>
                <a:lnTo>
                  <a:pt x="7360134" y="0"/>
                </a:lnTo>
                <a:lnTo>
                  <a:pt x="7360134" y="6664267"/>
                </a:lnTo>
                <a:lnTo>
                  <a:pt x="0" y="6664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true" flipV="false" rot="0">
            <a:off x="8303269" y="8738243"/>
            <a:ext cx="7360133" cy="6664266"/>
          </a:xfrm>
          <a:custGeom>
            <a:avLst/>
            <a:gdLst/>
            <a:ahLst/>
            <a:cxnLst/>
            <a:rect r="r" b="b" t="t" l="l"/>
            <a:pathLst>
              <a:path h="6664266" w="7360133">
                <a:moveTo>
                  <a:pt x="7360133" y="0"/>
                </a:moveTo>
                <a:lnTo>
                  <a:pt x="0" y="0"/>
                </a:lnTo>
                <a:lnTo>
                  <a:pt x="0" y="6664266"/>
                </a:lnTo>
                <a:lnTo>
                  <a:pt x="7360133" y="6664266"/>
                </a:lnTo>
                <a:lnTo>
                  <a:pt x="7360133"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5" id="5"/>
          <p:cNvSpPr txBox="true"/>
          <p:nvPr/>
        </p:nvSpPr>
        <p:spPr>
          <a:xfrm rot="0">
            <a:off x="2977616" y="3474206"/>
            <a:ext cx="11995489" cy="5264037"/>
          </a:xfrm>
          <a:prstGeom prst="rect">
            <a:avLst/>
          </a:prstGeom>
        </p:spPr>
        <p:txBody>
          <a:bodyPr anchor="t" rtlCol="false" tIns="0" lIns="0" bIns="0" rIns="0">
            <a:spAutoFit/>
          </a:bodyPr>
          <a:lstStyle/>
          <a:p>
            <a:pPr algn="l" marL="675648" indent="-337824" lvl="1">
              <a:lnSpc>
                <a:spcPts val="4381"/>
              </a:lnSpc>
              <a:buFont typeface="Arial"/>
              <a:buChar char="•"/>
            </a:pPr>
            <a:r>
              <a:rPr lang="en-US" sz="3129">
                <a:solidFill>
                  <a:srgbClr val="000000"/>
                </a:solidFill>
                <a:latin typeface="DG Jory"/>
                <a:ea typeface="DG Jory"/>
                <a:cs typeface="DG Jory"/>
                <a:sym typeface="DG Jory"/>
              </a:rPr>
              <a:t>Following Society’s overview from the previous slide, this chart illustrates Neutral (40.45%), Bad (35.78%), and Good (23.77%) sentiment.</a:t>
            </a:r>
          </a:p>
          <a:p>
            <a:pPr algn="l">
              <a:lnSpc>
                <a:spcPts val="839"/>
              </a:lnSpc>
            </a:pPr>
          </a:p>
          <a:p>
            <a:pPr algn="l" marL="675648" indent="-337824" lvl="1">
              <a:lnSpc>
                <a:spcPts val="4381"/>
              </a:lnSpc>
              <a:buFont typeface="Arial"/>
              <a:buChar char="•"/>
            </a:pPr>
            <a:r>
              <a:rPr lang="en-US" sz="3129">
                <a:solidFill>
                  <a:srgbClr val="000000"/>
                </a:solidFill>
                <a:latin typeface="DG Jory"/>
                <a:ea typeface="DG Jory"/>
                <a:cs typeface="DG Jory"/>
                <a:sym typeface="DG Jory"/>
              </a:rPr>
              <a:t>Neutral dominates, but the high Negative sentiment reflects concerns like privacy, misinformation, and ethical dilemmas.</a:t>
            </a:r>
          </a:p>
          <a:p>
            <a:pPr algn="l">
              <a:lnSpc>
                <a:spcPts val="839"/>
              </a:lnSpc>
            </a:pPr>
          </a:p>
          <a:p>
            <a:pPr algn="l" marL="675648" indent="-337824" lvl="1">
              <a:lnSpc>
                <a:spcPts val="4381"/>
              </a:lnSpc>
              <a:buFont typeface="Arial"/>
              <a:buChar char="•"/>
            </a:pPr>
            <a:r>
              <a:rPr lang="en-US" sz="3129">
                <a:solidFill>
                  <a:srgbClr val="000000"/>
                </a:solidFill>
                <a:latin typeface="DG Jory"/>
                <a:ea typeface="DG Jory"/>
                <a:cs typeface="DG Jory"/>
                <a:sym typeface="DG Jory"/>
              </a:rPr>
              <a:t>Positive sentiment showcases the potential of AI to improve public services and support societal innovation.</a:t>
            </a:r>
          </a:p>
          <a:p>
            <a:pPr algn="l">
              <a:lnSpc>
                <a:spcPts val="839"/>
              </a:lnSpc>
            </a:pPr>
          </a:p>
          <a:p>
            <a:pPr algn="l" marL="675648" indent="-337824" lvl="1">
              <a:lnSpc>
                <a:spcPts val="4381"/>
              </a:lnSpc>
              <a:buFont typeface="Arial"/>
              <a:buChar char="•"/>
            </a:pPr>
            <a:r>
              <a:rPr lang="en-US" sz="3129">
                <a:solidFill>
                  <a:srgbClr val="000000"/>
                </a:solidFill>
                <a:latin typeface="DG Jory"/>
                <a:ea typeface="DG Jory"/>
                <a:cs typeface="DG Jory"/>
                <a:sym typeface="DG Jory"/>
              </a:rPr>
              <a:t>The donut chart highlights a nearly equal division between Neutral and Negative views, showing society’s cautious stance toward AI’s role.</a:t>
            </a:r>
          </a:p>
          <a:p>
            <a:pPr algn="l">
              <a:lnSpc>
                <a:spcPts val="4381"/>
              </a:lnSpc>
            </a:pPr>
          </a:p>
        </p:txBody>
      </p:sp>
      <p:grpSp>
        <p:nvGrpSpPr>
          <p:cNvPr name="Group 6" id="6"/>
          <p:cNvGrpSpPr/>
          <p:nvPr/>
        </p:nvGrpSpPr>
        <p:grpSpPr>
          <a:xfrm rot="0">
            <a:off x="606516" y="606990"/>
            <a:ext cx="6769231" cy="2671934"/>
            <a:chOff x="0" y="0"/>
            <a:chExt cx="9025641" cy="3562579"/>
          </a:xfrm>
        </p:grpSpPr>
        <p:grpSp>
          <p:nvGrpSpPr>
            <p:cNvPr name="Group 7" id="7"/>
            <p:cNvGrpSpPr/>
            <p:nvPr/>
          </p:nvGrpSpPr>
          <p:grpSpPr>
            <a:xfrm rot="0">
              <a:off x="0" y="0"/>
              <a:ext cx="8816509" cy="3298137"/>
              <a:chOff x="0" y="0"/>
              <a:chExt cx="2506769" cy="937748"/>
            </a:xfrm>
          </p:grpSpPr>
          <p:sp>
            <p:nvSpPr>
              <p:cNvPr name="Freeform 8" id="8"/>
              <p:cNvSpPr/>
              <p:nvPr/>
            </p:nvSpPr>
            <p:spPr>
              <a:xfrm flipH="false" flipV="false" rot="0">
                <a:off x="0" y="0"/>
                <a:ext cx="2506769" cy="937748"/>
              </a:xfrm>
              <a:custGeom>
                <a:avLst/>
                <a:gdLst/>
                <a:ahLst/>
                <a:cxnLst/>
                <a:rect r="r" b="b" t="t" l="l"/>
                <a:pathLst>
                  <a:path h="937748" w="2506769">
                    <a:moveTo>
                      <a:pt x="2506769" y="0"/>
                    </a:moveTo>
                    <a:lnTo>
                      <a:pt x="0" y="0"/>
                    </a:lnTo>
                    <a:lnTo>
                      <a:pt x="0" y="749788"/>
                    </a:lnTo>
                    <a:lnTo>
                      <a:pt x="157480" y="749788"/>
                    </a:lnTo>
                    <a:lnTo>
                      <a:pt x="157480" y="937748"/>
                    </a:lnTo>
                    <a:lnTo>
                      <a:pt x="463550" y="749788"/>
                    </a:lnTo>
                    <a:lnTo>
                      <a:pt x="2506769" y="749788"/>
                    </a:lnTo>
                    <a:lnTo>
                      <a:pt x="2506769" y="0"/>
                    </a:lnTo>
                    <a:close/>
                  </a:path>
                </a:pathLst>
              </a:custGeom>
              <a:solidFill>
                <a:srgbClr val="9BDAE9"/>
              </a:solidFill>
              <a:ln cap="sq">
                <a:noFill/>
                <a:prstDash val="solid"/>
                <a:miter/>
              </a:ln>
            </p:spPr>
          </p:sp>
          <p:sp>
            <p:nvSpPr>
              <p:cNvPr name="TextBox 9" id="9"/>
              <p:cNvSpPr txBox="true"/>
              <p:nvPr/>
            </p:nvSpPr>
            <p:spPr>
              <a:xfrm>
                <a:off x="0" y="-47625"/>
                <a:ext cx="2506769" cy="794873"/>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209132" y="264443"/>
              <a:ext cx="8816509" cy="3298137"/>
              <a:chOff x="0" y="0"/>
              <a:chExt cx="2506769" cy="937748"/>
            </a:xfrm>
          </p:grpSpPr>
          <p:sp>
            <p:nvSpPr>
              <p:cNvPr name="Freeform 11" id="11"/>
              <p:cNvSpPr/>
              <p:nvPr/>
            </p:nvSpPr>
            <p:spPr>
              <a:xfrm flipH="false" flipV="false" rot="0">
                <a:off x="0" y="0"/>
                <a:ext cx="2506769" cy="937748"/>
              </a:xfrm>
              <a:custGeom>
                <a:avLst/>
                <a:gdLst/>
                <a:ahLst/>
                <a:cxnLst/>
                <a:rect r="r" b="b" t="t" l="l"/>
                <a:pathLst>
                  <a:path h="937748" w="2506769">
                    <a:moveTo>
                      <a:pt x="2506769" y="0"/>
                    </a:moveTo>
                    <a:lnTo>
                      <a:pt x="0" y="0"/>
                    </a:lnTo>
                    <a:lnTo>
                      <a:pt x="0" y="749788"/>
                    </a:lnTo>
                    <a:lnTo>
                      <a:pt x="157480" y="749788"/>
                    </a:lnTo>
                    <a:lnTo>
                      <a:pt x="157480" y="937748"/>
                    </a:lnTo>
                    <a:lnTo>
                      <a:pt x="463550" y="749788"/>
                    </a:lnTo>
                    <a:lnTo>
                      <a:pt x="2506769" y="749788"/>
                    </a:lnTo>
                    <a:lnTo>
                      <a:pt x="2506769" y="0"/>
                    </a:lnTo>
                    <a:close/>
                  </a:path>
                </a:pathLst>
              </a:custGeom>
              <a:solidFill>
                <a:srgbClr val="000000">
                  <a:alpha val="0"/>
                </a:srgbClr>
              </a:solidFill>
              <a:ln w="66675" cap="sq">
                <a:solidFill>
                  <a:srgbClr val="56C3D0"/>
                </a:solidFill>
                <a:prstDash val="solid"/>
                <a:miter/>
              </a:ln>
            </p:spPr>
          </p:sp>
          <p:sp>
            <p:nvSpPr>
              <p:cNvPr name="TextBox 12" id="12"/>
              <p:cNvSpPr txBox="true"/>
              <p:nvPr/>
            </p:nvSpPr>
            <p:spPr>
              <a:xfrm>
                <a:off x="0" y="-47625"/>
                <a:ext cx="2506769" cy="794873"/>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628400" y="576553"/>
              <a:ext cx="7768841" cy="1930400"/>
            </a:xfrm>
            <a:prstGeom prst="rect">
              <a:avLst/>
            </a:prstGeom>
          </p:spPr>
          <p:txBody>
            <a:bodyPr anchor="t" rtlCol="false" tIns="0" lIns="0" bIns="0" rIns="0">
              <a:spAutoFit/>
            </a:bodyPr>
            <a:lstStyle/>
            <a:p>
              <a:pPr algn="ctr">
                <a:lnSpc>
                  <a:spcPts val="5760"/>
                </a:lnSpc>
              </a:pPr>
              <a:r>
                <a:rPr lang="en-US" sz="4800">
                  <a:solidFill>
                    <a:srgbClr val="000000"/>
                  </a:solidFill>
                  <a:latin typeface="League Spartan"/>
                  <a:ea typeface="League Spartan"/>
                  <a:cs typeface="League Spartan"/>
                  <a:sym typeface="League Spartan"/>
                </a:rPr>
                <a:t>AI’S IMPACT ON SOCIETY</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5" id="5"/>
          <p:cNvGrpSpPr/>
          <p:nvPr/>
        </p:nvGrpSpPr>
        <p:grpSpPr>
          <a:xfrm rot="0">
            <a:off x="4831868" y="372461"/>
            <a:ext cx="8624263" cy="2671934"/>
            <a:chOff x="0" y="0"/>
            <a:chExt cx="11499018" cy="3562579"/>
          </a:xfrm>
        </p:grpSpPr>
        <p:grpSp>
          <p:nvGrpSpPr>
            <p:cNvPr name="Group 6" id="6"/>
            <p:cNvGrpSpPr/>
            <p:nvPr/>
          </p:nvGrpSpPr>
          <p:grpSpPr>
            <a:xfrm rot="0">
              <a:off x="0" y="0"/>
              <a:ext cx="11232575" cy="3298137"/>
              <a:chOff x="0" y="0"/>
              <a:chExt cx="3193721" cy="937748"/>
            </a:xfrm>
          </p:grpSpPr>
          <p:sp>
            <p:nvSpPr>
              <p:cNvPr name="Freeform 7" id="7"/>
              <p:cNvSpPr/>
              <p:nvPr/>
            </p:nvSpPr>
            <p:spPr>
              <a:xfrm flipH="false" flipV="false" rot="0">
                <a:off x="0" y="0"/>
                <a:ext cx="3193721" cy="937748"/>
              </a:xfrm>
              <a:custGeom>
                <a:avLst/>
                <a:gdLst/>
                <a:ahLst/>
                <a:cxnLst/>
                <a:rect r="r" b="b" t="t" l="l"/>
                <a:pathLst>
                  <a:path h="937748" w="3193721">
                    <a:moveTo>
                      <a:pt x="3193721" y="0"/>
                    </a:moveTo>
                    <a:lnTo>
                      <a:pt x="0" y="0"/>
                    </a:lnTo>
                    <a:lnTo>
                      <a:pt x="0" y="749788"/>
                    </a:lnTo>
                    <a:lnTo>
                      <a:pt x="157480" y="749788"/>
                    </a:lnTo>
                    <a:lnTo>
                      <a:pt x="157480" y="937748"/>
                    </a:lnTo>
                    <a:lnTo>
                      <a:pt x="463550" y="749788"/>
                    </a:lnTo>
                    <a:lnTo>
                      <a:pt x="3193721" y="749788"/>
                    </a:lnTo>
                    <a:lnTo>
                      <a:pt x="3193721" y="0"/>
                    </a:lnTo>
                    <a:close/>
                  </a:path>
                </a:pathLst>
              </a:custGeom>
              <a:solidFill>
                <a:srgbClr val="9BDAE9"/>
              </a:solidFill>
              <a:ln cap="sq">
                <a:noFill/>
                <a:prstDash val="solid"/>
                <a:miter/>
              </a:ln>
            </p:spPr>
          </p:sp>
          <p:sp>
            <p:nvSpPr>
              <p:cNvPr name="TextBox 8" id="8"/>
              <p:cNvSpPr txBox="true"/>
              <p:nvPr/>
            </p:nvSpPr>
            <p:spPr>
              <a:xfrm>
                <a:off x="0" y="-47625"/>
                <a:ext cx="3193721" cy="794873"/>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266443" y="264443"/>
              <a:ext cx="11232575" cy="3298137"/>
              <a:chOff x="0" y="0"/>
              <a:chExt cx="3193721" cy="937748"/>
            </a:xfrm>
          </p:grpSpPr>
          <p:sp>
            <p:nvSpPr>
              <p:cNvPr name="Freeform 10" id="10"/>
              <p:cNvSpPr/>
              <p:nvPr/>
            </p:nvSpPr>
            <p:spPr>
              <a:xfrm flipH="false" flipV="false" rot="0">
                <a:off x="0" y="0"/>
                <a:ext cx="3193721" cy="937748"/>
              </a:xfrm>
              <a:custGeom>
                <a:avLst/>
                <a:gdLst/>
                <a:ahLst/>
                <a:cxnLst/>
                <a:rect r="r" b="b" t="t" l="l"/>
                <a:pathLst>
                  <a:path h="937748" w="3193721">
                    <a:moveTo>
                      <a:pt x="3193721" y="0"/>
                    </a:moveTo>
                    <a:lnTo>
                      <a:pt x="0" y="0"/>
                    </a:lnTo>
                    <a:lnTo>
                      <a:pt x="0" y="749788"/>
                    </a:lnTo>
                    <a:lnTo>
                      <a:pt x="157480" y="749788"/>
                    </a:lnTo>
                    <a:lnTo>
                      <a:pt x="157480" y="937748"/>
                    </a:lnTo>
                    <a:lnTo>
                      <a:pt x="463550" y="749788"/>
                    </a:lnTo>
                    <a:lnTo>
                      <a:pt x="3193721" y="749788"/>
                    </a:lnTo>
                    <a:lnTo>
                      <a:pt x="3193721" y="0"/>
                    </a:lnTo>
                    <a:close/>
                  </a:path>
                </a:pathLst>
              </a:custGeom>
              <a:solidFill>
                <a:srgbClr val="000000">
                  <a:alpha val="0"/>
                </a:srgbClr>
              </a:solidFill>
              <a:ln w="66675" cap="sq">
                <a:solidFill>
                  <a:srgbClr val="56C3D0"/>
                </a:solidFill>
                <a:prstDash val="solid"/>
                <a:miter/>
              </a:ln>
            </p:spPr>
          </p:sp>
          <p:sp>
            <p:nvSpPr>
              <p:cNvPr name="TextBox 11" id="11"/>
              <p:cNvSpPr txBox="true"/>
              <p:nvPr/>
            </p:nvSpPr>
            <p:spPr>
              <a:xfrm>
                <a:off x="0" y="-47625"/>
                <a:ext cx="3193721" cy="794873"/>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800606" y="576553"/>
              <a:ext cx="9897806" cy="1930400"/>
            </a:xfrm>
            <a:prstGeom prst="rect">
              <a:avLst/>
            </a:prstGeom>
          </p:spPr>
          <p:txBody>
            <a:bodyPr anchor="t" rtlCol="false" tIns="0" lIns="0" bIns="0" rIns="0">
              <a:spAutoFit/>
            </a:bodyPr>
            <a:lstStyle/>
            <a:p>
              <a:pPr algn="ctr">
                <a:lnSpc>
                  <a:spcPts val="5759"/>
                </a:lnSpc>
              </a:pPr>
              <a:r>
                <a:rPr lang="en-US" sz="4800">
                  <a:solidFill>
                    <a:srgbClr val="000000"/>
                  </a:solidFill>
                  <a:latin typeface="League Spartan"/>
                  <a:ea typeface="League Spartan"/>
                  <a:cs typeface="League Spartan"/>
                  <a:sym typeface="League Spartan"/>
                </a:rPr>
                <a:t>AI’S IMPACT ON EDUCATION</a:t>
              </a:r>
            </a:p>
          </p:txBody>
        </p:sp>
      </p:grpSp>
      <p:sp>
        <p:nvSpPr>
          <p:cNvPr name="Freeform 13" id="13"/>
          <p:cNvSpPr/>
          <p:nvPr/>
        </p:nvSpPr>
        <p:spPr>
          <a:xfrm flipH="false" flipV="false" rot="0">
            <a:off x="4122920" y="3220686"/>
            <a:ext cx="10042160" cy="6430979"/>
          </a:xfrm>
          <a:custGeom>
            <a:avLst/>
            <a:gdLst/>
            <a:ahLst/>
            <a:cxnLst/>
            <a:rect r="r" b="b" t="t" l="l"/>
            <a:pathLst>
              <a:path h="6430979" w="10042160">
                <a:moveTo>
                  <a:pt x="0" y="0"/>
                </a:moveTo>
                <a:lnTo>
                  <a:pt x="10042160" y="0"/>
                </a:lnTo>
                <a:lnTo>
                  <a:pt x="10042160" y="6430980"/>
                </a:lnTo>
                <a:lnTo>
                  <a:pt x="0" y="6430980"/>
                </a:lnTo>
                <a:lnTo>
                  <a:pt x="0" y="0"/>
                </a:lnTo>
                <a:close/>
              </a:path>
            </a:pathLst>
          </a:custGeom>
          <a:blipFill>
            <a:blip r:embed="rId4"/>
            <a:stretch>
              <a:fillRect l="-6903" t="-8449" r="-25699"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13082137" y="-495020"/>
            <a:ext cx="9287959" cy="8409825"/>
          </a:xfrm>
          <a:custGeom>
            <a:avLst/>
            <a:gdLst/>
            <a:ahLst/>
            <a:cxnLst/>
            <a:rect r="r" b="b" t="t" l="l"/>
            <a:pathLst>
              <a:path h="8409825" w="9287959">
                <a:moveTo>
                  <a:pt x="9287960" y="8409824"/>
                </a:moveTo>
                <a:lnTo>
                  <a:pt x="0" y="8409824"/>
                </a:lnTo>
                <a:lnTo>
                  <a:pt x="0" y="0"/>
                </a:lnTo>
                <a:lnTo>
                  <a:pt x="9287960" y="0"/>
                </a:lnTo>
                <a:lnTo>
                  <a:pt x="9287960" y="84098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07933" y="8049787"/>
            <a:ext cx="7360133" cy="6664266"/>
          </a:xfrm>
          <a:custGeom>
            <a:avLst/>
            <a:gdLst/>
            <a:ahLst/>
            <a:cxnLst/>
            <a:rect r="r" b="b" t="t" l="l"/>
            <a:pathLst>
              <a:path h="6664266" w="7360133">
                <a:moveTo>
                  <a:pt x="0" y="0"/>
                </a:moveTo>
                <a:lnTo>
                  <a:pt x="7360134" y="0"/>
                </a:lnTo>
                <a:lnTo>
                  <a:pt x="7360134" y="6664267"/>
                </a:lnTo>
                <a:lnTo>
                  <a:pt x="0" y="6664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true" flipV="false" rot="0">
            <a:off x="8303269" y="8738243"/>
            <a:ext cx="7360133" cy="6664266"/>
          </a:xfrm>
          <a:custGeom>
            <a:avLst/>
            <a:gdLst/>
            <a:ahLst/>
            <a:cxnLst/>
            <a:rect r="r" b="b" t="t" l="l"/>
            <a:pathLst>
              <a:path h="6664266" w="7360133">
                <a:moveTo>
                  <a:pt x="7360133" y="0"/>
                </a:moveTo>
                <a:lnTo>
                  <a:pt x="0" y="0"/>
                </a:lnTo>
                <a:lnTo>
                  <a:pt x="0" y="6664266"/>
                </a:lnTo>
                <a:lnTo>
                  <a:pt x="7360133" y="6664266"/>
                </a:lnTo>
                <a:lnTo>
                  <a:pt x="7360133"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5" id="5"/>
          <p:cNvSpPr txBox="true"/>
          <p:nvPr/>
        </p:nvSpPr>
        <p:spPr>
          <a:xfrm rot="0">
            <a:off x="2977616" y="3474206"/>
            <a:ext cx="12332768" cy="5264037"/>
          </a:xfrm>
          <a:prstGeom prst="rect">
            <a:avLst/>
          </a:prstGeom>
        </p:spPr>
        <p:txBody>
          <a:bodyPr anchor="t" rtlCol="false" tIns="0" lIns="0" bIns="0" rIns="0">
            <a:spAutoFit/>
          </a:bodyPr>
          <a:lstStyle/>
          <a:p>
            <a:pPr algn="l" marL="675648" indent="-337824" lvl="1">
              <a:lnSpc>
                <a:spcPts val="4381"/>
              </a:lnSpc>
              <a:buFont typeface="Arial"/>
              <a:buChar char="•"/>
            </a:pPr>
            <a:r>
              <a:rPr lang="en-US" sz="3129">
                <a:solidFill>
                  <a:srgbClr val="000000"/>
                </a:solidFill>
                <a:latin typeface="DG Jory"/>
                <a:ea typeface="DG Jory"/>
                <a:cs typeface="DG Jory"/>
                <a:sym typeface="DG Jory"/>
              </a:rPr>
              <a:t>Continuing from Education’s breakdown in the previous slide, this chart shows sentiment: Bad (41.58%), Neutral (35.23%), and Good (23.19%).</a:t>
            </a:r>
          </a:p>
          <a:p>
            <a:pPr algn="l">
              <a:lnSpc>
                <a:spcPts val="839"/>
              </a:lnSpc>
            </a:pPr>
          </a:p>
          <a:p>
            <a:pPr algn="l" marL="675648" indent="-337824" lvl="1">
              <a:lnSpc>
                <a:spcPts val="4381"/>
              </a:lnSpc>
              <a:buFont typeface="Arial"/>
              <a:buChar char="•"/>
            </a:pPr>
            <a:r>
              <a:rPr lang="en-US" sz="3129">
                <a:solidFill>
                  <a:srgbClr val="000000"/>
                </a:solidFill>
                <a:latin typeface="DG Jory"/>
                <a:ea typeface="DG Jory"/>
                <a:cs typeface="DG Jory"/>
                <a:sym typeface="DG Jory"/>
              </a:rPr>
              <a:t>Education has the highest Negative sentiment, driven by concerns like overreliance on AI, academic integrity, and teacher roles.</a:t>
            </a:r>
          </a:p>
          <a:p>
            <a:pPr algn="l">
              <a:lnSpc>
                <a:spcPts val="839"/>
              </a:lnSpc>
            </a:pPr>
          </a:p>
          <a:p>
            <a:pPr algn="l" marL="675648" indent="-337824" lvl="1">
              <a:lnSpc>
                <a:spcPts val="4381"/>
              </a:lnSpc>
              <a:buFont typeface="Arial"/>
              <a:buChar char="•"/>
            </a:pPr>
            <a:r>
              <a:rPr lang="en-US" sz="3129">
                <a:solidFill>
                  <a:srgbClr val="000000"/>
                </a:solidFill>
                <a:latin typeface="DG Jory"/>
                <a:ea typeface="DG Jory"/>
                <a:cs typeface="DG Jory"/>
                <a:sym typeface="DG Jory"/>
              </a:rPr>
              <a:t>Neutral sentiment reflects ongoing evaluation, while Positive sentiment highlights benefits like personalized learning.</a:t>
            </a:r>
          </a:p>
          <a:p>
            <a:pPr algn="l">
              <a:lnSpc>
                <a:spcPts val="839"/>
              </a:lnSpc>
            </a:pPr>
          </a:p>
          <a:p>
            <a:pPr algn="l" marL="675648" indent="-337824" lvl="1">
              <a:lnSpc>
                <a:spcPts val="4381"/>
              </a:lnSpc>
              <a:buFont typeface="Arial"/>
              <a:buChar char="•"/>
            </a:pPr>
            <a:r>
              <a:rPr lang="en-US" sz="3129">
                <a:solidFill>
                  <a:srgbClr val="000000"/>
                </a:solidFill>
                <a:latin typeface="DG Jory"/>
                <a:ea typeface="DG Jory"/>
                <a:cs typeface="DG Jory"/>
                <a:sym typeface="DG Jory"/>
              </a:rPr>
              <a:t>The chart underscores the dominance of Negative sentiment in Education, making it the most contentious field among the three.</a:t>
            </a:r>
          </a:p>
          <a:p>
            <a:pPr algn="l">
              <a:lnSpc>
                <a:spcPts val="4381"/>
              </a:lnSpc>
            </a:pPr>
          </a:p>
        </p:txBody>
      </p:sp>
      <p:grpSp>
        <p:nvGrpSpPr>
          <p:cNvPr name="Group 6" id="6"/>
          <p:cNvGrpSpPr/>
          <p:nvPr/>
        </p:nvGrpSpPr>
        <p:grpSpPr>
          <a:xfrm rot="0">
            <a:off x="606516" y="606990"/>
            <a:ext cx="6769231" cy="2671934"/>
            <a:chOff x="0" y="0"/>
            <a:chExt cx="9025641" cy="3562579"/>
          </a:xfrm>
        </p:grpSpPr>
        <p:grpSp>
          <p:nvGrpSpPr>
            <p:cNvPr name="Group 7" id="7"/>
            <p:cNvGrpSpPr/>
            <p:nvPr/>
          </p:nvGrpSpPr>
          <p:grpSpPr>
            <a:xfrm rot="0">
              <a:off x="0" y="0"/>
              <a:ext cx="8816509" cy="3298137"/>
              <a:chOff x="0" y="0"/>
              <a:chExt cx="2506769" cy="937748"/>
            </a:xfrm>
          </p:grpSpPr>
          <p:sp>
            <p:nvSpPr>
              <p:cNvPr name="Freeform 8" id="8"/>
              <p:cNvSpPr/>
              <p:nvPr/>
            </p:nvSpPr>
            <p:spPr>
              <a:xfrm flipH="false" flipV="false" rot="0">
                <a:off x="0" y="0"/>
                <a:ext cx="2506769" cy="937748"/>
              </a:xfrm>
              <a:custGeom>
                <a:avLst/>
                <a:gdLst/>
                <a:ahLst/>
                <a:cxnLst/>
                <a:rect r="r" b="b" t="t" l="l"/>
                <a:pathLst>
                  <a:path h="937748" w="2506769">
                    <a:moveTo>
                      <a:pt x="2506769" y="0"/>
                    </a:moveTo>
                    <a:lnTo>
                      <a:pt x="0" y="0"/>
                    </a:lnTo>
                    <a:lnTo>
                      <a:pt x="0" y="749788"/>
                    </a:lnTo>
                    <a:lnTo>
                      <a:pt x="157480" y="749788"/>
                    </a:lnTo>
                    <a:lnTo>
                      <a:pt x="157480" y="937748"/>
                    </a:lnTo>
                    <a:lnTo>
                      <a:pt x="463550" y="749788"/>
                    </a:lnTo>
                    <a:lnTo>
                      <a:pt x="2506769" y="749788"/>
                    </a:lnTo>
                    <a:lnTo>
                      <a:pt x="2506769" y="0"/>
                    </a:lnTo>
                    <a:close/>
                  </a:path>
                </a:pathLst>
              </a:custGeom>
              <a:solidFill>
                <a:srgbClr val="9BDAE9"/>
              </a:solidFill>
              <a:ln cap="sq">
                <a:noFill/>
                <a:prstDash val="solid"/>
                <a:miter/>
              </a:ln>
            </p:spPr>
          </p:sp>
          <p:sp>
            <p:nvSpPr>
              <p:cNvPr name="TextBox 9" id="9"/>
              <p:cNvSpPr txBox="true"/>
              <p:nvPr/>
            </p:nvSpPr>
            <p:spPr>
              <a:xfrm>
                <a:off x="0" y="-47625"/>
                <a:ext cx="2506769" cy="794873"/>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209132" y="264443"/>
              <a:ext cx="8816509" cy="3298137"/>
              <a:chOff x="0" y="0"/>
              <a:chExt cx="2506769" cy="937748"/>
            </a:xfrm>
          </p:grpSpPr>
          <p:sp>
            <p:nvSpPr>
              <p:cNvPr name="Freeform 11" id="11"/>
              <p:cNvSpPr/>
              <p:nvPr/>
            </p:nvSpPr>
            <p:spPr>
              <a:xfrm flipH="false" flipV="false" rot="0">
                <a:off x="0" y="0"/>
                <a:ext cx="2506769" cy="937748"/>
              </a:xfrm>
              <a:custGeom>
                <a:avLst/>
                <a:gdLst/>
                <a:ahLst/>
                <a:cxnLst/>
                <a:rect r="r" b="b" t="t" l="l"/>
                <a:pathLst>
                  <a:path h="937748" w="2506769">
                    <a:moveTo>
                      <a:pt x="2506769" y="0"/>
                    </a:moveTo>
                    <a:lnTo>
                      <a:pt x="0" y="0"/>
                    </a:lnTo>
                    <a:lnTo>
                      <a:pt x="0" y="749788"/>
                    </a:lnTo>
                    <a:lnTo>
                      <a:pt x="157480" y="749788"/>
                    </a:lnTo>
                    <a:lnTo>
                      <a:pt x="157480" y="937748"/>
                    </a:lnTo>
                    <a:lnTo>
                      <a:pt x="463550" y="749788"/>
                    </a:lnTo>
                    <a:lnTo>
                      <a:pt x="2506769" y="749788"/>
                    </a:lnTo>
                    <a:lnTo>
                      <a:pt x="2506769" y="0"/>
                    </a:lnTo>
                    <a:close/>
                  </a:path>
                </a:pathLst>
              </a:custGeom>
              <a:solidFill>
                <a:srgbClr val="000000">
                  <a:alpha val="0"/>
                </a:srgbClr>
              </a:solidFill>
              <a:ln w="66675" cap="sq">
                <a:solidFill>
                  <a:srgbClr val="56C3D0"/>
                </a:solidFill>
                <a:prstDash val="solid"/>
                <a:miter/>
              </a:ln>
            </p:spPr>
          </p:sp>
          <p:sp>
            <p:nvSpPr>
              <p:cNvPr name="TextBox 12" id="12"/>
              <p:cNvSpPr txBox="true"/>
              <p:nvPr/>
            </p:nvSpPr>
            <p:spPr>
              <a:xfrm>
                <a:off x="0" y="-47625"/>
                <a:ext cx="2506769" cy="794873"/>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628400" y="576553"/>
              <a:ext cx="7768841" cy="1930400"/>
            </a:xfrm>
            <a:prstGeom prst="rect">
              <a:avLst/>
            </a:prstGeom>
          </p:spPr>
          <p:txBody>
            <a:bodyPr anchor="t" rtlCol="false" tIns="0" lIns="0" bIns="0" rIns="0">
              <a:spAutoFit/>
            </a:bodyPr>
            <a:lstStyle/>
            <a:p>
              <a:pPr algn="ctr">
                <a:lnSpc>
                  <a:spcPts val="5760"/>
                </a:lnSpc>
              </a:pPr>
              <a:r>
                <a:rPr lang="en-US" sz="4800">
                  <a:solidFill>
                    <a:srgbClr val="000000"/>
                  </a:solidFill>
                  <a:latin typeface="League Spartan"/>
                  <a:ea typeface="League Spartan"/>
                  <a:cs typeface="League Spartan"/>
                  <a:sym typeface="League Spartan"/>
                </a:rPr>
                <a:t>AI’S IMPACT ON EDUCATION</a:t>
              </a: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2966461" y="3561363"/>
            <a:ext cx="12355078" cy="5816487"/>
          </a:xfrm>
          <a:prstGeom prst="rect">
            <a:avLst/>
          </a:prstGeom>
        </p:spPr>
        <p:txBody>
          <a:bodyPr anchor="t" rtlCol="false" tIns="0" lIns="0" bIns="0" rIns="0">
            <a:spAutoFit/>
          </a:bodyPr>
          <a:lstStyle/>
          <a:p>
            <a:pPr algn="l" marL="675648" indent="-337824" lvl="1">
              <a:lnSpc>
                <a:spcPts val="4381"/>
              </a:lnSpc>
              <a:buFont typeface="Arial"/>
              <a:buChar char="•"/>
            </a:pPr>
            <a:r>
              <a:rPr lang="en-US" sz="3129">
                <a:solidFill>
                  <a:srgbClr val="000000"/>
                </a:solidFill>
                <a:latin typeface="DG Jory"/>
                <a:ea typeface="DG Jory"/>
                <a:cs typeface="DG Jory"/>
                <a:sym typeface="DG Jory"/>
              </a:rPr>
              <a:t>S</a:t>
            </a:r>
            <a:r>
              <a:rPr lang="en-US" sz="3129">
                <a:solidFill>
                  <a:srgbClr val="000000"/>
                </a:solidFill>
                <a:latin typeface="DG Jory"/>
                <a:ea typeface="DG Jory"/>
                <a:cs typeface="DG Jory"/>
                <a:sym typeface="DG Jory"/>
              </a:rPr>
              <a:t>o what does the data tell us? In Careers, Neutral dominates, but Positive sentiment is steadily growing, indicating cautious optimism.</a:t>
            </a:r>
          </a:p>
          <a:p>
            <a:pPr algn="l">
              <a:lnSpc>
                <a:spcPts val="839"/>
              </a:lnSpc>
            </a:pPr>
          </a:p>
          <a:p>
            <a:pPr algn="l" marL="675648" indent="-337824" lvl="1">
              <a:lnSpc>
                <a:spcPts val="4381"/>
              </a:lnSpc>
              <a:buFont typeface="Arial"/>
              <a:buChar char="•"/>
            </a:pPr>
            <a:r>
              <a:rPr lang="en-US" sz="3129">
                <a:solidFill>
                  <a:srgbClr val="000000"/>
                </a:solidFill>
                <a:latin typeface="DG Jory"/>
                <a:ea typeface="DG Jory"/>
                <a:cs typeface="DG Jory"/>
                <a:sym typeface="DG Jory"/>
              </a:rPr>
              <a:t>Society has a strong Neutral perspective too, but the high Negative sentiment reflects ethical and privacy concerns that need addressing.</a:t>
            </a:r>
          </a:p>
          <a:p>
            <a:pPr algn="l">
              <a:lnSpc>
                <a:spcPts val="839"/>
              </a:lnSpc>
            </a:pPr>
          </a:p>
          <a:p>
            <a:pPr algn="l" marL="675648" indent="-337824" lvl="1">
              <a:lnSpc>
                <a:spcPts val="4381"/>
              </a:lnSpc>
              <a:buFont typeface="Arial"/>
              <a:buChar char="•"/>
            </a:pPr>
            <a:r>
              <a:rPr lang="en-US" sz="3129">
                <a:solidFill>
                  <a:srgbClr val="000000"/>
                </a:solidFill>
                <a:latin typeface="DG Jory"/>
                <a:ea typeface="DG Jory"/>
                <a:cs typeface="DG Jory"/>
                <a:sym typeface="DG Jory"/>
              </a:rPr>
              <a:t>Education faces the highest skepticism, with more than 41% Negative sentiment. Clearly, there’s a long way to go before people trust AI in this space.</a:t>
            </a:r>
          </a:p>
          <a:p>
            <a:pPr algn="l">
              <a:lnSpc>
                <a:spcPts val="839"/>
              </a:lnSpc>
            </a:pPr>
          </a:p>
          <a:p>
            <a:pPr algn="l" marL="675648" indent="-337824" lvl="1">
              <a:lnSpc>
                <a:spcPts val="4381"/>
              </a:lnSpc>
              <a:buFont typeface="Arial"/>
              <a:buChar char="•"/>
            </a:pPr>
            <a:r>
              <a:rPr lang="en-US" sz="3129">
                <a:solidFill>
                  <a:srgbClr val="000000"/>
                </a:solidFill>
                <a:latin typeface="DG Jory"/>
                <a:ea typeface="DG Jory"/>
                <a:cs typeface="DG Jory"/>
                <a:sym typeface="DG Jory"/>
              </a:rPr>
              <a:t>In the bigger picture, our future with AI isn’t utopia or dystopia—it’s a mix of opportunities and challenges.</a:t>
            </a:r>
          </a:p>
          <a:p>
            <a:pPr algn="l">
              <a:lnSpc>
                <a:spcPts val="4381"/>
              </a:lnSpc>
            </a:pPr>
          </a:p>
        </p:txBody>
      </p:sp>
      <p:grpSp>
        <p:nvGrpSpPr>
          <p:cNvPr name="Group 7" id="7"/>
          <p:cNvGrpSpPr/>
          <p:nvPr/>
        </p:nvGrpSpPr>
        <p:grpSpPr>
          <a:xfrm rot="0">
            <a:off x="5796706" y="714165"/>
            <a:ext cx="6694587" cy="2526873"/>
            <a:chOff x="0" y="0"/>
            <a:chExt cx="8926116" cy="3369164"/>
          </a:xfrm>
        </p:grpSpPr>
        <p:grpSp>
          <p:nvGrpSpPr>
            <p:cNvPr name="Group 8" id="8"/>
            <p:cNvGrpSpPr/>
            <p:nvPr/>
          </p:nvGrpSpPr>
          <p:grpSpPr>
            <a:xfrm rot="0">
              <a:off x="0" y="0"/>
              <a:ext cx="8719290" cy="3119079"/>
              <a:chOff x="0" y="0"/>
              <a:chExt cx="2747400" cy="982804"/>
            </a:xfrm>
          </p:grpSpPr>
          <p:sp>
            <p:nvSpPr>
              <p:cNvPr name="Freeform 9" id="9"/>
              <p:cNvSpPr/>
              <p:nvPr/>
            </p:nvSpPr>
            <p:spPr>
              <a:xfrm flipH="false" flipV="false" rot="0">
                <a:off x="0" y="0"/>
                <a:ext cx="2747400" cy="982804"/>
              </a:xfrm>
              <a:custGeom>
                <a:avLst/>
                <a:gdLst/>
                <a:ahLst/>
                <a:cxnLst/>
                <a:rect r="r" b="b" t="t" l="l"/>
                <a:pathLst>
                  <a:path h="982804" w="2747400">
                    <a:moveTo>
                      <a:pt x="2747400" y="0"/>
                    </a:moveTo>
                    <a:lnTo>
                      <a:pt x="0" y="0"/>
                    </a:lnTo>
                    <a:lnTo>
                      <a:pt x="0" y="794844"/>
                    </a:lnTo>
                    <a:lnTo>
                      <a:pt x="157480" y="794844"/>
                    </a:lnTo>
                    <a:lnTo>
                      <a:pt x="157480" y="982804"/>
                    </a:lnTo>
                    <a:lnTo>
                      <a:pt x="463550" y="794844"/>
                    </a:lnTo>
                    <a:lnTo>
                      <a:pt x="2747400" y="794844"/>
                    </a:lnTo>
                    <a:lnTo>
                      <a:pt x="2747400" y="0"/>
                    </a:lnTo>
                    <a:close/>
                  </a:path>
                </a:pathLst>
              </a:custGeom>
              <a:solidFill>
                <a:srgbClr val="9BDAE9"/>
              </a:solidFill>
              <a:ln cap="sq">
                <a:noFill/>
                <a:prstDash val="solid"/>
                <a:miter/>
              </a:ln>
            </p:spPr>
          </p:sp>
          <p:sp>
            <p:nvSpPr>
              <p:cNvPr name="TextBox 10" id="10"/>
              <p:cNvSpPr txBox="true"/>
              <p:nvPr/>
            </p:nvSpPr>
            <p:spPr>
              <a:xfrm>
                <a:off x="0" y="-47625"/>
                <a:ext cx="2747400" cy="839929"/>
              </a:xfrm>
              <a:prstGeom prst="rect">
                <a:avLst/>
              </a:prstGeom>
            </p:spPr>
            <p:txBody>
              <a:bodyPr anchor="ctr" rtlCol="false" tIns="50800" lIns="50800" bIns="50800" rIns="50800"/>
              <a:lstStyle/>
              <a:p>
                <a:pPr algn="ctr">
                  <a:lnSpc>
                    <a:spcPts val="2660"/>
                  </a:lnSpc>
                </a:pPr>
              </a:p>
            </p:txBody>
          </p:sp>
        </p:grpSp>
        <p:grpSp>
          <p:nvGrpSpPr>
            <p:cNvPr name="Group 11" id="11"/>
            <p:cNvGrpSpPr/>
            <p:nvPr/>
          </p:nvGrpSpPr>
          <p:grpSpPr>
            <a:xfrm rot="0">
              <a:off x="206826" y="250086"/>
              <a:ext cx="8719290" cy="3119079"/>
              <a:chOff x="0" y="0"/>
              <a:chExt cx="2747400" cy="982804"/>
            </a:xfrm>
          </p:grpSpPr>
          <p:sp>
            <p:nvSpPr>
              <p:cNvPr name="Freeform 12" id="12"/>
              <p:cNvSpPr/>
              <p:nvPr/>
            </p:nvSpPr>
            <p:spPr>
              <a:xfrm flipH="false" flipV="false" rot="0">
                <a:off x="0" y="0"/>
                <a:ext cx="2747400" cy="982804"/>
              </a:xfrm>
              <a:custGeom>
                <a:avLst/>
                <a:gdLst/>
                <a:ahLst/>
                <a:cxnLst/>
                <a:rect r="r" b="b" t="t" l="l"/>
                <a:pathLst>
                  <a:path h="982804" w="2747400">
                    <a:moveTo>
                      <a:pt x="2747400" y="0"/>
                    </a:moveTo>
                    <a:lnTo>
                      <a:pt x="0" y="0"/>
                    </a:lnTo>
                    <a:lnTo>
                      <a:pt x="0" y="794844"/>
                    </a:lnTo>
                    <a:lnTo>
                      <a:pt x="157480" y="794844"/>
                    </a:lnTo>
                    <a:lnTo>
                      <a:pt x="157480" y="982804"/>
                    </a:lnTo>
                    <a:lnTo>
                      <a:pt x="463550" y="794844"/>
                    </a:lnTo>
                    <a:lnTo>
                      <a:pt x="2747400" y="794844"/>
                    </a:lnTo>
                    <a:lnTo>
                      <a:pt x="2747400" y="0"/>
                    </a:lnTo>
                    <a:close/>
                  </a:path>
                </a:pathLst>
              </a:custGeom>
              <a:solidFill>
                <a:srgbClr val="000000">
                  <a:alpha val="0"/>
                </a:srgbClr>
              </a:solidFill>
              <a:ln w="66675" cap="sq">
                <a:solidFill>
                  <a:srgbClr val="56C3D0"/>
                </a:solidFill>
                <a:prstDash val="solid"/>
                <a:miter/>
              </a:ln>
            </p:spPr>
          </p:sp>
          <p:sp>
            <p:nvSpPr>
              <p:cNvPr name="TextBox 13" id="13"/>
              <p:cNvSpPr txBox="true"/>
              <p:nvPr/>
            </p:nvSpPr>
            <p:spPr>
              <a:xfrm>
                <a:off x="0" y="-47625"/>
                <a:ext cx="2747400" cy="839929"/>
              </a:xfrm>
              <a:prstGeom prst="rect">
                <a:avLst/>
              </a:prstGeom>
            </p:spPr>
            <p:txBody>
              <a:bodyPr anchor="ctr" rtlCol="false" tIns="50800" lIns="50800" bIns="50800" rIns="50800"/>
              <a:lstStyle/>
              <a:p>
                <a:pPr algn="ctr">
                  <a:lnSpc>
                    <a:spcPts val="2660"/>
                  </a:lnSpc>
                </a:pPr>
              </a:p>
            </p:txBody>
          </p:sp>
        </p:grpSp>
        <p:sp>
          <p:nvSpPr>
            <p:cNvPr name="TextBox 14" id="14"/>
            <p:cNvSpPr txBox="true"/>
            <p:nvPr/>
          </p:nvSpPr>
          <p:spPr>
            <a:xfrm rot="0">
              <a:off x="440923" y="520980"/>
              <a:ext cx="8036997" cy="1996304"/>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DATA-DRIVEN CONCLUSION</a:t>
              </a:r>
            </a:p>
          </p:txBody>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680067"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2587633" y="1553246"/>
            <a:ext cx="13112734" cy="1990725"/>
          </a:xfrm>
          <a:prstGeom prst="rect">
            <a:avLst/>
          </a:prstGeom>
        </p:spPr>
        <p:txBody>
          <a:bodyPr anchor="t" rtlCol="false" tIns="0" lIns="0" bIns="0" rIns="0">
            <a:spAutoFit/>
          </a:bodyPr>
          <a:lstStyle/>
          <a:p>
            <a:pPr algn="ctr" marL="0" indent="0" lvl="0">
              <a:lnSpc>
                <a:spcPts val="7800"/>
              </a:lnSpc>
              <a:spcBef>
                <a:spcPct val="0"/>
              </a:spcBef>
            </a:pPr>
            <a:r>
              <a:rPr lang="en-US" sz="6500">
                <a:solidFill>
                  <a:srgbClr val="000000"/>
                </a:solidFill>
                <a:latin typeface="League Spartan"/>
                <a:ea typeface="League Spartan"/>
                <a:cs typeface="League Spartan"/>
                <a:sym typeface="League Spartan"/>
              </a:rPr>
              <a:t>DATA SPEAKS, BUT DO WE KNOW THE FULL STORY?</a:t>
            </a:r>
          </a:p>
        </p:txBody>
      </p:sp>
      <p:sp>
        <p:nvSpPr>
          <p:cNvPr name="TextBox 7" id="7"/>
          <p:cNvSpPr txBox="true"/>
          <p:nvPr/>
        </p:nvSpPr>
        <p:spPr>
          <a:xfrm rot="0">
            <a:off x="2966461" y="4433936"/>
            <a:ext cx="12355078" cy="2749437"/>
          </a:xfrm>
          <a:prstGeom prst="rect">
            <a:avLst/>
          </a:prstGeom>
        </p:spPr>
        <p:txBody>
          <a:bodyPr anchor="t" rtlCol="false" tIns="0" lIns="0" bIns="0" rIns="0">
            <a:spAutoFit/>
          </a:bodyPr>
          <a:lstStyle/>
          <a:p>
            <a:pPr algn="l" marL="675648" indent="-337824" lvl="1">
              <a:lnSpc>
                <a:spcPts val="4381"/>
              </a:lnSpc>
              <a:buFont typeface="Arial"/>
              <a:buChar char="•"/>
            </a:pPr>
            <a:r>
              <a:rPr lang="en-US" sz="3129">
                <a:solidFill>
                  <a:srgbClr val="000000"/>
                </a:solidFill>
                <a:latin typeface="DG Jory"/>
                <a:ea typeface="DG Jory"/>
                <a:cs typeface="DG Jory"/>
                <a:sym typeface="DG Jory"/>
              </a:rPr>
              <a:t>Thank you for giving us this platform to share our insights! But here’s a question: Is this data the whole story?</a:t>
            </a:r>
          </a:p>
          <a:p>
            <a:pPr algn="l" marL="675648" indent="-337824" lvl="1">
              <a:lnSpc>
                <a:spcPts val="4381"/>
              </a:lnSpc>
              <a:buFont typeface="Arial"/>
              <a:buChar char="•"/>
            </a:pPr>
            <a:r>
              <a:rPr lang="en-US" sz="3129">
                <a:solidFill>
                  <a:srgbClr val="000000"/>
                </a:solidFill>
                <a:latin typeface="DG Jory"/>
                <a:ea typeface="DG Jory"/>
                <a:cs typeface="DG Jory"/>
                <a:sym typeface="DG Jory"/>
              </a:rPr>
              <a:t>What if there’s more to uncover? Let’s dig a little deeper into the bigger picture of AI’s narrative.</a:t>
            </a:r>
          </a:p>
          <a:p>
            <a:pPr algn="l">
              <a:lnSpc>
                <a:spcPts val="4381"/>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false" flipV="false" rot="0">
            <a:off x="5258859" y="2236464"/>
            <a:ext cx="7919372" cy="7919372"/>
          </a:xfrm>
          <a:custGeom>
            <a:avLst/>
            <a:gdLst/>
            <a:ahLst/>
            <a:cxnLst/>
            <a:rect r="r" b="b" t="t" l="l"/>
            <a:pathLst>
              <a:path h="7919372" w="7919372">
                <a:moveTo>
                  <a:pt x="0" y="0"/>
                </a:moveTo>
                <a:lnTo>
                  <a:pt x="7919371" y="0"/>
                </a:lnTo>
                <a:lnTo>
                  <a:pt x="7919371" y="7919372"/>
                </a:lnTo>
                <a:lnTo>
                  <a:pt x="0" y="7919372"/>
                </a:lnTo>
                <a:lnTo>
                  <a:pt x="0" y="0"/>
                </a:lnTo>
                <a:close/>
              </a:path>
            </a:pathLst>
          </a:custGeom>
          <a:blipFill>
            <a:blip r:embed="rId4"/>
            <a:stretch>
              <a:fillRect l="-51781" t="0" r="-51781" b="0"/>
            </a:stretch>
          </a:blipFill>
        </p:spPr>
      </p:sp>
      <p:grpSp>
        <p:nvGrpSpPr>
          <p:cNvPr name="Group 6" id="6"/>
          <p:cNvGrpSpPr/>
          <p:nvPr/>
        </p:nvGrpSpPr>
        <p:grpSpPr>
          <a:xfrm rot="0">
            <a:off x="4831868" y="372461"/>
            <a:ext cx="8624263" cy="2671934"/>
            <a:chOff x="0" y="0"/>
            <a:chExt cx="11499018" cy="3562579"/>
          </a:xfrm>
        </p:grpSpPr>
        <p:grpSp>
          <p:nvGrpSpPr>
            <p:cNvPr name="Group 7" id="7"/>
            <p:cNvGrpSpPr/>
            <p:nvPr/>
          </p:nvGrpSpPr>
          <p:grpSpPr>
            <a:xfrm rot="0">
              <a:off x="0" y="0"/>
              <a:ext cx="11232575" cy="3298137"/>
              <a:chOff x="0" y="0"/>
              <a:chExt cx="3193721" cy="937748"/>
            </a:xfrm>
          </p:grpSpPr>
          <p:sp>
            <p:nvSpPr>
              <p:cNvPr name="Freeform 8" id="8"/>
              <p:cNvSpPr/>
              <p:nvPr/>
            </p:nvSpPr>
            <p:spPr>
              <a:xfrm flipH="false" flipV="false" rot="0">
                <a:off x="0" y="0"/>
                <a:ext cx="3193721" cy="937748"/>
              </a:xfrm>
              <a:custGeom>
                <a:avLst/>
                <a:gdLst/>
                <a:ahLst/>
                <a:cxnLst/>
                <a:rect r="r" b="b" t="t" l="l"/>
                <a:pathLst>
                  <a:path h="937748" w="3193721">
                    <a:moveTo>
                      <a:pt x="3193721" y="0"/>
                    </a:moveTo>
                    <a:lnTo>
                      <a:pt x="0" y="0"/>
                    </a:lnTo>
                    <a:lnTo>
                      <a:pt x="0" y="749788"/>
                    </a:lnTo>
                    <a:lnTo>
                      <a:pt x="157480" y="749788"/>
                    </a:lnTo>
                    <a:lnTo>
                      <a:pt x="157480" y="937748"/>
                    </a:lnTo>
                    <a:lnTo>
                      <a:pt x="463550" y="749788"/>
                    </a:lnTo>
                    <a:lnTo>
                      <a:pt x="3193721" y="749788"/>
                    </a:lnTo>
                    <a:lnTo>
                      <a:pt x="3193721" y="0"/>
                    </a:lnTo>
                    <a:close/>
                  </a:path>
                </a:pathLst>
              </a:custGeom>
              <a:solidFill>
                <a:srgbClr val="9BDAE9"/>
              </a:solidFill>
              <a:ln cap="sq">
                <a:noFill/>
                <a:prstDash val="solid"/>
                <a:miter/>
              </a:ln>
            </p:spPr>
          </p:sp>
          <p:sp>
            <p:nvSpPr>
              <p:cNvPr name="TextBox 9" id="9"/>
              <p:cNvSpPr txBox="true"/>
              <p:nvPr/>
            </p:nvSpPr>
            <p:spPr>
              <a:xfrm>
                <a:off x="0" y="-47625"/>
                <a:ext cx="3193721" cy="794873"/>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266443" y="264443"/>
              <a:ext cx="11232575" cy="3298137"/>
              <a:chOff x="0" y="0"/>
              <a:chExt cx="3193721" cy="937748"/>
            </a:xfrm>
          </p:grpSpPr>
          <p:sp>
            <p:nvSpPr>
              <p:cNvPr name="Freeform 11" id="11"/>
              <p:cNvSpPr/>
              <p:nvPr/>
            </p:nvSpPr>
            <p:spPr>
              <a:xfrm flipH="false" flipV="false" rot="0">
                <a:off x="0" y="0"/>
                <a:ext cx="3193721" cy="937748"/>
              </a:xfrm>
              <a:custGeom>
                <a:avLst/>
                <a:gdLst/>
                <a:ahLst/>
                <a:cxnLst/>
                <a:rect r="r" b="b" t="t" l="l"/>
                <a:pathLst>
                  <a:path h="937748" w="3193721">
                    <a:moveTo>
                      <a:pt x="3193721" y="0"/>
                    </a:moveTo>
                    <a:lnTo>
                      <a:pt x="0" y="0"/>
                    </a:lnTo>
                    <a:lnTo>
                      <a:pt x="0" y="749788"/>
                    </a:lnTo>
                    <a:lnTo>
                      <a:pt x="157480" y="749788"/>
                    </a:lnTo>
                    <a:lnTo>
                      <a:pt x="157480" y="937748"/>
                    </a:lnTo>
                    <a:lnTo>
                      <a:pt x="463550" y="749788"/>
                    </a:lnTo>
                    <a:lnTo>
                      <a:pt x="3193721" y="749788"/>
                    </a:lnTo>
                    <a:lnTo>
                      <a:pt x="3193721" y="0"/>
                    </a:lnTo>
                    <a:close/>
                  </a:path>
                </a:pathLst>
              </a:custGeom>
              <a:solidFill>
                <a:srgbClr val="000000">
                  <a:alpha val="0"/>
                </a:srgbClr>
              </a:solidFill>
              <a:ln w="66675" cap="sq">
                <a:solidFill>
                  <a:srgbClr val="56C3D0"/>
                </a:solidFill>
                <a:prstDash val="solid"/>
                <a:miter/>
              </a:ln>
            </p:spPr>
          </p:sp>
          <p:sp>
            <p:nvSpPr>
              <p:cNvPr name="TextBox 12" id="12"/>
              <p:cNvSpPr txBox="true"/>
              <p:nvPr/>
            </p:nvSpPr>
            <p:spPr>
              <a:xfrm>
                <a:off x="0" y="-47625"/>
                <a:ext cx="3193721" cy="794873"/>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800606" y="576553"/>
              <a:ext cx="9897806" cy="1930400"/>
            </a:xfrm>
            <a:prstGeom prst="rect">
              <a:avLst/>
            </a:prstGeom>
          </p:spPr>
          <p:txBody>
            <a:bodyPr anchor="t" rtlCol="false" tIns="0" lIns="0" bIns="0" rIns="0">
              <a:spAutoFit/>
            </a:bodyPr>
            <a:lstStyle/>
            <a:p>
              <a:pPr algn="ctr">
                <a:lnSpc>
                  <a:spcPts val="5759"/>
                </a:lnSpc>
              </a:pPr>
              <a:r>
                <a:rPr lang="en-US" sz="4800">
                  <a:solidFill>
                    <a:srgbClr val="000000"/>
                  </a:solidFill>
                  <a:latin typeface="League Spartan"/>
                  <a:ea typeface="League Spartan"/>
                  <a:cs typeface="League Spartan"/>
                  <a:sym typeface="League Spartan"/>
                </a:rPr>
                <a:t>WORDS &amp; CONSEQUENCES</a:t>
              </a:r>
            </a:p>
          </p:txBody>
        </p:sp>
      </p:gr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3189241" y="3073123"/>
            <a:ext cx="12655175" cy="6616587"/>
          </a:xfrm>
          <a:prstGeom prst="rect">
            <a:avLst/>
          </a:prstGeom>
        </p:spPr>
        <p:txBody>
          <a:bodyPr anchor="t" rtlCol="false" tIns="0" lIns="0" bIns="0" rIns="0">
            <a:spAutoFit/>
          </a:bodyPr>
          <a:lstStyle/>
          <a:p>
            <a:pPr algn="l">
              <a:lnSpc>
                <a:spcPts val="4381"/>
              </a:lnSpc>
            </a:pPr>
            <a:r>
              <a:rPr lang="en-US" sz="3129">
                <a:solidFill>
                  <a:srgbClr val="000000"/>
                </a:solidFill>
                <a:latin typeface="DG Jory"/>
                <a:ea typeface="DG Jory"/>
                <a:cs typeface="DG Jory"/>
                <a:sym typeface="DG Jory"/>
              </a:rPr>
              <a:t>Let’s start by reflecting on the previous chart—did you notice something interesting? Words like 'growth,' 'improve,' and 'opportunity,' which we often associate with positive outcomes, appeared in Negative sentiment categories. On the other hand, words like 'risk' were part of Positive sentiment. Isn’t that surprising?</a:t>
            </a:r>
          </a:p>
          <a:p>
            <a:pPr algn="l">
              <a:lnSpc>
                <a:spcPts val="4381"/>
              </a:lnSpc>
            </a:pPr>
          </a:p>
          <a:p>
            <a:pPr algn="l">
              <a:lnSpc>
                <a:spcPts val="4381"/>
              </a:lnSpc>
            </a:pPr>
            <a:r>
              <a:rPr lang="en-US" sz="3129">
                <a:solidFill>
                  <a:srgbClr val="000000"/>
                </a:solidFill>
                <a:latin typeface="DG Jory"/>
                <a:ea typeface="DG Jory"/>
                <a:cs typeface="DG Jory"/>
                <a:sym typeface="DG Jory"/>
              </a:rPr>
              <a:t>Sample Headlines from Dataset:</a:t>
            </a:r>
          </a:p>
          <a:p>
            <a:pPr algn="l" marL="675648" indent="-337824" lvl="1">
              <a:lnSpc>
                <a:spcPts val="4381"/>
              </a:lnSpc>
              <a:buFont typeface="Arial"/>
              <a:buChar char="•"/>
            </a:pPr>
            <a:r>
              <a:rPr lang="en-US" sz="3129">
                <a:solidFill>
                  <a:srgbClr val="000000"/>
                </a:solidFill>
                <a:latin typeface="DG Jory"/>
                <a:ea typeface="DG Jory"/>
                <a:cs typeface="DG Jory"/>
                <a:sym typeface="DG Jory"/>
              </a:rPr>
              <a:t>"Cultivating Trust in AI for Disaster Management" – Neutral ( Disaster)</a:t>
            </a:r>
          </a:p>
          <a:p>
            <a:pPr algn="l" marL="675648" indent="-337824" lvl="1">
              <a:lnSpc>
                <a:spcPts val="4381"/>
              </a:lnSpc>
              <a:buFont typeface="Arial"/>
              <a:buChar char="•"/>
            </a:pPr>
            <a:r>
              <a:rPr lang="en-US" sz="3129">
                <a:solidFill>
                  <a:srgbClr val="000000"/>
                </a:solidFill>
                <a:latin typeface="DG Jory"/>
                <a:ea typeface="DG Jory"/>
                <a:cs typeface="DG Jory"/>
                <a:sym typeface="DG Jory"/>
              </a:rPr>
              <a:t>"AI to Help GPs Identify Those at High Risk of Heart-Related Death" – Positive (Risk)</a:t>
            </a:r>
          </a:p>
          <a:p>
            <a:pPr algn="l" marL="675648" indent="-337824" lvl="1">
              <a:lnSpc>
                <a:spcPts val="4381"/>
              </a:lnSpc>
              <a:buFont typeface="Arial"/>
              <a:buChar char="•"/>
            </a:pPr>
            <a:r>
              <a:rPr lang="en-US" sz="3129">
                <a:solidFill>
                  <a:srgbClr val="000000"/>
                </a:solidFill>
                <a:latin typeface="DG Jory"/>
                <a:ea typeface="DG Jory"/>
                <a:cs typeface="DG Jory"/>
                <a:sym typeface="DG Jory"/>
              </a:rPr>
              <a:t>"Enterprise AI Adoption Key to Corporate Growth" – Negative (Growth)</a:t>
            </a:r>
          </a:p>
          <a:p>
            <a:pPr algn="l">
              <a:lnSpc>
                <a:spcPts val="4381"/>
              </a:lnSpc>
            </a:pPr>
          </a:p>
        </p:txBody>
      </p:sp>
      <p:grpSp>
        <p:nvGrpSpPr>
          <p:cNvPr name="Group 7" id="7"/>
          <p:cNvGrpSpPr/>
          <p:nvPr/>
        </p:nvGrpSpPr>
        <p:grpSpPr>
          <a:xfrm rot="0">
            <a:off x="4831868" y="372461"/>
            <a:ext cx="8624263" cy="2671934"/>
            <a:chOff x="0" y="0"/>
            <a:chExt cx="11499018" cy="3562579"/>
          </a:xfrm>
        </p:grpSpPr>
        <p:grpSp>
          <p:nvGrpSpPr>
            <p:cNvPr name="Group 8" id="8"/>
            <p:cNvGrpSpPr/>
            <p:nvPr/>
          </p:nvGrpSpPr>
          <p:grpSpPr>
            <a:xfrm rot="0">
              <a:off x="0" y="0"/>
              <a:ext cx="11232575" cy="3298137"/>
              <a:chOff x="0" y="0"/>
              <a:chExt cx="3193721" cy="937748"/>
            </a:xfrm>
          </p:grpSpPr>
          <p:sp>
            <p:nvSpPr>
              <p:cNvPr name="Freeform 9" id="9"/>
              <p:cNvSpPr/>
              <p:nvPr/>
            </p:nvSpPr>
            <p:spPr>
              <a:xfrm flipH="false" flipV="false" rot="0">
                <a:off x="0" y="0"/>
                <a:ext cx="3193721" cy="937748"/>
              </a:xfrm>
              <a:custGeom>
                <a:avLst/>
                <a:gdLst/>
                <a:ahLst/>
                <a:cxnLst/>
                <a:rect r="r" b="b" t="t" l="l"/>
                <a:pathLst>
                  <a:path h="937748" w="3193721">
                    <a:moveTo>
                      <a:pt x="3193721" y="0"/>
                    </a:moveTo>
                    <a:lnTo>
                      <a:pt x="0" y="0"/>
                    </a:lnTo>
                    <a:lnTo>
                      <a:pt x="0" y="749788"/>
                    </a:lnTo>
                    <a:lnTo>
                      <a:pt x="157480" y="749788"/>
                    </a:lnTo>
                    <a:lnTo>
                      <a:pt x="157480" y="937748"/>
                    </a:lnTo>
                    <a:lnTo>
                      <a:pt x="463550" y="749788"/>
                    </a:lnTo>
                    <a:lnTo>
                      <a:pt x="3193721" y="749788"/>
                    </a:lnTo>
                    <a:lnTo>
                      <a:pt x="3193721" y="0"/>
                    </a:lnTo>
                    <a:close/>
                  </a:path>
                </a:pathLst>
              </a:custGeom>
              <a:solidFill>
                <a:srgbClr val="9BDAE9"/>
              </a:solidFill>
              <a:ln cap="sq">
                <a:noFill/>
                <a:prstDash val="solid"/>
                <a:miter/>
              </a:ln>
            </p:spPr>
          </p:sp>
          <p:sp>
            <p:nvSpPr>
              <p:cNvPr name="TextBox 10" id="10"/>
              <p:cNvSpPr txBox="true"/>
              <p:nvPr/>
            </p:nvSpPr>
            <p:spPr>
              <a:xfrm>
                <a:off x="0" y="-47625"/>
                <a:ext cx="3193721" cy="794873"/>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266443" y="264443"/>
              <a:ext cx="11232575" cy="3298137"/>
              <a:chOff x="0" y="0"/>
              <a:chExt cx="3193721" cy="937748"/>
            </a:xfrm>
          </p:grpSpPr>
          <p:sp>
            <p:nvSpPr>
              <p:cNvPr name="Freeform 12" id="12"/>
              <p:cNvSpPr/>
              <p:nvPr/>
            </p:nvSpPr>
            <p:spPr>
              <a:xfrm flipH="false" flipV="false" rot="0">
                <a:off x="0" y="0"/>
                <a:ext cx="3193721" cy="937748"/>
              </a:xfrm>
              <a:custGeom>
                <a:avLst/>
                <a:gdLst/>
                <a:ahLst/>
                <a:cxnLst/>
                <a:rect r="r" b="b" t="t" l="l"/>
                <a:pathLst>
                  <a:path h="937748" w="3193721">
                    <a:moveTo>
                      <a:pt x="3193721" y="0"/>
                    </a:moveTo>
                    <a:lnTo>
                      <a:pt x="0" y="0"/>
                    </a:lnTo>
                    <a:lnTo>
                      <a:pt x="0" y="749788"/>
                    </a:lnTo>
                    <a:lnTo>
                      <a:pt x="157480" y="749788"/>
                    </a:lnTo>
                    <a:lnTo>
                      <a:pt x="157480" y="937748"/>
                    </a:lnTo>
                    <a:lnTo>
                      <a:pt x="463550" y="749788"/>
                    </a:lnTo>
                    <a:lnTo>
                      <a:pt x="3193721" y="749788"/>
                    </a:lnTo>
                    <a:lnTo>
                      <a:pt x="3193721" y="0"/>
                    </a:lnTo>
                    <a:close/>
                  </a:path>
                </a:pathLst>
              </a:custGeom>
              <a:solidFill>
                <a:srgbClr val="000000">
                  <a:alpha val="0"/>
                </a:srgbClr>
              </a:solidFill>
              <a:ln w="66675" cap="sq">
                <a:solidFill>
                  <a:srgbClr val="56C3D0"/>
                </a:solidFill>
                <a:prstDash val="solid"/>
                <a:miter/>
              </a:ln>
            </p:spPr>
          </p:sp>
          <p:sp>
            <p:nvSpPr>
              <p:cNvPr name="TextBox 13" id="13"/>
              <p:cNvSpPr txBox="true"/>
              <p:nvPr/>
            </p:nvSpPr>
            <p:spPr>
              <a:xfrm>
                <a:off x="0" y="-47625"/>
                <a:ext cx="3193721" cy="794873"/>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800606" y="576553"/>
              <a:ext cx="9897806" cy="1930400"/>
            </a:xfrm>
            <a:prstGeom prst="rect">
              <a:avLst/>
            </a:prstGeom>
          </p:spPr>
          <p:txBody>
            <a:bodyPr anchor="t" rtlCol="false" tIns="0" lIns="0" bIns="0" rIns="0">
              <a:spAutoFit/>
            </a:bodyPr>
            <a:lstStyle/>
            <a:p>
              <a:pPr algn="ctr">
                <a:lnSpc>
                  <a:spcPts val="5759"/>
                </a:lnSpc>
              </a:pPr>
              <a:r>
                <a:rPr lang="en-US" sz="4800">
                  <a:solidFill>
                    <a:srgbClr val="000000"/>
                  </a:solidFill>
                  <a:latin typeface="League Spartan"/>
                  <a:ea typeface="League Spartan"/>
                  <a:cs typeface="League Spartan"/>
                  <a:sym typeface="League Spartan"/>
                </a:rPr>
                <a:t>WORDS &amp; CONSEQUENCES</a:t>
              </a:r>
            </a:p>
          </p:txBody>
        </p:sp>
      </p:gr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2816413" y="3822631"/>
            <a:ext cx="12655175" cy="4609987"/>
          </a:xfrm>
          <a:prstGeom prst="rect">
            <a:avLst/>
          </a:prstGeom>
        </p:spPr>
        <p:txBody>
          <a:bodyPr anchor="t" rtlCol="false" tIns="0" lIns="0" bIns="0" rIns="0">
            <a:spAutoFit/>
          </a:bodyPr>
          <a:lstStyle/>
          <a:p>
            <a:pPr algn="l" marL="675648" indent="-337824" lvl="1">
              <a:lnSpc>
                <a:spcPts val="4381"/>
              </a:lnSpc>
              <a:buFont typeface="Arial"/>
              <a:buChar char="•"/>
            </a:pPr>
            <a:r>
              <a:rPr lang="en-US" sz="3129">
                <a:solidFill>
                  <a:srgbClr val="000000"/>
                </a:solidFill>
                <a:latin typeface="DG Jory"/>
                <a:ea typeface="DG Jory"/>
                <a:cs typeface="DG Jory"/>
                <a:sym typeface="DG Jory"/>
              </a:rPr>
              <a:t>Take the headline about disaster management—'disaster' sounds negative but is used neutrally here. This shows how AI-related topics can be perceived differently depending on framing.</a:t>
            </a:r>
          </a:p>
          <a:p>
            <a:pPr algn="l">
              <a:lnSpc>
                <a:spcPts val="839"/>
              </a:lnSpc>
            </a:pPr>
          </a:p>
          <a:p>
            <a:pPr algn="l" marL="675648" indent="-337824" lvl="1">
              <a:lnSpc>
                <a:spcPts val="4381"/>
              </a:lnSpc>
              <a:buFont typeface="Arial"/>
              <a:buChar char="•"/>
            </a:pPr>
            <a:r>
              <a:rPr lang="en-US" sz="3129">
                <a:solidFill>
                  <a:srgbClr val="000000"/>
                </a:solidFill>
                <a:latin typeface="DG Jory"/>
                <a:ea typeface="DG Jory"/>
                <a:cs typeface="DG Jory"/>
                <a:sym typeface="DG Jory"/>
              </a:rPr>
              <a:t>In the healthcare headline, ‘risk’ is positive, showing how AI can help save lives, despite the term’s usual negative association.</a:t>
            </a:r>
          </a:p>
          <a:p>
            <a:pPr algn="l">
              <a:lnSpc>
                <a:spcPts val="839"/>
              </a:lnSpc>
            </a:pPr>
          </a:p>
          <a:p>
            <a:pPr algn="l" marL="675648" indent="-337824" lvl="1">
              <a:lnSpc>
                <a:spcPts val="4381"/>
              </a:lnSpc>
              <a:buFont typeface="Arial"/>
              <a:buChar char="•"/>
            </a:pPr>
            <a:r>
              <a:rPr lang="en-US" sz="3129">
                <a:solidFill>
                  <a:srgbClr val="000000"/>
                </a:solidFill>
                <a:latin typeface="DG Jory"/>
                <a:ea typeface="DG Jory"/>
                <a:cs typeface="DG Jory"/>
                <a:sym typeface="DG Jory"/>
              </a:rPr>
              <a:t>This emphasizes how emotional intelligence—something unique to humans—shapes our interpretation, but AI doesn’t share that context.</a:t>
            </a:r>
          </a:p>
          <a:p>
            <a:pPr algn="l">
              <a:lnSpc>
                <a:spcPts val="4381"/>
              </a:lnSpc>
            </a:pPr>
          </a:p>
        </p:txBody>
      </p:sp>
      <p:grpSp>
        <p:nvGrpSpPr>
          <p:cNvPr name="Group 7" id="7"/>
          <p:cNvGrpSpPr/>
          <p:nvPr/>
        </p:nvGrpSpPr>
        <p:grpSpPr>
          <a:xfrm rot="0">
            <a:off x="4831868" y="486761"/>
            <a:ext cx="8624263" cy="2671934"/>
            <a:chOff x="0" y="0"/>
            <a:chExt cx="11499018" cy="3562579"/>
          </a:xfrm>
        </p:grpSpPr>
        <p:grpSp>
          <p:nvGrpSpPr>
            <p:cNvPr name="Group 8" id="8"/>
            <p:cNvGrpSpPr/>
            <p:nvPr/>
          </p:nvGrpSpPr>
          <p:grpSpPr>
            <a:xfrm rot="0">
              <a:off x="0" y="0"/>
              <a:ext cx="11232575" cy="3298137"/>
              <a:chOff x="0" y="0"/>
              <a:chExt cx="3193721" cy="937748"/>
            </a:xfrm>
          </p:grpSpPr>
          <p:sp>
            <p:nvSpPr>
              <p:cNvPr name="Freeform 9" id="9"/>
              <p:cNvSpPr/>
              <p:nvPr/>
            </p:nvSpPr>
            <p:spPr>
              <a:xfrm flipH="false" flipV="false" rot="0">
                <a:off x="0" y="0"/>
                <a:ext cx="3193721" cy="937748"/>
              </a:xfrm>
              <a:custGeom>
                <a:avLst/>
                <a:gdLst/>
                <a:ahLst/>
                <a:cxnLst/>
                <a:rect r="r" b="b" t="t" l="l"/>
                <a:pathLst>
                  <a:path h="937748" w="3193721">
                    <a:moveTo>
                      <a:pt x="3193721" y="0"/>
                    </a:moveTo>
                    <a:lnTo>
                      <a:pt x="0" y="0"/>
                    </a:lnTo>
                    <a:lnTo>
                      <a:pt x="0" y="749788"/>
                    </a:lnTo>
                    <a:lnTo>
                      <a:pt x="157480" y="749788"/>
                    </a:lnTo>
                    <a:lnTo>
                      <a:pt x="157480" y="937748"/>
                    </a:lnTo>
                    <a:lnTo>
                      <a:pt x="463550" y="749788"/>
                    </a:lnTo>
                    <a:lnTo>
                      <a:pt x="3193721" y="749788"/>
                    </a:lnTo>
                    <a:lnTo>
                      <a:pt x="3193721" y="0"/>
                    </a:lnTo>
                    <a:close/>
                  </a:path>
                </a:pathLst>
              </a:custGeom>
              <a:solidFill>
                <a:srgbClr val="9BDAE9"/>
              </a:solidFill>
              <a:ln cap="sq">
                <a:noFill/>
                <a:prstDash val="solid"/>
                <a:miter/>
              </a:ln>
            </p:spPr>
          </p:sp>
          <p:sp>
            <p:nvSpPr>
              <p:cNvPr name="TextBox 10" id="10"/>
              <p:cNvSpPr txBox="true"/>
              <p:nvPr/>
            </p:nvSpPr>
            <p:spPr>
              <a:xfrm>
                <a:off x="0" y="-47625"/>
                <a:ext cx="3193721" cy="794873"/>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266443" y="264443"/>
              <a:ext cx="11232575" cy="3298137"/>
              <a:chOff x="0" y="0"/>
              <a:chExt cx="3193721" cy="937748"/>
            </a:xfrm>
          </p:grpSpPr>
          <p:sp>
            <p:nvSpPr>
              <p:cNvPr name="Freeform 12" id="12"/>
              <p:cNvSpPr/>
              <p:nvPr/>
            </p:nvSpPr>
            <p:spPr>
              <a:xfrm flipH="false" flipV="false" rot="0">
                <a:off x="0" y="0"/>
                <a:ext cx="3193721" cy="937748"/>
              </a:xfrm>
              <a:custGeom>
                <a:avLst/>
                <a:gdLst/>
                <a:ahLst/>
                <a:cxnLst/>
                <a:rect r="r" b="b" t="t" l="l"/>
                <a:pathLst>
                  <a:path h="937748" w="3193721">
                    <a:moveTo>
                      <a:pt x="3193721" y="0"/>
                    </a:moveTo>
                    <a:lnTo>
                      <a:pt x="0" y="0"/>
                    </a:lnTo>
                    <a:lnTo>
                      <a:pt x="0" y="749788"/>
                    </a:lnTo>
                    <a:lnTo>
                      <a:pt x="157480" y="749788"/>
                    </a:lnTo>
                    <a:lnTo>
                      <a:pt x="157480" y="937748"/>
                    </a:lnTo>
                    <a:lnTo>
                      <a:pt x="463550" y="749788"/>
                    </a:lnTo>
                    <a:lnTo>
                      <a:pt x="3193721" y="749788"/>
                    </a:lnTo>
                    <a:lnTo>
                      <a:pt x="3193721" y="0"/>
                    </a:lnTo>
                    <a:close/>
                  </a:path>
                </a:pathLst>
              </a:custGeom>
              <a:solidFill>
                <a:srgbClr val="000000">
                  <a:alpha val="0"/>
                </a:srgbClr>
              </a:solidFill>
              <a:ln w="66675" cap="sq">
                <a:solidFill>
                  <a:srgbClr val="56C3D0"/>
                </a:solidFill>
                <a:prstDash val="solid"/>
                <a:miter/>
              </a:ln>
            </p:spPr>
          </p:sp>
          <p:sp>
            <p:nvSpPr>
              <p:cNvPr name="TextBox 13" id="13"/>
              <p:cNvSpPr txBox="true"/>
              <p:nvPr/>
            </p:nvSpPr>
            <p:spPr>
              <a:xfrm>
                <a:off x="0" y="-47625"/>
                <a:ext cx="3193721" cy="794873"/>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800606" y="576553"/>
              <a:ext cx="9897806" cy="1930400"/>
            </a:xfrm>
            <a:prstGeom prst="rect">
              <a:avLst/>
            </a:prstGeom>
          </p:spPr>
          <p:txBody>
            <a:bodyPr anchor="t" rtlCol="false" tIns="0" lIns="0" bIns="0" rIns="0">
              <a:spAutoFit/>
            </a:bodyPr>
            <a:lstStyle/>
            <a:p>
              <a:pPr algn="ctr">
                <a:lnSpc>
                  <a:spcPts val="5759"/>
                </a:lnSpc>
              </a:pPr>
              <a:r>
                <a:rPr lang="en-US" sz="4800">
                  <a:solidFill>
                    <a:srgbClr val="000000"/>
                  </a:solidFill>
                  <a:latin typeface="League Spartan"/>
                  <a:ea typeface="League Spartan"/>
                  <a:cs typeface="League Spartan"/>
                  <a:sym typeface="League Spartan"/>
                </a:rPr>
                <a:t>PERCEPTIONS THROUGH AI</a:t>
              </a:r>
            </a:p>
          </p:txBody>
        </p:sp>
      </p:gr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2816413" y="3822631"/>
            <a:ext cx="12655175" cy="5162437"/>
          </a:xfrm>
          <a:prstGeom prst="rect">
            <a:avLst/>
          </a:prstGeom>
        </p:spPr>
        <p:txBody>
          <a:bodyPr anchor="t" rtlCol="false" tIns="0" lIns="0" bIns="0" rIns="0">
            <a:spAutoFit/>
          </a:bodyPr>
          <a:lstStyle/>
          <a:p>
            <a:pPr algn="l" marL="675648" indent="-337824" lvl="1">
              <a:lnSpc>
                <a:spcPts val="4381"/>
              </a:lnSpc>
              <a:buFont typeface="Arial"/>
              <a:buChar char="•"/>
            </a:pPr>
            <a:r>
              <a:rPr lang="en-US" sz="3129">
                <a:solidFill>
                  <a:srgbClr val="000000"/>
                </a:solidFill>
                <a:latin typeface="DG Jory"/>
                <a:ea typeface="DG Jory"/>
                <a:cs typeface="DG Jory"/>
                <a:sym typeface="DG Jory"/>
              </a:rPr>
              <a:t>As humans, we intuitively connect words like "disaster" and "risk" with negative outcomes. But when AI is trained, it doesn’t carry that emotional context.</a:t>
            </a:r>
          </a:p>
          <a:p>
            <a:pPr algn="l">
              <a:lnSpc>
                <a:spcPts val="839"/>
              </a:lnSpc>
            </a:pPr>
          </a:p>
          <a:p>
            <a:pPr algn="l" marL="675648" indent="-337824" lvl="1">
              <a:lnSpc>
                <a:spcPts val="4381"/>
              </a:lnSpc>
              <a:buFont typeface="Arial"/>
              <a:buChar char="•"/>
            </a:pPr>
            <a:r>
              <a:rPr lang="en-US" sz="3129">
                <a:solidFill>
                  <a:srgbClr val="000000"/>
                </a:solidFill>
                <a:latin typeface="DG Jory"/>
                <a:ea typeface="DG Jory"/>
                <a:cs typeface="DG Jory"/>
                <a:sym typeface="DG Jory"/>
              </a:rPr>
              <a:t>AI doesn’t "feel" the word "disaster" as we do; it processes it based on the data given and might consider it in a neutral or even positive light depending on how we train it to be.</a:t>
            </a:r>
          </a:p>
          <a:p>
            <a:pPr algn="l">
              <a:lnSpc>
                <a:spcPts val="839"/>
              </a:lnSpc>
            </a:pPr>
          </a:p>
          <a:p>
            <a:pPr algn="l" marL="675648" indent="-337824" lvl="1">
              <a:lnSpc>
                <a:spcPts val="4381"/>
              </a:lnSpc>
              <a:buFont typeface="Arial"/>
              <a:buChar char="•"/>
            </a:pPr>
            <a:r>
              <a:rPr lang="en-US" sz="3129">
                <a:solidFill>
                  <a:srgbClr val="000000"/>
                </a:solidFill>
                <a:latin typeface="DG Jory"/>
                <a:ea typeface="DG Jory"/>
                <a:cs typeface="DG Jory"/>
                <a:sym typeface="DG Jory"/>
              </a:rPr>
              <a:t>In AI's world, the context of words can be stripped of emotional connotations.</a:t>
            </a:r>
          </a:p>
          <a:p>
            <a:pPr algn="l">
              <a:lnSpc>
                <a:spcPts val="4381"/>
              </a:lnSpc>
            </a:pPr>
          </a:p>
        </p:txBody>
      </p:sp>
      <p:grpSp>
        <p:nvGrpSpPr>
          <p:cNvPr name="Group 7" id="7"/>
          <p:cNvGrpSpPr/>
          <p:nvPr/>
        </p:nvGrpSpPr>
        <p:grpSpPr>
          <a:xfrm rot="0">
            <a:off x="4831868" y="486761"/>
            <a:ext cx="8424431" cy="2473603"/>
            <a:chOff x="0" y="0"/>
            <a:chExt cx="3193721" cy="937748"/>
          </a:xfrm>
        </p:grpSpPr>
        <p:sp>
          <p:nvSpPr>
            <p:cNvPr name="Freeform 8" id="8"/>
            <p:cNvSpPr/>
            <p:nvPr/>
          </p:nvSpPr>
          <p:spPr>
            <a:xfrm flipH="false" flipV="false" rot="0">
              <a:off x="0" y="0"/>
              <a:ext cx="3193721" cy="937748"/>
            </a:xfrm>
            <a:custGeom>
              <a:avLst/>
              <a:gdLst/>
              <a:ahLst/>
              <a:cxnLst/>
              <a:rect r="r" b="b" t="t" l="l"/>
              <a:pathLst>
                <a:path h="937748" w="3193721">
                  <a:moveTo>
                    <a:pt x="3193721" y="0"/>
                  </a:moveTo>
                  <a:lnTo>
                    <a:pt x="0" y="0"/>
                  </a:lnTo>
                  <a:lnTo>
                    <a:pt x="0" y="749788"/>
                  </a:lnTo>
                  <a:lnTo>
                    <a:pt x="157480" y="749788"/>
                  </a:lnTo>
                  <a:lnTo>
                    <a:pt x="157480" y="937748"/>
                  </a:lnTo>
                  <a:lnTo>
                    <a:pt x="463550" y="749788"/>
                  </a:lnTo>
                  <a:lnTo>
                    <a:pt x="3193721" y="749788"/>
                  </a:lnTo>
                  <a:lnTo>
                    <a:pt x="3193721" y="0"/>
                  </a:lnTo>
                  <a:close/>
                </a:path>
              </a:pathLst>
            </a:custGeom>
            <a:solidFill>
              <a:srgbClr val="9BDAE9"/>
            </a:solidFill>
            <a:ln cap="sq">
              <a:noFill/>
              <a:prstDash val="solid"/>
              <a:miter/>
            </a:ln>
          </p:spPr>
        </p:sp>
        <p:sp>
          <p:nvSpPr>
            <p:cNvPr name="TextBox 9" id="9"/>
            <p:cNvSpPr txBox="true"/>
            <p:nvPr/>
          </p:nvSpPr>
          <p:spPr>
            <a:xfrm>
              <a:off x="0" y="-47625"/>
              <a:ext cx="3193721" cy="794873"/>
            </a:xfrm>
            <a:prstGeom prst="rect">
              <a:avLst/>
            </a:prstGeom>
          </p:spPr>
          <p:txBody>
            <a:bodyPr anchor="ctr" rtlCol="false" tIns="61419" lIns="61419" bIns="61419" rIns="61419"/>
            <a:lstStyle/>
            <a:p>
              <a:pPr algn="ctr">
                <a:lnSpc>
                  <a:spcPts val="2659"/>
                </a:lnSpc>
              </a:pPr>
            </a:p>
          </p:txBody>
        </p:sp>
      </p:grpSp>
      <p:grpSp>
        <p:nvGrpSpPr>
          <p:cNvPr name="Group 10" id="10"/>
          <p:cNvGrpSpPr/>
          <p:nvPr/>
        </p:nvGrpSpPr>
        <p:grpSpPr>
          <a:xfrm rot="0">
            <a:off x="5031700" y="685093"/>
            <a:ext cx="8424431" cy="2473603"/>
            <a:chOff x="0" y="0"/>
            <a:chExt cx="3193721" cy="937748"/>
          </a:xfrm>
        </p:grpSpPr>
        <p:sp>
          <p:nvSpPr>
            <p:cNvPr name="Freeform 11" id="11"/>
            <p:cNvSpPr/>
            <p:nvPr/>
          </p:nvSpPr>
          <p:spPr>
            <a:xfrm flipH="false" flipV="false" rot="0">
              <a:off x="0" y="0"/>
              <a:ext cx="3193721" cy="937748"/>
            </a:xfrm>
            <a:custGeom>
              <a:avLst/>
              <a:gdLst/>
              <a:ahLst/>
              <a:cxnLst/>
              <a:rect r="r" b="b" t="t" l="l"/>
              <a:pathLst>
                <a:path h="937748" w="3193721">
                  <a:moveTo>
                    <a:pt x="3193721" y="0"/>
                  </a:moveTo>
                  <a:lnTo>
                    <a:pt x="0" y="0"/>
                  </a:lnTo>
                  <a:lnTo>
                    <a:pt x="0" y="749788"/>
                  </a:lnTo>
                  <a:lnTo>
                    <a:pt x="157480" y="749788"/>
                  </a:lnTo>
                  <a:lnTo>
                    <a:pt x="157480" y="937748"/>
                  </a:lnTo>
                  <a:lnTo>
                    <a:pt x="463550" y="749788"/>
                  </a:lnTo>
                  <a:lnTo>
                    <a:pt x="3193721" y="749788"/>
                  </a:lnTo>
                  <a:lnTo>
                    <a:pt x="3193721" y="0"/>
                  </a:lnTo>
                  <a:close/>
                </a:path>
              </a:pathLst>
            </a:custGeom>
            <a:solidFill>
              <a:srgbClr val="000000">
                <a:alpha val="0"/>
              </a:srgbClr>
            </a:solidFill>
            <a:ln w="66675" cap="sq">
              <a:solidFill>
                <a:srgbClr val="56C3D0"/>
              </a:solidFill>
              <a:prstDash val="solid"/>
              <a:miter/>
            </a:ln>
          </p:spPr>
        </p:sp>
        <p:sp>
          <p:nvSpPr>
            <p:cNvPr name="TextBox 12" id="12"/>
            <p:cNvSpPr txBox="true"/>
            <p:nvPr/>
          </p:nvSpPr>
          <p:spPr>
            <a:xfrm>
              <a:off x="0" y="-47625"/>
              <a:ext cx="3193721" cy="794873"/>
            </a:xfrm>
            <a:prstGeom prst="rect">
              <a:avLst/>
            </a:prstGeom>
          </p:spPr>
          <p:txBody>
            <a:bodyPr anchor="ctr" rtlCol="false" tIns="61419" lIns="61419" bIns="61419" rIns="61419"/>
            <a:lstStyle/>
            <a:p>
              <a:pPr algn="ctr">
                <a:lnSpc>
                  <a:spcPts val="2659"/>
                </a:lnSpc>
              </a:pPr>
            </a:p>
          </p:txBody>
        </p:sp>
      </p:grpSp>
      <p:sp>
        <p:nvSpPr>
          <p:cNvPr name="TextBox 13" id="13"/>
          <p:cNvSpPr txBox="true"/>
          <p:nvPr/>
        </p:nvSpPr>
        <p:spPr>
          <a:xfrm rot="0">
            <a:off x="5441848" y="1289329"/>
            <a:ext cx="7423354" cy="723900"/>
          </a:xfrm>
          <a:prstGeom prst="rect">
            <a:avLst/>
          </a:prstGeom>
        </p:spPr>
        <p:txBody>
          <a:bodyPr anchor="t" rtlCol="false" tIns="0" lIns="0" bIns="0" rIns="0">
            <a:spAutoFit/>
          </a:bodyPr>
          <a:lstStyle/>
          <a:p>
            <a:pPr algn="ctr">
              <a:lnSpc>
                <a:spcPts val="5759"/>
              </a:lnSpc>
            </a:pPr>
            <a:r>
              <a:rPr lang="en-US" sz="4800">
                <a:solidFill>
                  <a:srgbClr val="000000"/>
                </a:solidFill>
                <a:latin typeface="League Spartan"/>
                <a:ea typeface="League Spartan"/>
                <a:cs typeface="League Spartan"/>
                <a:sym typeface="League Spartan"/>
              </a:rPr>
              <a:t>THE BIGGER PICTURE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0">
            <a:off x="4776272" y="726375"/>
            <a:ext cx="8735457" cy="2365211"/>
            <a:chOff x="0" y="0"/>
            <a:chExt cx="11647275" cy="3153614"/>
          </a:xfrm>
        </p:grpSpPr>
        <p:grpSp>
          <p:nvGrpSpPr>
            <p:cNvPr name="Group 7" id="7"/>
            <p:cNvGrpSpPr/>
            <p:nvPr/>
          </p:nvGrpSpPr>
          <p:grpSpPr>
            <a:xfrm rot="0">
              <a:off x="0" y="0"/>
              <a:ext cx="11377397" cy="2919528"/>
              <a:chOff x="0" y="0"/>
              <a:chExt cx="3911112" cy="1003622"/>
            </a:xfrm>
          </p:grpSpPr>
          <p:sp>
            <p:nvSpPr>
              <p:cNvPr name="Freeform 8" id="8"/>
              <p:cNvSpPr/>
              <p:nvPr/>
            </p:nvSpPr>
            <p:spPr>
              <a:xfrm flipH="false" flipV="false" rot="0">
                <a:off x="0" y="0"/>
                <a:ext cx="3911112" cy="1003622"/>
              </a:xfrm>
              <a:custGeom>
                <a:avLst/>
                <a:gdLst/>
                <a:ahLst/>
                <a:cxnLst/>
                <a:rect r="r" b="b" t="t" l="l"/>
                <a:pathLst>
                  <a:path h="1003622" w="3911112">
                    <a:moveTo>
                      <a:pt x="3911112" y="0"/>
                    </a:moveTo>
                    <a:lnTo>
                      <a:pt x="0" y="0"/>
                    </a:lnTo>
                    <a:lnTo>
                      <a:pt x="0" y="815662"/>
                    </a:lnTo>
                    <a:lnTo>
                      <a:pt x="157480" y="815662"/>
                    </a:lnTo>
                    <a:lnTo>
                      <a:pt x="157480" y="1003622"/>
                    </a:lnTo>
                    <a:lnTo>
                      <a:pt x="463550" y="815662"/>
                    </a:lnTo>
                    <a:lnTo>
                      <a:pt x="3911112" y="815662"/>
                    </a:lnTo>
                    <a:lnTo>
                      <a:pt x="3911112" y="0"/>
                    </a:lnTo>
                    <a:close/>
                  </a:path>
                </a:pathLst>
              </a:custGeom>
              <a:solidFill>
                <a:srgbClr val="9BDAE9"/>
              </a:solidFill>
              <a:ln cap="sq">
                <a:noFill/>
                <a:prstDash val="solid"/>
                <a:miter/>
              </a:ln>
            </p:spPr>
          </p:sp>
          <p:sp>
            <p:nvSpPr>
              <p:cNvPr name="TextBox 9" id="9"/>
              <p:cNvSpPr txBox="true"/>
              <p:nvPr/>
            </p:nvSpPr>
            <p:spPr>
              <a:xfrm>
                <a:off x="0" y="-47625"/>
                <a:ext cx="3911112" cy="860747"/>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269878" y="234086"/>
              <a:ext cx="11377397" cy="2919528"/>
              <a:chOff x="0" y="0"/>
              <a:chExt cx="3911112" cy="1003622"/>
            </a:xfrm>
          </p:grpSpPr>
          <p:sp>
            <p:nvSpPr>
              <p:cNvPr name="Freeform 11" id="11"/>
              <p:cNvSpPr/>
              <p:nvPr/>
            </p:nvSpPr>
            <p:spPr>
              <a:xfrm flipH="false" flipV="false" rot="0">
                <a:off x="0" y="0"/>
                <a:ext cx="3911112" cy="1003622"/>
              </a:xfrm>
              <a:custGeom>
                <a:avLst/>
                <a:gdLst/>
                <a:ahLst/>
                <a:cxnLst/>
                <a:rect r="r" b="b" t="t" l="l"/>
                <a:pathLst>
                  <a:path h="1003622" w="3911112">
                    <a:moveTo>
                      <a:pt x="3911112" y="0"/>
                    </a:moveTo>
                    <a:lnTo>
                      <a:pt x="0" y="0"/>
                    </a:lnTo>
                    <a:lnTo>
                      <a:pt x="0" y="815662"/>
                    </a:lnTo>
                    <a:lnTo>
                      <a:pt x="157480" y="815662"/>
                    </a:lnTo>
                    <a:lnTo>
                      <a:pt x="157480" y="1003622"/>
                    </a:lnTo>
                    <a:lnTo>
                      <a:pt x="463550" y="815662"/>
                    </a:lnTo>
                    <a:lnTo>
                      <a:pt x="3911112" y="815662"/>
                    </a:lnTo>
                    <a:lnTo>
                      <a:pt x="3911112" y="0"/>
                    </a:lnTo>
                    <a:close/>
                  </a:path>
                </a:pathLst>
              </a:custGeom>
              <a:solidFill>
                <a:srgbClr val="000000">
                  <a:alpha val="0"/>
                </a:srgbClr>
              </a:solidFill>
              <a:ln w="66675" cap="sq">
                <a:solidFill>
                  <a:srgbClr val="56C3D0"/>
                </a:solidFill>
                <a:prstDash val="solid"/>
                <a:miter/>
              </a:ln>
            </p:spPr>
          </p:sp>
          <p:sp>
            <p:nvSpPr>
              <p:cNvPr name="TextBox 12" id="12"/>
              <p:cNvSpPr txBox="true"/>
              <p:nvPr/>
            </p:nvSpPr>
            <p:spPr>
              <a:xfrm>
                <a:off x="0" y="-47625"/>
                <a:ext cx="3911112" cy="860747"/>
              </a:xfrm>
              <a:prstGeom prst="rect">
                <a:avLst/>
              </a:prstGeom>
            </p:spPr>
            <p:txBody>
              <a:bodyPr anchor="ctr" rtlCol="false" tIns="50800" lIns="50800" bIns="50800" rIns="50800"/>
              <a:lstStyle/>
              <a:p>
                <a:pPr algn="ctr">
                  <a:lnSpc>
                    <a:spcPts val="2659"/>
                  </a:lnSpc>
                </a:pPr>
              </a:p>
            </p:txBody>
          </p:sp>
        </p:grpSp>
      </p:grpSp>
      <p:sp>
        <p:nvSpPr>
          <p:cNvPr name="TextBox 13" id="13"/>
          <p:cNvSpPr txBox="true"/>
          <p:nvPr/>
        </p:nvSpPr>
        <p:spPr>
          <a:xfrm rot="0">
            <a:off x="2856990" y="2920136"/>
            <a:ext cx="12878820" cy="7509959"/>
          </a:xfrm>
          <a:prstGeom prst="rect">
            <a:avLst/>
          </a:prstGeom>
        </p:spPr>
        <p:txBody>
          <a:bodyPr anchor="t" rtlCol="false" tIns="0" lIns="0" bIns="0" rIns="0">
            <a:spAutoFit/>
          </a:bodyPr>
          <a:lstStyle/>
          <a:p>
            <a:pPr algn="ctr">
              <a:lnSpc>
                <a:spcPts val="4208"/>
              </a:lnSpc>
            </a:pPr>
            <a:r>
              <a:rPr lang="en-US" sz="3006">
                <a:solidFill>
                  <a:srgbClr val="000000"/>
                </a:solidFill>
                <a:latin typeface="DG Jory"/>
                <a:ea typeface="DG Jory"/>
                <a:cs typeface="DG Jory"/>
                <a:sym typeface="DG Jory"/>
              </a:rPr>
              <a:t>Meet Our Team! </a:t>
            </a:r>
          </a:p>
          <a:p>
            <a:pPr algn="l">
              <a:lnSpc>
                <a:spcPts val="4068"/>
              </a:lnSpc>
            </a:pPr>
          </a:p>
          <a:p>
            <a:pPr algn="l">
              <a:lnSpc>
                <a:spcPts val="4068"/>
              </a:lnSpc>
            </a:pPr>
            <a:r>
              <a:rPr lang="en-US" sz="2906">
                <a:solidFill>
                  <a:srgbClr val="000000"/>
                </a:solidFill>
                <a:latin typeface="DG Jory"/>
                <a:ea typeface="DG Jory"/>
                <a:cs typeface="DG Jory"/>
                <a:sym typeface="DG Jory"/>
              </a:rPr>
              <a:t>Roshni Gannoju (Team Member)</a:t>
            </a:r>
          </a:p>
          <a:p>
            <a:pPr algn="l" marL="627453" indent="-313727" lvl="1">
              <a:lnSpc>
                <a:spcPts val="4068"/>
              </a:lnSpc>
              <a:buFont typeface="Arial"/>
              <a:buChar char="•"/>
            </a:pPr>
            <a:r>
              <a:rPr lang="en-US" sz="2906">
                <a:solidFill>
                  <a:srgbClr val="000000"/>
                </a:solidFill>
                <a:latin typeface="DG Jory"/>
                <a:ea typeface="DG Jory"/>
                <a:cs typeface="DG Jory"/>
                <a:sym typeface="DG Jory"/>
              </a:rPr>
              <a:t>Expert in Database Systems </a:t>
            </a:r>
          </a:p>
          <a:p>
            <a:pPr algn="l" marL="627453" indent="-313727" lvl="1">
              <a:lnSpc>
                <a:spcPts val="4068"/>
              </a:lnSpc>
              <a:buFont typeface="Arial"/>
              <a:buChar char="•"/>
            </a:pPr>
            <a:r>
              <a:rPr lang="en-US" sz="2906">
                <a:solidFill>
                  <a:srgbClr val="000000"/>
                </a:solidFill>
                <a:latin typeface="DG Jory"/>
                <a:ea typeface="DG Jory"/>
                <a:cs typeface="DG Jory"/>
                <a:sym typeface="DG Jory"/>
              </a:rPr>
              <a:t>The ultimate threat to herself in real life (Her skills are sharp, but her surroundings might need a little extra caution!)</a:t>
            </a:r>
          </a:p>
          <a:p>
            <a:pPr algn="l">
              <a:lnSpc>
                <a:spcPts val="1119"/>
              </a:lnSpc>
            </a:pPr>
          </a:p>
          <a:p>
            <a:pPr algn="l">
              <a:lnSpc>
                <a:spcPts val="4068"/>
              </a:lnSpc>
            </a:pPr>
            <a:r>
              <a:rPr lang="en-US" sz="2906">
                <a:solidFill>
                  <a:srgbClr val="000000"/>
                </a:solidFill>
                <a:latin typeface="DG Jory"/>
                <a:ea typeface="DG Jory"/>
                <a:cs typeface="DG Jory"/>
                <a:sym typeface="DG Jory"/>
              </a:rPr>
              <a:t>Sonal Shankar Udapudi (Team Member)</a:t>
            </a:r>
          </a:p>
          <a:p>
            <a:pPr algn="l" marL="627453" indent="-313727" lvl="1">
              <a:lnSpc>
                <a:spcPts val="4068"/>
              </a:lnSpc>
              <a:buFont typeface="Arial"/>
              <a:buChar char="•"/>
            </a:pPr>
            <a:r>
              <a:rPr lang="en-US" sz="2906">
                <a:solidFill>
                  <a:srgbClr val="000000"/>
                </a:solidFill>
                <a:latin typeface="DG Jory"/>
                <a:ea typeface="DG Jory"/>
                <a:cs typeface="DG Jory"/>
                <a:sym typeface="DG Jory"/>
              </a:rPr>
              <a:t>Master of Datasets </a:t>
            </a:r>
          </a:p>
          <a:p>
            <a:pPr algn="l" marL="627453" indent="-313727" lvl="1">
              <a:lnSpc>
                <a:spcPts val="4068"/>
              </a:lnSpc>
              <a:buFont typeface="Arial"/>
              <a:buChar char="•"/>
            </a:pPr>
            <a:r>
              <a:rPr lang="en-US" sz="2906">
                <a:solidFill>
                  <a:srgbClr val="000000"/>
                </a:solidFill>
                <a:latin typeface="DG Jory"/>
                <a:ea typeface="DG Jory"/>
                <a:cs typeface="DG Jory"/>
                <a:sym typeface="DG Jory"/>
              </a:rPr>
              <a:t>The clumsiest person you’ll meet, especially during peak moments! (Oops! )</a:t>
            </a:r>
          </a:p>
          <a:p>
            <a:pPr algn="l">
              <a:lnSpc>
                <a:spcPts val="1119"/>
              </a:lnSpc>
            </a:pPr>
          </a:p>
          <a:p>
            <a:pPr algn="l">
              <a:lnSpc>
                <a:spcPts val="4068"/>
              </a:lnSpc>
            </a:pPr>
            <a:r>
              <a:rPr lang="en-US" sz="2906">
                <a:solidFill>
                  <a:srgbClr val="000000"/>
                </a:solidFill>
                <a:latin typeface="DG Jory"/>
                <a:ea typeface="DG Jory"/>
                <a:cs typeface="DG Jory"/>
                <a:sym typeface="DG Jory"/>
              </a:rPr>
              <a:t>Ayngaran Krishnamurthy (Team Leader)</a:t>
            </a:r>
          </a:p>
          <a:p>
            <a:pPr algn="l" marL="627453" indent="-313727" lvl="1">
              <a:lnSpc>
                <a:spcPts val="4068"/>
              </a:lnSpc>
              <a:buFont typeface="Arial"/>
              <a:buChar char="•"/>
            </a:pPr>
            <a:r>
              <a:rPr lang="en-US" sz="2906">
                <a:solidFill>
                  <a:srgbClr val="000000"/>
                </a:solidFill>
                <a:latin typeface="DG Jory"/>
                <a:ea typeface="DG Jory"/>
                <a:cs typeface="DG Jory"/>
                <a:sym typeface="DG Jory"/>
              </a:rPr>
              <a:t>Software Engineer </a:t>
            </a:r>
          </a:p>
          <a:p>
            <a:pPr algn="l" marL="627453" indent="-313727" lvl="1">
              <a:lnSpc>
                <a:spcPts val="4068"/>
              </a:lnSpc>
              <a:buFont typeface="Arial"/>
              <a:buChar char="•"/>
            </a:pPr>
            <a:r>
              <a:rPr lang="en-US" sz="2906">
                <a:solidFill>
                  <a:srgbClr val="000000"/>
                </a:solidFill>
                <a:latin typeface="DG Jory"/>
                <a:ea typeface="DG Jory"/>
                <a:cs typeface="DG Jory"/>
                <a:sym typeface="DG Jory"/>
              </a:rPr>
              <a:t>Skilled in Project Management &amp; Programming</a:t>
            </a:r>
          </a:p>
          <a:p>
            <a:pPr algn="l" marL="627453" indent="-313727" lvl="1">
              <a:lnSpc>
                <a:spcPts val="4068"/>
              </a:lnSpc>
              <a:buFont typeface="Arial"/>
              <a:buChar char="•"/>
            </a:pPr>
            <a:r>
              <a:rPr lang="en-US" sz="2906">
                <a:solidFill>
                  <a:srgbClr val="000000"/>
                </a:solidFill>
                <a:latin typeface="DG Jory"/>
                <a:ea typeface="DG Jory"/>
                <a:cs typeface="DG Jory"/>
                <a:sym typeface="DG Jory"/>
              </a:rPr>
              <a:t>Overthinking life? Absolutely, it's my superpower! </a:t>
            </a:r>
          </a:p>
          <a:p>
            <a:pPr algn="l">
              <a:lnSpc>
                <a:spcPts val="4068"/>
              </a:lnSpc>
            </a:pPr>
          </a:p>
        </p:txBody>
      </p:sp>
      <p:sp>
        <p:nvSpPr>
          <p:cNvPr name="TextBox 14" id="14"/>
          <p:cNvSpPr txBox="true"/>
          <p:nvPr/>
        </p:nvSpPr>
        <p:spPr>
          <a:xfrm rot="0">
            <a:off x="5942749" y="1028700"/>
            <a:ext cx="6402502" cy="1447800"/>
          </a:xfrm>
          <a:prstGeom prst="rect">
            <a:avLst/>
          </a:prstGeom>
        </p:spPr>
        <p:txBody>
          <a:bodyPr anchor="t" rtlCol="false" tIns="0" lIns="0" bIns="0" rIns="0">
            <a:spAutoFit/>
          </a:bodyPr>
          <a:lstStyle/>
          <a:p>
            <a:pPr algn="ctr">
              <a:lnSpc>
                <a:spcPts val="5759"/>
              </a:lnSpc>
            </a:pPr>
            <a:r>
              <a:rPr lang="en-US" sz="4800">
                <a:solidFill>
                  <a:srgbClr val="000000"/>
                </a:solidFill>
                <a:latin typeface="League Spartan"/>
                <a:ea typeface="League Spartan"/>
                <a:cs typeface="League Spartan"/>
                <a:sym typeface="League Spartan"/>
              </a:rPr>
              <a:t>INTRODUCING TEAM BYTEFORCE</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13250777" y="-1188315"/>
            <a:ext cx="9287959" cy="8409825"/>
          </a:xfrm>
          <a:custGeom>
            <a:avLst/>
            <a:gdLst/>
            <a:ahLst/>
            <a:cxnLst/>
            <a:rect r="r" b="b" t="t" l="l"/>
            <a:pathLst>
              <a:path h="8409825" w="9287959">
                <a:moveTo>
                  <a:pt x="9287959" y="8409824"/>
                </a:moveTo>
                <a:lnTo>
                  <a:pt x="0" y="8409824"/>
                </a:lnTo>
                <a:lnTo>
                  <a:pt x="0" y="0"/>
                </a:lnTo>
                <a:lnTo>
                  <a:pt x="9287959" y="0"/>
                </a:lnTo>
                <a:lnTo>
                  <a:pt x="9287959" y="84098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07933" y="8049787"/>
            <a:ext cx="7360133" cy="6664266"/>
          </a:xfrm>
          <a:custGeom>
            <a:avLst/>
            <a:gdLst/>
            <a:ahLst/>
            <a:cxnLst/>
            <a:rect r="r" b="b" t="t" l="l"/>
            <a:pathLst>
              <a:path h="6664266" w="7360133">
                <a:moveTo>
                  <a:pt x="0" y="0"/>
                </a:moveTo>
                <a:lnTo>
                  <a:pt x="7360134" y="0"/>
                </a:lnTo>
                <a:lnTo>
                  <a:pt x="7360134" y="6664267"/>
                </a:lnTo>
                <a:lnTo>
                  <a:pt x="0" y="6664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true" flipV="false" rot="0">
            <a:off x="8303269" y="8738243"/>
            <a:ext cx="7360133" cy="6664266"/>
          </a:xfrm>
          <a:custGeom>
            <a:avLst/>
            <a:gdLst/>
            <a:ahLst/>
            <a:cxnLst/>
            <a:rect r="r" b="b" t="t" l="l"/>
            <a:pathLst>
              <a:path h="6664266" w="7360133">
                <a:moveTo>
                  <a:pt x="7360133" y="0"/>
                </a:moveTo>
                <a:lnTo>
                  <a:pt x="0" y="0"/>
                </a:lnTo>
                <a:lnTo>
                  <a:pt x="0" y="6664266"/>
                </a:lnTo>
                <a:lnTo>
                  <a:pt x="7360133" y="6664266"/>
                </a:lnTo>
                <a:lnTo>
                  <a:pt x="7360133"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5" id="5"/>
          <p:cNvSpPr txBox="true"/>
          <p:nvPr/>
        </p:nvSpPr>
        <p:spPr>
          <a:xfrm rot="0">
            <a:off x="803848" y="3361780"/>
            <a:ext cx="14497753" cy="6470537"/>
          </a:xfrm>
          <a:prstGeom prst="rect">
            <a:avLst/>
          </a:prstGeom>
        </p:spPr>
        <p:txBody>
          <a:bodyPr anchor="t" rtlCol="false" tIns="0" lIns="0" bIns="0" rIns="0">
            <a:spAutoFit/>
          </a:bodyPr>
          <a:lstStyle/>
          <a:p>
            <a:pPr algn="l" marL="675648" indent="-337824" lvl="1">
              <a:lnSpc>
                <a:spcPts val="4381"/>
              </a:lnSpc>
              <a:buFont typeface="Arial"/>
              <a:buChar char="•"/>
            </a:pPr>
            <a:r>
              <a:rPr lang="en-US" sz="3129">
                <a:solidFill>
                  <a:srgbClr val="000000"/>
                </a:solidFill>
                <a:latin typeface="DG Jory"/>
                <a:ea typeface="DG Jory"/>
                <a:cs typeface="DG Jory"/>
                <a:sym typeface="DG Jory"/>
              </a:rPr>
              <a:t>Now, what does this mean for the future of AI? </a:t>
            </a:r>
            <a:r>
              <a:rPr lang="en-US" sz="3129">
                <a:solidFill>
                  <a:srgbClr val="000000"/>
                </a:solidFill>
                <a:latin typeface="DG Jory"/>
                <a:ea typeface="DG Jory"/>
                <a:cs typeface="DG Jory"/>
                <a:sym typeface="DG Jory"/>
              </a:rPr>
              <a:t>As Team ByteForce, we believe AI cannot inherently be "good" or "bad"—its nature is shaped entirely by us, the designers.</a:t>
            </a:r>
          </a:p>
          <a:p>
            <a:pPr algn="l">
              <a:lnSpc>
                <a:spcPts val="839"/>
              </a:lnSpc>
            </a:pPr>
          </a:p>
          <a:p>
            <a:pPr algn="l" marL="675648" indent="-337824" lvl="1">
              <a:lnSpc>
                <a:spcPts val="4381"/>
              </a:lnSpc>
              <a:buFont typeface="Arial"/>
              <a:buChar char="•"/>
            </a:pPr>
            <a:r>
              <a:rPr lang="en-US" sz="3129">
                <a:solidFill>
                  <a:srgbClr val="000000"/>
                </a:solidFill>
                <a:latin typeface="DG Jory"/>
                <a:ea typeface="DG Jory"/>
                <a:cs typeface="DG Jory"/>
                <a:sym typeface="DG Jory"/>
              </a:rPr>
              <a:t>The key question is: How are we planning to develop AI? Will we ensure AI aligns with ethical standards, empathy, and human-centered values?</a:t>
            </a:r>
          </a:p>
          <a:p>
            <a:pPr algn="l">
              <a:lnSpc>
                <a:spcPts val="839"/>
              </a:lnSpc>
            </a:pPr>
          </a:p>
          <a:p>
            <a:pPr algn="l" marL="675648" indent="-337824" lvl="1">
              <a:lnSpc>
                <a:spcPts val="4381"/>
              </a:lnSpc>
              <a:buFont typeface="Arial"/>
              <a:buChar char="•"/>
            </a:pPr>
            <a:r>
              <a:rPr lang="en-US" sz="3129">
                <a:solidFill>
                  <a:srgbClr val="000000"/>
                </a:solidFill>
                <a:latin typeface="DG Jory"/>
                <a:ea typeface="DG Jory"/>
                <a:cs typeface="DG Jory"/>
                <a:sym typeface="DG Jory"/>
              </a:rPr>
              <a:t>The future of AI isn’t predetermined—it depends on how we, as a society, choose to guide its development.</a:t>
            </a:r>
          </a:p>
          <a:p>
            <a:pPr algn="l">
              <a:lnSpc>
                <a:spcPts val="839"/>
              </a:lnSpc>
            </a:pPr>
          </a:p>
          <a:p>
            <a:pPr algn="l" marL="675648" indent="-337824" lvl="1">
              <a:lnSpc>
                <a:spcPts val="4381"/>
              </a:lnSpc>
              <a:buFont typeface="Arial"/>
              <a:buChar char="•"/>
            </a:pPr>
            <a:r>
              <a:rPr lang="en-US" sz="3129">
                <a:solidFill>
                  <a:srgbClr val="000000"/>
                </a:solidFill>
                <a:latin typeface="DG Jory"/>
                <a:ea typeface="DG Jory"/>
                <a:cs typeface="DG Jory"/>
                <a:sym typeface="DG Jory"/>
              </a:rPr>
              <a:t>Will we build a world where AI enhances our lives in a responsible, ethical way, leading to a Utopia? Or will we let it spiral into a Dystopia due to neglect or harmful design choices?</a:t>
            </a:r>
          </a:p>
          <a:p>
            <a:pPr algn="l">
              <a:lnSpc>
                <a:spcPts val="839"/>
              </a:lnSpc>
            </a:pPr>
          </a:p>
          <a:p>
            <a:pPr algn="l" marL="675648" indent="-337824" lvl="1">
              <a:lnSpc>
                <a:spcPts val="4381"/>
              </a:lnSpc>
              <a:buFont typeface="Arial"/>
              <a:buChar char="•"/>
            </a:pPr>
            <a:r>
              <a:rPr lang="en-US" sz="3129">
                <a:solidFill>
                  <a:srgbClr val="000000"/>
                </a:solidFill>
                <a:latin typeface="DG Jory"/>
                <a:ea typeface="DG Jory"/>
                <a:cs typeface="DG Jory"/>
                <a:sym typeface="DG Jory"/>
              </a:rPr>
              <a:t>The choices we make today will decide if AI becomes a tool for human flourishing or a catalyst for unforeseen challenges tomorrow.</a:t>
            </a:r>
          </a:p>
          <a:p>
            <a:pPr algn="l">
              <a:lnSpc>
                <a:spcPts val="4381"/>
              </a:lnSpc>
            </a:pPr>
          </a:p>
        </p:txBody>
      </p:sp>
      <p:grpSp>
        <p:nvGrpSpPr>
          <p:cNvPr name="Group 6" id="6"/>
          <p:cNvGrpSpPr/>
          <p:nvPr/>
        </p:nvGrpSpPr>
        <p:grpSpPr>
          <a:xfrm rot="0">
            <a:off x="708598" y="493940"/>
            <a:ext cx="10460559" cy="2671934"/>
            <a:chOff x="0" y="0"/>
            <a:chExt cx="13947411" cy="3562579"/>
          </a:xfrm>
        </p:grpSpPr>
        <p:grpSp>
          <p:nvGrpSpPr>
            <p:cNvPr name="Group 7" id="7"/>
            <p:cNvGrpSpPr/>
            <p:nvPr/>
          </p:nvGrpSpPr>
          <p:grpSpPr>
            <a:xfrm rot="0">
              <a:off x="0" y="0"/>
              <a:ext cx="13624237" cy="3298137"/>
              <a:chOff x="0" y="0"/>
              <a:chExt cx="3873734" cy="937748"/>
            </a:xfrm>
          </p:grpSpPr>
          <p:sp>
            <p:nvSpPr>
              <p:cNvPr name="Freeform 8" id="8"/>
              <p:cNvSpPr/>
              <p:nvPr/>
            </p:nvSpPr>
            <p:spPr>
              <a:xfrm flipH="false" flipV="false" rot="0">
                <a:off x="0" y="0"/>
                <a:ext cx="3873734" cy="937748"/>
              </a:xfrm>
              <a:custGeom>
                <a:avLst/>
                <a:gdLst/>
                <a:ahLst/>
                <a:cxnLst/>
                <a:rect r="r" b="b" t="t" l="l"/>
                <a:pathLst>
                  <a:path h="937748" w="3873734">
                    <a:moveTo>
                      <a:pt x="3873734" y="0"/>
                    </a:moveTo>
                    <a:lnTo>
                      <a:pt x="0" y="0"/>
                    </a:lnTo>
                    <a:lnTo>
                      <a:pt x="0" y="749788"/>
                    </a:lnTo>
                    <a:lnTo>
                      <a:pt x="157480" y="749788"/>
                    </a:lnTo>
                    <a:lnTo>
                      <a:pt x="157480" y="937748"/>
                    </a:lnTo>
                    <a:lnTo>
                      <a:pt x="463550" y="749788"/>
                    </a:lnTo>
                    <a:lnTo>
                      <a:pt x="3873734" y="749788"/>
                    </a:lnTo>
                    <a:lnTo>
                      <a:pt x="3873734" y="0"/>
                    </a:lnTo>
                    <a:close/>
                  </a:path>
                </a:pathLst>
              </a:custGeom>
              <a:solidFill>
                <a:srgbClr val="9BDAE9"/>
              </a:solidFill>
              <a:ln cap="sq">
                <a:noFill/>
                <a:prstDash val="solid"/>
                <a:miter/>
              </a:ln>
            </p:spPr>
          </p:sp>
          <p:sp>
            <p:nvSpPr>
              <p:cNvPr name="TextBox 9" id="9"/>
              <p:cNvSpPr txBox="true"/>
              <p:nvPr/>
            </p:nvSpPr>
            <p:spPr>
              <a:xfrm>
                <a:off x="0" y="-47625"/>
                <a:ext cx="3873734" cy="794873"/>
              </a:xfrm>
              <a:prstGeom prst="rect">
                <a:avLst/>
              </a:prstGeom>
            </p:spPr>
            <p:txBody>
              <a:bodyPr anchor="ctr" rtlCol="false" tIns="61419" lIns="61419" bIns="61419" rIns="61419"/>
              <a:lstStyle/>
              <a:p>
                <a:pPr algn="ctr">
                  <a:lnSpc>
                    <a:spcPts val="2659"/>
                  </a:lnSpc>
                </a:pPr>
              </a:p>
            </p:txBody>
          </p:sp>
        </p:grpSp>
        <p:grpSp>
          <p:nvGrpSpPr>
            <p:cNvPr name="Group 10" id="10"/>
            <p:cNvGrpSpPr/>
            <p:nvPr/>
          </p:nvGrpSpPr>
          <p:grpSpPr>
            <a:xfrm rot="0">
              <a:off x="323174" y="264443"/>
              <a:ext cx="13624237" cy="3298137"/>
              <a:chOff x="0" y="0"/>
              <a:chExt cx="3873734" cy="937748"/>
            </a:xfrm>
          </p:grpSpPr>
          <p:sp>
            <p:nvSpPr>
              <p:cNvPr name="Freeform 11" id="11"/>
              <p:cNvSpPr/>
              <p:nvPr/>
            </p:nvSpPr>
            <p:spPr>
              <a:xfrm flipH="false" flipV="false" rot="0">
                <a:off x="0" y="0"/>
                <a:ext cx="3873734" cy="937748"/>
              </a:xfrm>
              <a:custGeom>
                <a:avLst/>
                <a:gdLst/>
                <a:ahLst/>
                <a:cxnLst/>
                <a:rect r="r" b="b" t="t" l="l"/>
                <a:pathLst>
                  <a:path h="937748" w="3873734">
                    <a:moveTo>
                      <a:pt x="3873734" y="0"/>
                    </a:moveTo>
                    <a:lnTo>
                      <a:pt x="0" y="0"/>
                    </a:lnTo>
                    <a:lnTo>
                      <a:pt x="0" y="749788"/>
                    </a:lnTo>
                    <a:lnTo>
                      <a:pt x="157480" y="749788"/>
                    </a:lnTo>
                    <a:lnTo>
                      <a:pt x="157480" y="937748"/>
                    </a:lnTo>
                    <a:lnTo>
                      <a:pt x="463550" y="749788"/>
                    </a:lnTo>
                    <a:lnTo>
                      <a:pt x="3873734" y="749788"/>
                    </a:lnTo>
                    <a:lnTo>
                      <a:pt x="3873734" y="0"/>
                    </a:lnTo>
                    <a:close/>
                  </a:path>
                </a:pathLst>
              </a:custGeom>
              <a:solidFill>
                <a:srgbClr val="000000">
                  <a:alpha val="0"/>
                </a:srgbClr>
              </a:solidFill>
              <a:ln w="66675" cap="sq">
                <a:solidFill>
                  <a:srgbClr val="56C3D0"/>
                </a:solidFill>
                <a:prstDash val="solid"/>
                <a:miter/>
              </a:ln>
            </p:spPr>
          </p:sp>
          <p:sp>
            <p:nvSpPr>
              <p:cNvPr name="TextBox 12" id="12"/>
              <p:cNvSpPr txBox="true"/>
              <p:nvPr/>
            </p:nvSpPr>
            <p:spPr>
              <a:xfrm>
                <a:off x="0" y="-47625"/>
                <a:ext cx="3873734" cy="794873"/>
              </a:xfrm>
              <a:prstGeom prst="rect">
                <a:avLst/>
              </a:prstGeom>
            </p:spPr>
            <p:txBody>
              <a:bodyPr anchor="ctr" rtlCol="false" tIns="61419" lIns="61419" bIns="61419" rIns="61419"/>
              <a:lstStyle/>
              <a:p>
                <a:pPr algn="ctr">
                  <a:lnSpc>
                    <a:spcPts val="2659"/>
                  </a:lnSpc>
                </a:pPr>
              </a:p>
            </p:txBody>
          </p:sp>
        </p:grpSp>
        <p:sp>
          <p:nvSpPr>
            <p:cNvPr name="TextBox 13" id="13"/>
            <p:cNvSpPr txBox="true"/>
            <p:nvPr/>
          </p:nvSpPr>
          <p:spPr>
            <a:xfrm rot="0">
              <a:off x="590925" y="609957"/>
              <a:ext cx="12765562" cy="1930400"/>
            </a:xfrm>
            <a:prstGeom prst="rect">
              <a:avLst/>
            </a:prstGeom>
          </p:spPr>
          <p:txBody>
            <a:bodyPr anchor="t" rtlCol="false" tIns="0" lIns="0" bIns="0" rIns="0">
              <a:spAutoFit/>
            </a:bodyPr>
            <a:lstStyle/>
            <a:p>
              <a:pPr algn="ctr">
                <a:lnSpc>
                  <a:spcPts val="5760"/>
                </a:lnSpc>
              </a:pPr>
              <a:r>
                <a:rPr lang="en-US" sz="4800">
                  <a:solidFill>
                    <a:srgbClr val="000000"/>
                  </a:solidFill>
                  <a:latin typeface="League Spartan"/>
                  <a:ea typeface="League Spartan"/>
                  <a:cs typeface="League Spartan"/>
                  <a:sym typeface="League Spartan"/>
                </a:rPr>
                <a:t>CRAFTING TOMORROW’S AI: A SHARED RESPONSIBILITY</a:t>
              </a:r>
            </a:p>
          </p:txBody>
        </p:sp>
      </p:gr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4751838" y="4153209"/>
            <a:ext cx="8784324" cy="1261363"/>
          </a:xfrm>
          <a:prstGeom prst="rect">
            <a:avLst/>
          </a:prstGeom>
        </p:spPr>
        <p:txBody>
          <a:bodyPr anchor="t" rtlCol="false" tIns="0" lIns="0" bIns="0" rIns="0">
            <a:spAutoFit/>
          </a:bodyPr>
          <a:lstStyle/>
          <a:p>
            <a:pPr algn="ctr" marL="0" indent="0" lvl="0">
              <a:lnSpc>
                <a:spcPts val="10012"/>
              </a:lnSpc>
              <a:spcBef>
                <a:spcPct val="0"/>
              </a:spcBef>
            </a:pPr>
            <a:r>
              <a:rPr lang="en-US" b="true" sz="8344" strike="noStrike" u="none">
                <a:solidFill>
                  <a:srgbClr val="000000"/>
                </a:solidFill>
                <a:latin typeface="League Spartan"/>
                <a:ea typeface="League Spartan"/>
                <a:cs typeface="League Spartan"/>
                <a:sym typeface="League Spartan"/>
              </a:rPr>
              <a:t>THANK YOU</a:t>
            </a:r>
          </a:p>
        </p:txBody>
      </p:sp>
      <p:sp>
        <p:nvSpPr>
          <p:cNvPr name="TextBox 7" id="7"/>
          <p:cNvSpPr txBox="true"/>
          <p:nvPr/>
        </p:nvSpPr>
        <p:spPr>
          <a:xfrm rot="0">
            <a:off x="6589181" y="5411320"/>
            <a:ext cx="4922261" cy="1472210"/>
          </a:xfrm>
          <a:prstGeom prst="rect">
            <a:avLst/>
          </a:prstGeom>
        </p:spPr>
        <p:txBody>
          <a:bodyPr anchor="t" rtlCol="false" tIns="0" lIns="0" bIns="0" rIns="0">
            <a:spAutoFit/>
          </a:bodyPr>
          <a:lstStyle/>
          <a:p>
            <a:pPr algn="ctr">
              <a:lnSpc>
                <a:spcPts val="5759"/>
              </a:lnSpc>
            </a:pPr>
            <a:r>
              <a:rPr lang="en-US" sz="4799">
                <a:solidFill>
                  <a:srgbClr val="000000"/>
                </a:solidFill>
                <a:latin typeface="DG Jory"/>
                <a:ea typeface="DG Jory"/>
                <a:cs typeface="DG Jory"/>
                <a:sym typeface="DG Jory"/>
              </a:rPr>
              <a:t>from </a:t>
            </a:r>
          </a:p>
          <a:p>
            <a:pPr algn="ctr">
              <a:lnSpc>
                <a:spcPts val="5759"/>
              </a:lnSpc>
            </a:pPr>
            <a:r>
              <a:rPr lang="en-US" sz="4799">
                <a:solidFill>
                  <a:srgbClr val="000000"/>
                </a:solidFill>
                <a:latin typeface="DG Jory"/>
                <a:ea typeface="DG Jory"/>
                <a:cs typeface="DG Jory"/>
                <a:sym typeface="DG Jory"/>
              </a:rPr>
              <a:t>Team</a:t>
            </a:r>
            <a:r>
              <a:rPr lang="en-US" sz="4799">
                <a:solidFill>
                  <a:srgbClr val="000000"/>
                </a:solidFill>
                <a:latin typeface="DG Jory"/>
                <a:ea typeface="DG Jory"/>
                <a:cs typeface="DG Jory"/>
                <a:sym typeface="DG Jory"/>
              </a:rPr>
              <a:t> ByteForce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13082137" y="-495020"/>
            <a:ext cx="9287959" cy="8409825"/>
          </a:xfrm>
          <a:custGeom>
            <a:avLst/>
            <a:gdLst/>
            <a:ahLst/>
            <a:cxnLst/>
            <a:rect r="r" b="b" t="t" l="l"/>
            <a:pathLst>
              <a:path h="8409825" w="9287959">
                <a:moveTo>
                  <a:pt x="9287960" y="8409824"/>
                </a:moveTo>
                <a:lnTo>
                  <a:pt x="0" y="8409824"/>
                </a:lnTo>
                <a:lnTo>
                  <a:pt x="0" y="0"/>
                </a:lnTo>
                <a:lnTo>
                  <a:pt x="9287960" y="0"/>
                </a:lnTo>
                <a:lnTo>
                  <a:pt x="9287960" y="84098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07933" y="8049787"/>
            <a:ext cx="7360133" cy="6664266"/>
          </a:xfrm>
          <a:custGeom>
            <a:avLst/>
            <a:gdLst/>
            <a:ahLst/>
            <a:cxnLst/>
            <a:rect r="r" b="b" t="t" l="l"/>
            <a:pathLst>
              <a:path h="6664266" w="7360133">
                <a:moveTo>
                  <a:pt x="0" y="0"/>
                </a:moveTo>
                <a:lnTo>
                  <a:pt x="7360134" y="0"/>
                </a:lnTo>
                <a:lnTo>
                  <a:pt x="7360134" y="6664267"/>
                </a:lnTo>
                <a:lnTo>
                  <a:pt x="0" y="6664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true" flipV="false" rot="0">
            <a:off x="8303269" y="8738243"/>
            <a:ext cx="7360133" cy="6664266"/>
          </a:xfrm>
          <a:custGeom>
            <a:avLst/>
            <a:gdLst/>
            <a:ahLst/>
            <a:cxnLst/>
            <a:rect r="r" b="b" t="t" l="l"/>
            <a:pathLst>
              <a:path h="6664266" w="7360133">
                <a:moveTo>
                  <a:pt x="7360133" y="0"/>
                </a:moveTo>
                <a:lnTo>
                  <a:pt x="0" y="0"/>
                </a:lnTo>
                <a:lnTo>
                  <a:pt x="0" y="6664266"/>
                </a:lnTo>
                <a:lnTo>
                  <a:pt x="7360133" y="6664266"/>
                </a:lnTo>
                <a:lnTo>
                  <a:pt x="7360133"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5" id="5"/>
          <p:cNvGrpSpPr/>
          <p:nvPr/>
        </p:nvGrpSpPr>
        <p:grpSpPr>
          <a:xfrm rot="0">
            <a:off x="1028700" y="375539"/>
            <a:ext cx="8115300" cy="2568666"/>
            <a:chOff x="0" y="0"/>
            <a:chExt cx="10820400" cy="3424888"/>
          </a:xfrm>
        </p:grpSpPr>
        <p:grpSp>
          <p:nvGrpSpPr>
            <p:cNvPr name="Group 6" id="6"/>
            <p:cNvGrpSpPr/>
            <p:nvPr/>
          </p:nvGrpSpPr>
          <p:grpSpPr>
            <a:xfrm rot="0">
              <a:off x="0" y="0"/>
              <a:ext cx="10569681" cy="3170666"/>
              <a:chOff x="0" y="0"/>
              <a:chExt cx="3633451" cy="1089953"/>
            </a:xfrm>
          </p:grpSpPr>
          <p:sp>
            <p:nvSpPr>
              <p:cNvPr name="Freeform 7" id="7"/>
              <p:cNvSpPr/>
              <p:nvPr/>
            </p:nvSpPr>
            <p:spPr>
              <a:xfrm flipH="false" flipV="false" rot="0">
                <a:off x="0" y="0"/>
                <a:ext cx="3633451" cy="1089953"/>
              </a:xfrm>
              <a:custGeom>
                <a:avLst/>
                <a:gdLst/>
                <a:ahLst/>
                <a:cxnLst/>
                <a:rect r="r" b="b" t="t" l="l"/>
                <a:pathLst>
                  <a:path h="1089953" w="3633451">
                    <a:moveTo>
                      <a:pt x="3633451" y="0"/>
                    </a:moveTo>
                    <a:lnTo>
                      <a:pt x="0" y="0"/>
                    </a:lnTo>
                    <a:lnTo>
                      <a:pt x="0" y="901993"/>
                    </a:lnTo>
                    <a:lnTo>
                      <a:pt x="157480" y="901993"/>
                    </a:lnTo>
                    <a:lnTo>
                      <a:pt x="157480" y="1089953"/>
                    </a:lnTo>
                    <a:lnTo>
                      <a:pt x="463550" y="901993"/>
                    </a:lnTo>
                    <a:lnTo>
                      <a:pt x="3633451" y="901993"/>
                    </a:lnTo>
                    <a:lnTo>
                      <a:pt x="3633451" y="0"/>
                    </a:lnTo>
                    <a:close/>
                  </a:path>
                </a:pathLst>
              </a:custGeom>
              <a:solidFill>
                <a:srgbClr val="9BDAE9"/>
              </a:solidFill>
              <a:ln cap="sq">
                <a:noFill/>
                <a:prstDash val="solid"/>
                <a:miter/>
              </a:ln>
            </p:spPr>
          </p:sp>
          <p:sp>
            <p:nvSpPr>
              <p:cNvPr name="TextBox 8" id="8"/>
              <p:cNvSpPr txBox="true"/>
              <p:nvPr/>
            </p:nvSpPr>
            <p:spPr>
              <a:xfrm>
                <a:off x="0" y="-47625"/>
                <a:ext cx="3633451" cy="94707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250719" y="254222"/>
              <a:ext cx="10569681" cy="3170666"/>
              <a:chOff x="0" y="0"/>
              <a:chExt cx="3633451" cy="1089953"/>
            </a:xfrm>
          </p:grpSpPr>
          <p:sp>
            <p:nvSpPr>
              <p:cNvPr name="Freeform 10" id="10"/>
              <p:cNvSpPr/>
              <p:nvPr/>
            </p:nvSpPr>
            <p:spPr>
              <a:xfrm flipH="false" flipV="false" rot="0">
                <a:off x="0" y="0"/>
                <a:ext cx="3633451" cy="1089953"/>
              </a:xfrm>
              <a:custGeom>
                <a:avLst/>
                <a:gdLst/>
                <a:ahLst/>
                <a:cxnLst/>
                <a:rect r="r" b="b" t="t" l="l"/>
                <a:pathLst>
                  <a:path h="1089953" w="3633451">
                    <a:moveTo>
                      <a:pt x="3633451" y="0"/>
                    </a:moveTo>
                    <a:lnTo>
                      <a:pt x="0" y="0"/>
                    </a:lnTo>
                    <a:lnTo>
                      <a:pt x="0" y="901993"/>
                    </a:lnTo>
                    <a:lnTo>
                      <a:pt x="157480" y="901993"/>
                    </a:lnTo>
                    <a:lnTo>
                      <a:pt x="157480" y="1089953"/>
                    </a:lnTo>
                    <a:lnTo>
                      <a:pt x="463550" y="901993"/>
                    </a:lnTo>
                    <a:lnTo>
                      <a:pt x="3633451" y="901993"/>
                    </a:lnTo>
                    <a:lnTo>
                      <a:pt x="3633451" y="0"/>
                    </a:lnTo>
                    <a:close/>
                  </a:path>
                </a:pathLst>
              </a:custGeom>
              <a:solidFill>
                <a:srgbClr val="000000">
                  <a:alpha val="0"/>
                </a:srgbClr>
              </a:solidFill>
              <a:ln w="66675" cap="sq">
                <a:solidFill>
                  <a:srgbClr val="56C3D0"/>
                </a:solidFill>
                <a:prstDash val="solid"/>
                <a:miter/>
              </a:ln>
            </p:spPr>
          </p:sp>
          <p:sp>
            <p:nvSpPr>
              <p:cNvPr name="TextBox 11" id="11"/>
              <p:cNvSpPr txBox="true"/>
              <p:nvPr/>
            </p:nvSpPr>
            <p:spPr>
              <a:xfrm>
                <a:off x="0" y="-47625"/>
                <a:ext cx="3633451" cy="947078"/>
              </a:xfrm>
              <a:prstGeom prst="rect">
                <a:avLst/>
              </a:prstGeom>
            </p:spPr>
            <p:txBody>
              <a:bodyPr anchor="ctr" rtlCol="false" tIns="50800" lIns="50800" bIns="50800" rIns="50800"/>
              <a:lstStyle/>
              <a:p>
                <a:pPr algn="ctr">
                  <a:lnSpc>
                    <a:spcPts val="2659"/>
                  </a:lnSpc>
                </a:pPr>
              </a:p>
            </p:txBody>
          </p:sp>
        </p:grpSp>
      </p:grpSp>
      <p:sp>
        <p:nvSpPr>
          <p:cNvPr name="TextBox 12" id="12"/>
          <p:cNvSpPr txBox="true"/>
          <p:nvPr/>
        </p:nvSpPr>
        <p:spPr>
          <a:xfrm rot="0">
            <a:off x="669811" y="3213294"/>
            <a:ext cx="14357222" cy="5511687"/>
          </a:xfrm>
          <a:prstGeom prst="rect">
            <a:avLst/>
          </a:prstGeom>
        </p:spPr>
        <p:txBody>
          <a:bodyPr anchor="t" rtlCol="false" tIns="0" lIns="0" bIns="0" rIns="0">
            <a:spAutoFit/>
          </a:bodyPr>
          <a:lstStyle/>
          <a:p>
            <a:pPr algn="l" marL="675648" indent="-337824" lvl="1">
              <a:lnSpc>
                <a:spcPts val="4381"/>
              </a:lnSpc>
              <a:buFont typeface="Arial"/>
              <a:buChar char="•"/>
            </a:pPr>
            <a:r>
              <a:rPr lang="en-US" sz="3129">
                <a:solidFill>
                  <a:srgbClr val="000000"/>
                </a:solidFill>
                <a:latin typeface="DG Jory"/>
                <a:ea typeface="DG Jory"/>
                <a:cs typeface="DG Jory"/>
                <a:sym typeface="DG Jory"/>
              </a:rPr>
              <a:t>AI is transforming industries and daily life, making the impossible possible at an incredible pace</a:t>
            </a:r>
          </a:p>
          <a:p>
            <a:pPr algn="l" marL="675648" indent="-337824" lvl="1">
              <a:lnSpc>
                <a:spcPts val="4381"/>
              </a:lnSpc>
              <a:buFont typeface="Arial"/>
              <a:buChar char="•"/>
            </a:pPr>
            <a:r>
              <a:rPr lang="en-US" sz="3129">
                <a:solidFill>
                  <a:srgbClr val="000000"/>
                </a:solidFill>
                <a:latin typeface="DG Jory"/>
                <a:ea typeface="DG Jory"/>
                <a:cs typeface="DG Jory"/>
                <a:sym typeface="DG Jory"/>
              </a:rPr>
              <a:t>AI is mastering language, pattern recognition, and decision-making, tackling tasks once reserved for humans.</a:t>
            </a:r>
          </a:p>
          <a:p>
            <a:pPr algn="l" marL="675648" indent="-337824" lvl="1">
              <a:lnSpc>
                <a:spcPts val="4381"/>
              </a:lnSpc>
              <a:buFont typeface="Arial"/>
              <a:buChar char="•"/>
            </a:pPr>
            <a:r>
              <a:rPr lang="en-US" sz="3129">
                <a:solidFill>
                  <a:srgbClr val="000000"/>
                </a:solidFill>
                <a:latin typeface="DG Jory"/>
                <a:ea typeface="DG Jory"/>
                <a:cs typeface="DG Jory"/>
                <a:sym typeface="DG Jory"/>
              </a:rPr>
              <a:t>Some trending evolutions include: </a:t>
            </a:r>
          </a:p>
          <a:p>
            <a:pPr algn="l" marL="1351297" indent="-450432" lvl="2">
              <a:lnSpc>
                <a:spcPts val="4381"/>
              </a:lnSpc>
              <a:buFont typeface="Arial"/>
              <a:buChar char="⚬"/>
            </a:pPr>
            <a:r>
              <a:rPr lang="en-US" sz="3129">
                <a:solidFill>
                  <a:srgbClr val="000000"/>
                </a:solidFill>
                <a:latin typeface="DG Jory"/>
                <a:ea typeface="DG Jory"/>
                <a:cs typeface="DG Jory"/>
                <a:sym typeface="DG Jory"/>
              </a:rPr>
              <a:t>Self-Driving Cars</a:t>
            </a:r>
          </a:p>
          <a:p>
            <a:pPr algn="l" marL="1351297" indent="-450432" lvl="2">
              <a:lnSpc>
                <a:spcPts val="4381"/>
              </a:lnSpc>
              <a:buFont typeface="Arial"/>
              <a:buChar char="⚬"/>
            </a:pPr>
            <a:r>
              <a:rPr lang="en-US" sz="3129">
                <a:solidFill>
                  <a:srgbClr val="000000"/>
                </a:solidFill>
                <a:latin typeface="DG Jory"/>
                <a:ea typeface="DG Jory"/>
                <a:cs typeface="DG Jory"/>
                <a:sym typeface="DG Jory"/>
              </a:rPr>
              <a:t>AI in Education</a:t>
            </a:r>
          </a:p>
          <a:p>
            <a:pPr algn="l" marL="1351297" indent="-450432" lvl="2">
              <a:lnSpc>
                <a:spcPts val="4381"/>
              </a:lnSpc>
              <a:buFont typeface="Arial"/>
              <a:buChar char="⚬"/>
            </a:pPr>
            <a:r>
              <a:rPr lang="en-US" sz="3129">
                <a:solidFill>
                  <a:srgbClr val="000000"/>
                </a:solidFill>
                <a:latin typeface="DG Jory"/>
                <a:ea typeface="DG Jory"/>
                <a:cs typeface="DG Jory"/>
                <a:sym typeface="DG Jory"/>
              </a:rPr>
              <a:t>Explanatory AI (XAI)</a:t>
            </a:r>
          </a:p>
          <a:p>
            <a:pPr algn="l" marL="675648" indent="-337824" lvl="1">
              <a:lnSpc>
                <a:spcPts val="4381"/>
              </a:lnSpc>
              <a:buFont typeface="Arial"/>
              <a:buChar char="•"/>
            </a:pPr>
            <a:r>
              <a:rPr lang="en-US" sz="3129">
                <a:solidFill>
                  <a:srgbClr val="000000"/>
                </a:solidFill>
                <a:latin typeface="DG Jory"/>
                <a:ea typeface="DG Jory"/>
                <a:cs typeface="DG Jory"/>
                <a:sym typeface="DG Jory"/>
              </a:rPr>
              <a:t>With all the advancements in AI over the past years, we are left with a critical question: What does our future with AI truly hold—an optimistic utopia or a challenging dystopia?</a:t>
            </a:r>
          </a:p>
        </p:txBody>
      </p:sp>
      <p:sp>
        <p:nvSpPr>
          <p:cNvPr name="TextBox 13" id="13"/>
          <p:cNvSpPr txBox="true"/>
          <p:nvPr/>
        </p:nvSpPr>
        <p:spPr>
          <a:xfrm rot="0">
            <a:off x="1028700" y="753021"/>
            <a:ext cx="8343499" cy="1447800"/>
          </a:xfrm>
          <a:prstGeom prst="rect">
            <a:avLst/>
          </a:prstGeom>
        </p:spPr>
        <p:txBody>
          <a:bodyPr anchor="t" rtlCol="false" tIns="0" lIns="0" bIns="0" rIns="0">
            <a:spAutoFit/>
          </a:bodyPr>
          <a:lstStyle/>
          <a:p>
            <a:pPr algn="ctr">
              <a:lnSpc>
                <a:spcPts val="5759"/>
              </a:lnSpc>
            </a:pPr>
            <a:r>
              <a:rPr lang="en-US" sz="4800">
                <a:solidFill>
                  <a:srgbClr val="000000"/>
                </a:solidFill>
                <a:latin typeface="League Spartan"/>
                <a:ea typeface="League Spartan"/>
                <a:cs typeface="League Spartan"/>
                <a:sym typeface="League Spartan"/>
              </a:rPr>
              <a:t>INNOVATING WITH AI: WHAT LIES AHEAD?</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304461" y="2848235"/>
            <a:ext cx="9679078" cy="7772822"/>
          </a:xfrm>
          <a:custGeom>
            <a:avLst/>
            <a:gdLst/>
            <a:ahLst/>
            <a:cxnLst/>
            <a:rect r="r" b="b" t="t" l="l"/>
            <a:pathLst>
              <a:path h="7772822" w="9679078">
                <a:moveTo>
                  <a:pt x="0" y="0"/>
                </a:moveTo>
                <a:lnTo>
                  <a:pt x="9679078" y="0"/>
                </a:lnTo>
                <a:lnTo>
                  <a:pt x="9679078" y="7772823"/>
                </a:lnTo>
                <a:lnTo>
                  <a:pt x="0" y="7772823"/>
                </a:lnTo>
                <a:lnTo>
                  <a:pt x="0" y="0"/>
                </a:lnTo>
                <a:close/>
              </a:path>
            </a:pathLst>
          </a:custGeom>
          <a:blipFill>
            <a:blip r:embed="rId4"/>
            <a:stretch>
              <a:fillRect l="0" t="0" r="-381" b="0"/>
            </a:stretch>
          </a:blipFill>
        </p:spPr>
      </p:sp>
      <p:sp>
        <p:nvSpPr>
          <p:cNvPr name="Freeform 4" id="4"/>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6" id="6"/>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7" id="7"/>
          <p:cNvGrpSpPr/>
          <p:nvPr/>
        </p:nvGrpSpPr>
        <p:grpSpPr>
          <a:xfrm rot="0">
            <a:off x="4597647" y="339441"/>
            <a:ext cx="9092706" cy="2671934"/>
            <a:chOff x="0" y="0"/>
            <a:chExt cx="12123608" cy="3562579"/>
          </a:xfrm>
        </p:grpSpPr>
        <p:grpSp>
          <p:nvGrpSpPr>
            <p:cNvPr name="Group 8" id="8"/>
            <p:cNvGrpSpPr/>
            <p:nvPr/>
          </p:nvGrpSpPr>
          <p:grpSpPr>
            <a:xfrm rot="0">
              <a:off x="0" y="0"/>
              <a:ext cx="11842693" cy="3298137"/>
              <a:chOff x="0" y="0"/>
              <a:chExt cx="3367194" cy="937748"/>
            </a:xfrm>
          </p:grpSpPr>
          <p:sp>
            <p:nvSpPr>
              <p:cNvPr name="Freeform 9" id="9"/>
              <p:cNvSpPr/>
              <p:nvPr/>
            </p:nvSpPr>
            <p:spPr>
              <a:xfrm flipH="false" flipV="false" rot="0">
                <a:off x="0" y="0"/>
                <a:ext cx="3367194" cy="937748"/>
              </a:xfrm>
              <a:custGeom>
                <a:avLst/>
                <a:gdLst/>
                <a:ahLst/>
                <a:cxnLst/>
                <a:rect r="r" b="b" t="t" l="l"/>
                <a:pathLst>
                  <a:path h="937748" w="3367194">
                    <a:moveTo>
                      <a:pt x="3367194" y="0"/>
                    </a:moveTo>
                    <a:lnTo>
                      <a:pt x="0" y="0"/>
                    </a:lnTo>
                    <a:lnTo>
                      <a:pt x="0" y="749788"/>
                    </a:lnTo>
                    <a:lnTo>
                      <a:pt x="157480" y="749788"/>
                    </a:lnTo>
                    <a:lnTo>
                      <a:pt x="157480" y="937748"/>
                    </a:lnTo>
                    <a:lnTo>
                      <a:pt x="463550" y="749788"/>
                    </a:lnTo>
                    <a:lnTo>
                      <a:pt x="3367194" y="749788"/>
                    </a:lnTo>
                    <a:lnTo>
                      <a:pt x="3367194" y="0"/>
                    </a:lnTo>
                    <a:close/>
                  </a:path>
                </a:pathLst>
              </a:custGeom>
              <a:solidFill>
                <a:srgbClr val="9BDAE9"/>
              </a:solidFill>
              <a:ln cap="sq">
                <a:noFill/>
                <a:prstDash val="solid"/>
                <a:miter/>
              </a:ln>
            </p:spPr>
          </p:sp>
          <p:sp>
            <p:nvSpPr>
              <p:cNvPr name="TextBox 10" id="10"/>
              <p:cNvSpPr txBox="true"/>
              <p:nvPr/>
            </p:nvSpPr>
            <p:spPr>
              <a:xfrm>
                <a:off x="0" y="-47625"/>
                <a:ext cx="3367194" cy="794873"/>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280915" y="264443"/>
              <a:ext cx="11842693" cy="3298137"/>
              <a:chOff x="0" y="0"/>
              <a:chExt cx="3367194" cy="937748"/>
            </a:xfrm>
          </p:grpSpPr>
          <p:sp>
            <p:nvSpPr>
              <p:cNvPr name="Freeform 12" id="12"/>
              <p:cNvSpPr/>
              <p:nvPr/>
            </p:nvSpPr>
            <p:spPr>
              <a:xfrm flipH="false" flipV="false" rot="0">
                <a:off x="0" y="0"/>
                <a:ext cx="3367194" cy="937748"/>
              </a:xfrm>
              <a:custGeom>
                <a:avLst/>
                <a:gdLst/>
                <a:ahLst/>
                <a:cxnLst/>
                <a:rect r="r" b="b" t="t" l="l"/>
                <a:pathLst>
                  <a:path h="937748" w="3367194">
                    <a:moveTo>
                      <a:pt x="3367194" y="0"/>
                    </a:moveTo>
                    <a:lnTo>
                      <a:pt x="0" y="0"/>
                    </a:lnTo>
                    <a:lnTo>
                      <a:pt x="0" y="749788"/>
                    </a:lnTo>
                    <a:lnTo>
                      <a:pt x="157480" y="749788"/>
                    </a:lnTo>
                    <a:lnTo>
                      <a:pt x="157480" y="937748"/>
                    </a:lnTo>
                    <a:lnTo>
                      <a:pt x="463550" y="749788"/>
                    </a:lnTo>
                    <a:lnTo>
                      <a:pt x="3367194" y="749788"/>
                    </a:lnTo>
                    <a:lnTo>
                      <a:pt x="3367194" y="0"/>
                    </a:lnTo>
                    <a:close/>
                  </a:path>
                </a:pathLst>
              </a:custGeom>
              <a:solidFill>
                <a:srgbClr val="000000">
                  <a:alpha val="0"/>
                </a:srgbClr>
              </a:solidFill>
              <a:ln w="66675" cap="sq">
                <a:solidFill>
                  <a:srgbClr val="56C3D0"/>
                </a:solidFill>
                <a:prstDash val="solid"/>
                <a:miter/>
              </a:ln>
            </p:spPr>
          </p:sp>
          <p:sp>
            <p:nvSpPr>
              <p:cNvPr name="TextBox 13" id="13"/>
              <p:cNvSpPr txBox="true"/>
              <p:nvPr/>
            </p:nvSpPr>
            <p:spPr>
              <a:xfrm>
                <a:off x="0" y="-47625"/>
                <a:ext cx="3367194" cy="794873"/>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844092" y="576553"/>
              <a:ext cx="10435423" cy="1930400"/>
            </a:xfrm>
            <a:prstGeom prst="rect">
              <a:avLst/>
            </a:prstGeom>
          </p:spPr>
          <p:txBody>
            <a:bodyPr anchor="t" rtlCol="false" tIns="0" lIns="0" bIns="0" rIns="0">
              <a:spAutoFit/>
            </a:bodyPr>
            <a:lstStyle/>
            <a:p>
              <a:pPr algn="ctr">
                <a:lnSpc>
                  <a:spcPts val="5759"/>
                </a:lnSpc>
              </a:pPr>
              <a:r>
                <a:rPr lang="en-US" sz="4800">
                  <a:solidFill>
                    <a:srgbClr val="000000"/>
                  </a:solidFill>
                  <a:latin typeface="League Spartan"/>
                  <a:ea typeface="League Spartan"/>
                  <a:cs typeface="League Spartan"/>
                  <a:sym typeface="League Spartan"/>
                </a:rPr>
                <a:t>AI’S IMPACT OVER TIME (2023 Q4 - 2024 Q4)</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13082137" y="-495020"/>
            <a:ext cx="9287959" cy="8409825"/>
          </a:xfrm>
          <a:custGeom>
            <a:avLst/>
            <a:gdLst/>
            <a:ahLst/>
            <a:cxnLst/>
            <a:rect r="r" b="b" t="t" l="l"/>
            <a:pathLst>
              <a:path h="8409825" w="9287959">
                <a:moveTo>
                  <a:pt x="9287960" y="8409824"/>
                </a:moveTo>
                <a:lnTo>
                  <a:pt x="0" y="8409824"/>
                </a:lnTo>
                <a:lnTo>
                  <a:pt x="0" y="0"/>
                </a:lnTo>
                <a:lnTo>
                  <a:pt x="9287960" y="0"/>
                </a:lnTo>
                <a:lnTo>
                  <a:pt x="9287960" y="84098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07933" y="8049787"/>
            <a:ext cx="7360133" cy="6664266"/>
          </a:xfrm>
          <a:custGeom>
            <a:avLst/>
            <a:gdLst/>
            <a:ahLst/>
            <a:cxnLst/>
            <a:rect r="r" b="b" t="t" l="l"/>
            <a:pathLst>
              <a:path h="6664266" w="7360133">
                <a:moveTo>
                  <a:pt x="0" y="0"/>
                </a:moveTo>
                <a:lnTo>
                  <a:pt x="7360134" y="0"/>
                </a:lnTo>
                <a:lnTo>
                  <a:pt x="7360134" y="6664267"/>
                </a:lnTo>
                <a:lnTo>
                  <a:pt x="0" y="6664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true" flipV="false" rot="0">
            <a:off x="8303269" y="8738243"/>
            <a:ext cx="7360133" cy="6664266"/>
          </a:xfrm>
          <a:custGeom>
            <a:avLst/>
            <a:gdLst/>
            <a:ahLst/>
            <a:cxnLst/>
            <a:rect r="r" b="b" t="t" l="l"/>
            <a:pathLst>
              <a:path h="6664266" w="7360133">
                <a:moveTo>
                  <a:pt x="7360133" y="0"/>
                </a:moveTo>
                <a:lnTo>
                  <a:pt x="0" y="0"/>
                </a:lnTo>
                <a:lnTo>
                  <a:pt x="0" y="6664266"/>
                </a:lnTo>
                <a:lnTo>
                  <a:pt x="7360133" y="6664266"/>
                </a:lnTo>
                <a:lnTo>
                  <a:pt x="7360133"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5" id="5"/>
          <p:cNvSpPr txBox="true"/>
          <p:nvPr/>
        </p:nvSpPr>
        <p:spPr>
          <a:xfrm rot="0">
            <a:off x="2659075" y="3474206"/>
            <a:ext cx="12332768" cy="5264037"/>
          </a:xfrm>
          <a:prstGeom prst="rect">
            <a:avLst/>
          </a:prstGeom>
        </p:spPr>
        <p:txBody>
          <a:bodyPr anchor="t" rtlCol="false" tIns="0" lIns="0" bIns="0" rIns="0">
            <a:spAutoFit/>
          </a:bodyPr>
          <a:lstStyle/>
          <a:p>
            <a:pPr algn="l" marL="675648" indent="-337824" lvl="1">
              <a:lnSpc>
                <a:spcPts val="4381"/>
              </a:lnSpc>
              <a:buFont typeface="Arial"/>
              <a:buChar char="•"/>
            </a:pPr>
            <a:r>
              <a:rPr lang="en-US" sz="3129">
                <a:solidFill>
                  <a:srgbClr val="000000"/>
                </a:solidFill>
                <a:latin typeface="DG Jory"/>
                <a:ea typeface="DG Jory"/>
                <a:cs typeface="DG Jory"/>
                <a:sym typeface="DG Jory"/>
              </a:rPr>
              <a:t>The line graph shows quarterly sentiment trends—Good, Neutral, and Bad—for Society, Career, and Education from Q4 2023 to Q4 2024.</a:t>
            </a:r>
          </a:p>
          <a:p>
            <a:pPr algn="l">
              <a:lnSpc>
                <a:spcPts val="839"/>
              </a:lnSpc>
            </a:pPr>
          </a:p>
          <a:p>
            <a:pPr algn="l" marL="675648" indent="-337824" lvl="1">
              <a:lnSpc>
                <a:spcPts val="4381"/>
              </a:lnSpc>
              <a:buFont typeface="Arial"/>
              <a:buChar char="•"/>
            </a:pPr>
            <a:r>
              <a:rPr lang="en-US" sz="3129">
                <a:solidFill>
                  <a:srgbClr val="000000"/>
                </a:solidFill>
                <a:latin typeface="DG Jory"/>
                <a:ea typeface="DG Jory"/>
                <a:cs typeface="DG Jory"/>
                <a:sym typeface="DG Jory"/>
              </a:rPr>
              <a:t>Neutral sentiment remains steady, indicating no conclusive shift in public opinions across these fields.</a:t>
            </a:r>
          </a:p>
          <a:p>
            <a:pPr algn="l">
              <a:lnSpc>
                <a:spcPts val="839"/>
              </a:lnSpc>
            </a:pPr>
          </a:p>
          <a:p>
            <a:pPr algn="l" marL="675648" indent="-337824" lvl="1">
              <a:lnSpc>
                <a:spcPts val="4381"/>
              </a:lnSpc>
              <a:buFont typeface="Arial"/>
              <a:buChar char="•"/>
            </a:pPr>
            <a:r>
              <a:rPr lang="en-US" sz="3129">
                <a:solidFill>
                  <a:srgbClr val="000000"/>
                </a:solidFill>
                <a:latin typeface="DG Jory"/>
                <a:ea typeface="DG Jory"/>
                <a:cs typeface="DG Jory"/>
                <a:sym typeface="DG Jory"/>
              </a:rPr>
              <a:t>Positive sentiment rises steadily for Career, while Education and Society experience sharp spikes in negativity in 2024 Q3.</a:t>
            </a:r>
          </a:p>
          <a:p>
            <a:pPr algn="l">
              <a:lnSpc>
                <a:spcPts val="839"/>
              </a:lnSpc>
            </a:pPr>
          </a:p>
          <a:p>
            <a:pPr algn="l" marL="675648" indent="-337824" lvl="1">
              <a:lnSpc>
                <a:spcPts val="4381"/>
              </a:lnSpc>
              <a:buFont typeface="Arial"/>
              <a:buChar char="•"/>
            </a:pPr>
            <a:r>
              <a:rPr lang="en-US" sz="3129">
                <a:solidFill>
                  <a:srgbClr val="000000"/>
                </a:solidFill>
                <a:latin typeface="DG Jory"/>
                <a:ea typeface="DG Jory"/>
                <a:cs typeface="DG Jory"/>
                <a:sym typeface="DG Jory"/>
              </a:rPr>
              <a:t>The visualization captures how key events or advancements during this period may have influenced public perception.</a:t>
            </a:r>
          </a:p>
          <a:p>
            <a:pPr algn="l">
              <a:lnSpc>
                <a:spcPts val="4381"/>
              </a:lnSpc>
            </a:pPr>
          </a:p>
        </p:txBody>
      </p:sp>
      <p:grpSp>
        <p:nvGrpSpPr>
          <p:cNvPr name="Group 6" id="6"/>
          <p:cNvGrpSpPr/>
          <p:nvPr/>
        </p:nvGrpSpPr>
        <p:grpSpPr>
          <a:xfrm rot="0">
            <a:off x="606516" y="606990"/>
            <a:ext cx="9092706" cy="2671934"/>
            <a:chOff x="0" y="0"/>
            <a:chExt cx="12123608" cy="3562579"/>
          </a:xfrm>
        </p:grpSpPr>
        <p:grpSp>
          <p:nvGrpSpPr>
            <p:cNvPr name="Group 7" id="7"/>
            <p:cNvGrpSpPr/>
            <p:nvPr/>
          </p:nvGrpSpPr>
          <p:grpSpPr>
            <a:xfrm rot="0">
              <a:off x="0" y="0"/>
              <a:ext cx="11842693" cy="3298137"/>
              <a:chOff x="0" y="0"/>
              <a:chExt cx="3367194" cy="937748"/>
            </a:xfrm>
          </p:grpSpPr>
          <p:sp>
            <p:nvSpPr>
              <p:cNvPr name="Freeform 8" id="8"/>
              <p:cNvSpPr/>
              <p:nvPr/>
            </p:nvSpPr>
            <p:spPr>
              <a:xfrm flipH="false" flipV="false" rot="0">
                <a:off x="0" y="0"/>
                <a:ext cx="3367194" cy="937748"/>
              </a:xfrm>
              <a:custGeom>
                <a:avLst/>
                <a:gdLst/>
                <a:ahLst/>
                <a:cxnLst/>
                <a:rect r="r" b="b" t="t" l="l"/>
                <a:pathLst>
                  <a:path h="937748" w="3367194">
                    <a:moveTo>
                      <a:pt x="3367194" y="0"/>
                    </a:moveTo>
                    <a:lnTo>
                      <a:pt x="0" y="0"/>
                    </a:lnTo>
                    <a:lnTo>
                      <a:pt x="0" y="749788"/>
                    </a:lnTo>
                    <a:lnTo>
                      <a:pt x="157480" y="749788"/>
                    </a:lnTo>
                    <a:lnTo>
                      <a:pt x="157480" y="937748"/>
                    </a:lnTo>
                    <a:lnTo>
                      <a:pt x="463550" y="749788"/>
                    </a:lnTo>
                    <a:lnTo>
                      <a:pt x="3367194" y="749788"/>
                    </a:lnTo>
                    <a:lnTo>
                      <a:pt x="3367194" y="0"/>
                    </a:lnTo>
                    <a:close/>
                  </a:path>
                </a:pathLst>
              </a:custGeom>
              <a:solidFill>
                <a:srgbClr val="9BDAE9"/>
              </a:solidFill>
              <a:ln cap="sq">
                <a:noFill/>
                <a:prstDash val="solid"/>
                <a:miter/>
              </a:ln>
            </p:spPr>
          </p:sp>
          <p:sp>
            <p:nvSpPr>
              <p:cNvPr name="TextBox 9" id="9"/>
              <p:cNvSpPr txBox="true"/>
              <p:nvPr/>
            </p:nvSpPr>
            <p:spPr>
              <a:xfrm>
                <a:off x="0" y="-47625"/>
                <a:ext cx="3367194" cy="794873"/>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280915" y="264443"/>
              <a:ext cx="11842693" cy="3298137"/>
              <a:chOff x="0" y="0"/>
              <a:chExt cx="3367194" cy="937748"/>
            </a:xfrm>
          </p:grpSpPr>
          <p:sp>
            <p:nvSpPr>
              <p:cNvPr name="Freeform 11" id="11"/>
              <p:cNvSpPr/>
              <p:nvPr/>
            </p:nvSpPr>
            <p:spPr>
              <a:xfrm flipH="false" flipV="false" rot="0">
                <a:off x="0" y="0"/>
                <a:ext cx="3367194" cy="937748"/>
              </a:xfrm>
              <a:custGeom>
                <a:avLst/>
                <a:gdLst/>
                <a:ahLst/>
                <a:cxnLst/>
                <a:rect r="r" b="b" t="t" l="l"/>
                <a:pathLst>
                  <a:path h="937748" w="3367194">
                    <a:moveTo>
                      <a:pt x="3367194" y="0"/>
                    </a:moveTo>
                    <a:lnTo>
                      <a:pt x="0" y="0"/>
                    </a:lnTo>
                    <a:lnTo>
                      <a:pt x="0" y="749788"/>
                    </a:lnTo>
                    <a:lnTo>
                      <a:pt x="157480" y="749788"/>
                    </a:lnTo>
                    <a:lnTo>
                      <a:pt x="157480" y="937748"/>
                    </a:lnTo>
                    <a:lnTo>
                      <a:pt x="463550" y="749788"/>
                    </a:lnTo>
                    <a:lnTo>
                      <a:pt x="3367194" y="749788"/>
                    </a:lnTo>
                    <a:lnTo>
                      <a:pt x="3367194" y="0"/>
                    </a:lnTo>
                    <a:close/>
                  </a:path>
                </a:pathLst>
              </a:custGeom>
              <a:solidFill>
                <a:srgbClr val="000000">
                  <a:alpha val="0"/>
                </a:srgbClr>
              </a:solidFill>
              <a:ln w="66675" cap="sq">
                <a:solidFill>
                  <a:srgbClr val="56C3D0"/>
                </a:solidFill>
                <a:prstDash val="solid"/>
                <a:miter/>
              </a:ln>
            </p:spPr>
          </p:sp>
          <p:sp>
            <p:nvSpPr>
              <p:cNvPr name="TextBox 12" id="12"/>
              <p:cNvSpPr txBox="true"/>
              <p:nvPr/>
            </p:nvSpPr>
            <p:spPr>
              <a:xfrm>
                <a:off x="0" y="-47625"/>
                <a:ext cx="3367194" cy="794873"/>
              </a:xfrm>
              <a:prstGeom prst="rect">
                <a:avLst/>
              </a:prstGeom>
            </p:spPr>
            <p:txBody>
              <a:bodyPr anchor="ctr" rtlCol="false" tIns="50800" lIns="50800" bIns="50800" rIns="50800"/>
              <a:lstStyle/>
              <a:p>
                <a:pPr algn="ctr">
                  <a:lnSpc>
                    <a:spcPts val="2659"/>
                  </a:lnSpc>
                </a:pPr>
              </a:p>
            </p:txBody>
          </p:sp>
        </p:grpSp>
      </p:grpSp>
      <p:sp>
        <p:nvSpPr>
          <p:cNvPr name="TextBox 13" id="13"/>
          <p:cNvSpPr txBox="true"/>
          <p:nvPr/>
        </p:nvSpPr>
        <p:spPr>
          <a:xfrm rot="0">
            <a:off x="1239585" y="1039405"/>
            <a:ext cx="7826567" cy="1447800"/>
          </a:xfrm>
          <a:prstGeom prst="rect">
            <a:avLst/>
          </a:prstGeom>
        </p:spPr>
        <p:txBody>
          <a:bodyPr anchor="t" rtlCol="false" tIns="0" lIns="0" bIns="0" rIns="0">
            <a:spAutoFit/>
          </a:bodyPr>
          <a:lstStyle/>
          <a:p>
            <a:pPr algn="ctr">
              <a:lnSpc>
                <a:spcPts val="5759"/>
              </a:lnSpc>
            </a:pPr>
            <a:r>
              <a:rPr lang="en-US" sz="4800">
                <a:solidFill>
                  <a:srgbClr val="000000"/>
                </a:solidFill>
                <a:latin typeface="League Spartan"/>
                <a:ea typeface="League Spartan"/>
                <a:cs typeface="League Spartan"/>
                <a:sym typeface="League Spartan"/>
              </a:rPr>
              <a:t>AI’S IMPACT OVER TIME (2023 Q4 - 2024 Q4)</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false" flipV="false" rot="0">
            <a:off x="4442021" y="2820984"/>
            <a:ext cx="9403958" cy="7523166"/>
          </a:xfrm>
          <a:custGeom>
            <a:avLst/>
            <a:gdLst/>
            <a:ahLst/>
            <a:cxnLst/>
            <a:rect r="r" b="b" t="t" l="l"/>
            <a:pathLst>
              <a:path h="7523166" w="9403958">
                <a:moveTo>
                  <a:pt x="0" y="0"/>
                </a:moveTo>
                <a:lnTo>
                  <a:pt x="9403958" y="0"/>
                </a:lnTo>
                <a:lnTo>
                  <a:pt x="9403958" y="7523166"/>
                </a:lnTo>
                <a:lnTo>
                  <a:pt x="0" y="7523166"/>
                </a:lnTo>
                <a:lnTo>
                  <a:pt x="0" y="0"/>
                </a:lnTo>
                <a:close/>
              </a:path>
            </a:pathLst>
          </a:custGeom>
          <a:blipFill>
            <a:blip r:embed="rId4"/>
            <a:stretch>
              <a:fillRect l="0" t="0" r="0" b="0"/>
            </a:stretch>
          </a:blipFill>
        </p:spPr>
      </p:sp>
      <p:grpSp>
        <p:nvGrpSpPr>
          <p:cNvPr name="Group 6" id="6"/>
          <p:cNvGrpSpPr/>
          <p:nvPr/>
        </p:nvGrpSpPr>
        <p:grpSpPr>
          <a:xfrm rot="0">
            <a:off x="4597647" y="372461"/>
            <a:ext cx="9092706" cy="2671934"/>
            <a:chOff x="0" y="0"/>
            <a:chExt cx="12123608" cy="3562579"/>
          </a:xfrm>
        </p:grpSpPr>
        <p:grpSp>
          <p:nvGrpSpPr>
            <p:cNvPr name="Group 7" id="7"/>
            <p:cNvGrpSpPr/>
            <p:nvPr/>
          </p:nvGrpSpPr>
          <p:grpSpPr>
            <a:xfrm rot="0">
              <a:off x="0" y="0"/>
              <a:ext cx="11842693" cy="3298137"/>
              <a:chOff x="0" y="0"/>
              <a:chExt cx="3367194" cy="937748"/>
            </a:xfrm>
          </p:grpSpPr>
          <p:sp>
            <p:nvSpPr>
              <p:cNvPr name="Freeform 8" id="8"/>
              <p:cNvSpPr/>
              <p:nvPr/>
            </p:nvSpPr>
            <p:spPr>
              <a:xfrm flipH="false" flipV="false" rot="0">
                <a:off x="0" y="0"/>
                <a:ext cx="3367194" cy="937748"/>
              </a:xfrm>
              <a:custGeom>
                <a:avLst/>
                <a:gdLst/>
                <a:ahLst/>
                <a:cxnLst/>
                <a:rect r="r" b="b" t="t" l="l"/>
                <a:pathLst>
                  <a:path h="937748" w="3367194">
                    <a:moveTo>
                      <a:pt x="3367194" y="0"/>
                    </a:moveTo>
                    <a:lnTo>
                      <a:pt x="0" y="0"/>
                    </a:lnTo>
                    <a:lnTo>
                      <a:pt x="0" y="749788"/>
                    </a:lnTo>
                    <a:lnTo>
                      <a:pt x="157480" y="749788"/>
                    </a:lnTo>
                    <a:lnTo>
                      <a:pt x="157480" y="937748"/>
                    </a:lnTo>
                    <a:lnTo>
                      <a:pt x="463550" y="749788"/>
                    </a:lnTo>
                    <a:lnTo>
                      <a:pt x="3367194" y="749788"/>
                    </a:lnTo>
                    <a:lnTo>
                      <a:pt x="3367194" y="0"/>
                    </a:lnTo>
                    <a:close/>
                  </a:path>
                </a:pathLst>
              </a:custGeom>
              <a:solidFill>
                <a:srgbClr val="9BDAE9"/>
              </a:solidFill>
              <a:ln cap="sq">
                <a:noFill/>
                <a:prstDash val="solid"/>
                <a:miter/>
              </a:ln>
            </p:spPr>
          </p:sp>
          <p:sp>
            <p:nvSpPr>
              <p:cNvPr name="TextBox 9" id="9"/>
              <p:cNvSpPr txBox="true"/>
              <p:nvPr/>
            </p:nvSpPr>
            <p:spPr>
              <a:xfrm>
                <a:off x="0" y="-47625"/>
                <a:ext cx="3367194" cy="794873"/>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280915" y="264443"/>
              <a:ext cx="11842693" cy="3298137"/>
              <a:chOff x="0" y="0"/>
              <a:chExt cx="3367194" cy="937748"/>
            </a:xfrm>
          </p:grpSpPr>
          <p:sp>
            <p:nvSpPr>
              <p:cNvPr name="Freeform 11" id="11"/>
              <p:cNvSpPr/>
              <p:nvPr/>
            </p:nvSpPr>
            <p:spPr>
              <a:xfrm flipH="false" flipV="false" rot="0">
                <a:off x="0" y="0"/>
                <a:ext cx="3367194" cy="937748"/>
              </a:xfrm>
              <a:custGeom>
                <a:avLst/>
                <a:gdLst/>
                <a:ahLst/>
                <a:cxnLst/>
                <a:rect r="r" b="b" t="t" l="l"/>
                <a:pathLst>
                  <a:path h="937748" w="3367194">
                    <a:moveTo>
                      <a:pt x="3367194" y="0"/>
                    </a:moveTo>
                    <a:lnTo>
                      <a:pt x="0" y="0"/>
                    </a:lnTo>
                    <a:lnTo>
                      <a:pt x="0" y="749788"/>
                    </a:lnTo>
                    <a:lnTo>
                      <a:pt x="157480" y="749788"/>
                    </a:lnTo>
                    <a:lnTo>
                      <a:pt x="157480" y="937748"/>
                    </a:lnTo>
                    <a:lnTo>
                      <a:pt x="463550" y="749788"/>
                    </a:lnTo>
                    <a:lnTo>
                      <a:pt x="3367194" y="749788"/>
                    </a:lnTo>
                    <a:lnTo>
                      <a:pt x="3367194" y="0"/>
                    </a:lnTo>
                    <a:close/>
                  </a:path>
                </a:pathLst>
              </a:custGeom>
              <a:solidFill>
                <a:srgbClr val="000000">
                  <a:alpha val="0"/>
                </a:srgbClr>
              </a:solidFill>
              <a:ln w="66675" cap="sq">
                <a:solidFill>
                  <a:srgbClr val="56C3D0"/>
                </a:solidFill>
                <a:prstDash val="solid"/>
                <a:miter/>
              </a:ln>
            </p:spPr>
          </p:sp>
          <p:sp>
            <p:nvSpPr>
              <p:cNvPr name="TextBox 12" id="12"/>
              <p:cNvSpPr txBox="true"/>
              <p:nvPr/>
            </p:nvSpPr>
            <p:spPr>
              <a:xfrm>
                <a:off x="0" y="-47625"/>
                <a:ext cx="3367194" cy="794873"/>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844092" y="576553"/>
              <a:ext cx="10435423" cy="1930400"/>
            </a:xfrm>
            <a:prstGeom prst="rect">
              <a:avLst/>
            </a:prstGeom>
          </p:spPr>
          <p:txBody>
            <a:bodyPr anchor="t" rtlCol="false" tIns="0" lIns="0" bIns="0" rIns="0">
              <a:spAutoFit/>
            </a:bodyPr>
            <a:lstStyle/>
            <a:p>
              <a:pPr algn="ctr">
                <a:lnSpc>
                  <a:spcPts val="5759"/>
                </a:lnSpc>
              </a:pPr>
              <a:r>
                <a:rPr lang="en-US" sz="4800">
                  <a:solidFill>
                    <a:srgbClr val="000000"/>
                  </a:solidFill>
                  <a:latin typeface="League Spartan"/>
                  <a:ea typeface="League Spartan"/>
                  <a:cs typeface="League Spartan"/>
                  <a:sym typeface="League Spartan"/>
                </a:rPr>
                <a:t>AI’S IMPACT ON VARIOUS FIELDS</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13082137" y="-495020"/>
            <a:ext cx="9287959" cy="8409825"/>
          </a:xfrm>
          <a:custGeom>
            <a:avLst/>
            <a:gdLst/>
            <a:ahLst/>
            <a:cxnLst/>
            <a:rect r="r" b="b" t="t" l="l"/>
            <a:pathLst>
              <a:path h="8409825" w="9287959">
                <a:moveTo>
                  <a:pt x="9287960" y="8409824"/>
                </a:moveTo>
                <a:lnTo>
                  <a:pt x="0" y="8409824"/>
                </a:lnTo>
                <a:lnTo>
                  <a:pt x="0" y="0"/>
                </a:lnTo>
                <a:lnTo>
                  <a:pt x="9287960" y="0"/>
                </a:lnTo>
                <a:lnTo>
                  <a:pt x="9287960" y="84098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07933" y="8049787"/>
            <a:ext cx="7360133" cy="6664266"/>
          </a:xfrm>
          <a:custGeom>
            <a:avLst/>
            <a:gdLst/>
            <a:ahLst/>
            <a:cxnLst/>
            <a:rect r="r" b="b" t="t" l="l"/>
            <a:pathLst>
              <a:path h="6664266" w="7360133">
                <a:moveTo>
                  <a:pt x="0" y="0"/>
                </a:moveTo>
                <a:lnTo>
                  <a:pt x="7360134" y="0"/>
                </a:lnTo>
                <a:lnTo>
                  <a:pt x="7360134" y="6664267"/>
                </a:lnTo>
                <a:lnTo>
                  <a:pt x="0" y="6664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true" flipV="false" rot="0">
            <a:off x="8303269" y="8738243"/>
            <a:ext cx="7360133" cy="6664266"/>
          </a:xfrm>
          <a:custGeom>
            <a:avLst/>
            <a:gdLst/>
            <a:ahLst/>
            <a:cxnLst/>
            <a:rect r="r" b="b" t="t" l="l"/>
            <a:pathLst>
              <a:path h="6664266" w="7360133">
                <a:moveTo>
                  <a:pt x="7360133" y="0"/>
                </a:moveTo>
                <a:lnTo>
                  <a:pt x="0" y="0"/>
                </a:lnTo>
                <a:lnTo>
                  <a:pt x="0" y="6664266"/>
                </a:lnTo>
                <a:lnTo>
                  <a:pt x="7360133" y="6664266"/>
                </a:lnTo>
                <a:lnTo>
                  <a:pt x="7360133"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5" id="5"/>
          <p:cNvSpPr txBox="true"/>
          <p:nvPr/>
        </p:nvSpPr>
        <p:spPr>
          <a:xfrm rot="0">
            <a:off x="2649706" y="3474206"/>
            <a:ext cx="12988587" cy="5264037"/>
          </a:xfrm>
          <a:prstGeom prst="rect">
            <a:avLst/>
          </a:prstGeom>
        </p:spPr>
        <p:txBody>
          <a:bodyPr anchor="t" rtlCol="false" tIns="0" lIns="0" bIns="0" rIns="0">
            <a:spAutoFit/>
          </a:bodyPr>
          <a:lstStyle/>
          <a:p>
            <a:pPr algn="l" marL="675648" indent="-337824" lvl="1">
              <a:lnSpc>
                <a:spcPts val="4381"/>
              </a:lnSpc>
              <a:buFont typeface="Arial"/>
              <a:buChar char="•"/>
            </a:pPr>
            <a:r>
              <a:rPr lang="en-US" sz="3129">
                <a:solidFill>
                  <a:srgbClr val="000000"/>
                </a:solidFill>
                <a:latin typeface="DG Jory"/>
                <a:ea typeface="DG Jory"/>
                <a:cs typeface="DG Jory"/>
                <a:sym typeface="DG Jory"/>
              </a:rPr>
              <a:t>Building on the previous slide, this graph shows the distribution of Good, Neutral, and Bad sentiment across Society, Career, and Education.</a:t>
            </a:r>
          </a:p>
          <a:p>
            <a:pPr algn="l">
              <a:lnSpc>
                <a:spcPts val="839"/>
              </a:lnSpc>
            </a:pPr>
          </a:p>
          <a:p>
            <a:pPr algn="l" marL="675648" indent="-337824" lvl="1">
              <a:lnSpc>
                <a:spcPts val="4381"/>
              </a:lnSpc>
              <a:buFont typeface="Arial"/>
              <a:buChar char="•"/>
            </a:pPr>
            <a:r>
              <a:rPr lang="en-US" sz="3129">
                <a:solidFill>
                  <a:srgbClr val="000000"/>
                </a:solidFill>
                <a:latin typeface="DG Jory"/>
                <a:ea typeface="DG Jory"/>
                <a:cs typeface="DG Jory"/>
                <a:sym typeface="DG Jory"/>
              </a:rPr>
              <a:t>Neutral sentiment dominates in all fields, reflecting uncertainty as people weigh the potential of AI.</a:t>
            </a:r>
          </a:p>
          <a:p>
            <a:pPr algn="l">
              <a:lnSpc>
                <a:spcPts val="839"/>
              </a:lnSpc>
            </a:pPr>
          </a:p>
          <a:p>
            <a:pPr algn="l" marL="675648" indent="-337824" lvl="1">
              <a:lnSpc>
                <a:spcPts val="4381"/>
              </a:lnSpc>
              <a:buFont typeface="Arial"/>
              <a:buChar char="•"/>
            </a:pPr>
            <a:r>
              <a:rPr lang="en-US" sz="3129">
                <a:solidFill>
                  <a:srgbClr val="000000"/>
                </a:solidFill>
                <a:latin typeface="DG Jory"/>
                <a:ea typeface="DG Jory"/>
                <a:cs typeface="DG Jory"/>
                <a:sym typeface="DG Jory"/>
              </a:rPr>
              <a:t>Education has the highest Negative sentiment, driven by ethical concerns and challenges in adapting AI to learning.</a:t>
            </a:r>
          </a:p>
          <a:p>
            <a:pPr algn="l">
              <a:lnSpc>
                <a:spcPts val="839"/>
              </a:lnSpc>
            </a:pPr>
          </a:p>
          <a:p>
            <a:pPr algn="l" marL="675648" indent="-337824" lvl="1">
              <a:lnSpc>
                <a:spcPts val="4381"/>
              </a:lnSpc>
              <a:buFont typeface="Arial"/>
              <a:buChar char="•"/>
            </a:pPr>
            <a:r>
              <a:rPr lang="en-US" sz="3129">
                <a:solidFill>
                  <a:srgbClr val="000000"/>
                </a:solidFill>
                <a:latin typeface="DG Jory"/>
                <a:ea typeface="DG Jory"/>
                <a:cs typeface="DG Jory"/>
                <a:sym typeface="DG Jory"/>
              </a:rPr>
              <a:t>The bar graph highlights how Education sparks polarizing debates, while Society and Career lean toward balanced discussions.</a:t>
            </a:r>
          </a:p>
          <a:p>
            <a:pPr algn="l">
              <a:lnSpc>
                <a:spcPts val="4381"/>
              </a:lnSpc>
            </a:pPr>
          </a:p>
        </p:txBody>
      </p:sp>
      <p:grpSp>
        <p:nvGrpSpPr>
          <p:cNvPr name="Group 6" id="6"/>
          <p:cNvGrpSpPr/>
          <p:nvPr/>
        </p:nvGrpSpPr>
        <p:grpSpPr>
          <a:xfrm rot="0">
            <a:off x="606516" y="606990"/>
            <a:ext cx="9092706" cy="2671934"/>
            <a:chOff x="0" y="0"/>
            <a:chExt cx="12123608" cy="3562579"/>
          </a:xfrm>
        </p:grpSpPr>
        <p:grpSp>
          <p:nvGrpSpPr>
            <p:cNvPr name="Group 7" id="7"/>
            <p:cNvGrpSpPr/>
            <p:nvPr/>
          </p:nvGrpSpPr>
          <p:grpSpPr>
            <a:xfrm rot="0">
              <a:off x="0" y="0"/>
              <a:ext cx="11842693" cy="3298137"/>
              <a:chOff x="0" y="0"/>
              <a:chExt cx="3367194" cy="937748"/>
            </a:xfrm>
          </p:grpSpPr>
          <p:sp>
            <p:nvSpPr>
              <p:cNvPr name="Freeform 8" id="8"/>
              <p:cNvSpPr/>
              <p:nvPr/>
            </p:nvSpPr>
            <p:spPr>
              <a:xfrm flipH="false" flipV="false" rot="0">
                <a:off x="0" y="0"/>
                <a:ext cx="3367194" cy="937748"/>
              </a:xfrm>
              <a:custGeom>
                <a:avLst/>
                <a:gdLst/>
                <a:ahLst/>
                <a:cxnLst/>
                <a:rect r="r" b="b" t="t" l="l"/>
                <a:pathLst>
                  <a:path h="937748" w="3367194">
                    <a:moveTo>
                      <a:pt x="3367194" y="0"/>
                    </a:moveTo>
                    <a:lnTo>
                      <a:pt x="0" y="0"/>
                    </a:lnTo>
                    <a:lnTo>
                      <a:pt x="0" y="749788"/>
                    </a:lnTo>
                    <a:lnTo>
                      <a:pt x="157480" y="749788"/>
                    </a:lnTo>
                    <a:lnTo>
                      <a:pt x="157480" y="937748"/>
                    </a:lnTo>
                    <a:lnTo>
                      <a:pt x="463550" y="749788"/>
                    </a:lnTo>
                    <a:lnTo>
                      <a:pt x="3367194" y="749788"/>
                    </a:lnTo>
                    <a:lnTo>
                      <a:pt x="3367194" y="0"/>
                    </a:lnTo>
                    <a:close/>
                  </a:path>
                </a:pathLst>
              </a:custGeom>
              <a:solidFill>
                <a:srgbClr val="9BDAE9"/>
              </a:solidFill>
              <a:ln cap="sq">
                <a:noFill/>
                <a:prstDash val="solid"/>
                <a:miter/>
              </a:ln>
            </p:spPr>
          </p:sp>
          <p:sp>
            <p:nvSpPr>
              <p:cNvPr name="TextBox 9" id="9"/>
              <p:cNvSpPr txBox="true"/>
              <p:nvPr/>
            </p:nvSpPr>
            <p:spPr>
              <a:xfrm>
                <a:off x="0" y="-47625"/>
                <a:ext cx="3367194" cy="794873"/>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280915" y="264443"/>
              <a:ext cx="11842693" cy="3298137"/>
              <a:chOff x="0" y="0"/>
              <a:chExt cx="3367194" cy="937748"/>
            </a:xfrm>
          </p:grpSpPr>
          <p:sp>
            <p:nvSpPr>
              <p:cNvPr name="Freeform 11" id="11"/>
              <p:cNvSpPr/>
              <p:nvPr/>
            </p:nvSpPr>
            <p:spPr>
              <a:xfrm flipH="false" flipV="false" rot="0">
                <a:off x="0" y="0"/>
                <a:ext cx="3367194" cy="937748"/>
              </a:xfrm>
              <a:custGeom>
                <a:avLst/>
                <a:gdLst/>
                <a:ahLst/>
                <a:cxnLst/>
                <a:rect r="r" b="b" t="t" l="l"/>
                <a:pathLst>
                  <a:path h="937748" w="3367194">
                    <a:moveTo>
                      <a:pt x="3367194" y="0"/>
                    </a:moveTo>
                    <a:lnTo>
                      <a:pt x="0" y="0"/>
                    </a:lnTo>
                    <a:lnTo>
                      <a:pt x="0" y="749788"/>
                    </a:lnTo>
                    <a:lnTo>
                      <a:pt x="157480" y="749788"/>
                    </a:lnTo>
                    <a:lnTo>
                      <a:pt x="157480" y="937748"/>
                    </a:lnTo>
                    <a:lnTo>
                      <a:pt x="463550" y="749788"/>
                    </a:lnTo>
                    <a:lnTo>
                      <a:pt x="3367194" y="749788"/>
                    </a:lnTo>
                    <a:lnTo>
                      <a:pt x="3367194" y="0"/>
                    </a:lnTo>
                    <a:close/>
                  </a:path>
                </a:pathLst>
              </a:custGeom>
              <a:solidFill>
                <a:srgbClr val="000000">
                  <a:alpha val="0"/>
                </a:srgbClr>
              </a:solidFill>
              <a:ln w="66675" cap="sq">
                <a:solidFill>
                  <a:srgbClr val="56C3D0"/>
                </a:solidFill>
                <a:prstDash val="solid"/>
                <a:miter/>
              </a:ln>
            </p:spPr>
          </p:sp>
          <p:sp>
            <p:nvSpPr>
              <p:cNvPr name="TextBox 12" id="12"/>
              <p:cNvSpPr txBox="true"/>
              <p:nvPr/>
            </p:nvSpPr>
            <p:spPr>
              <a:xfrm>
                <a:off x="0" y="-47625"/>
                <a:ext cx="3367194" cy="794873"/>
              </a:xfrm>
              <a:prstGeom prst="rect">
                <a:avLst/>
              </a:prstGeom>
            </p:spPr>
            <p:txBody>
              <a:bodyPr anchor="ctr" rtlCol="false" tIns="50800" lIns="50800" bIns="50800" rIns="50800"/>
              <a:lstStyle/>
              <a:p>
                <a:pPr algn="ctr">
                  <a:lnSpc>
                    <a:spcPts val="2659"/>
                  </a:lnSpc>
                </a:pPr>
              </a:p>
            </p:txBody>
          </p:sp>
        </p:grpSp>
      </p:grpSp>
      <p:sp>
        <p:nvSpPr>
          <p:cNvPr name="TextBox 13" id="13"/>
          <p:cNvSpPr txBox="true"/>
          <p:nvPr/>
        </p:nvSpPr>
        <p:spPr>
          <a:xfrm rot="0">
            <a:off x="1239585" y="1039405"/>
            <a:ext cx="7826567" cy="1447800"/>
          </a:xfrm>
          <a:prstGeom prst="rect">
            <a:avLst/>
          </a:prstGeom>
        </p:spPr>
        <p:txBody>
          <a:bodyPr anchor="t" rtlCol="false" tIns="0" lIns="0" bIns="0" rIns="0">
            <a:spAutoFit/>
          </a:bodyPr>
          <a:lstStyle/>
          <a:p>
            <a:pPr algn="ctr">
              <a:lnSpc>
                <a:spcPts val="5759"/>
              </a:lnSpc>
            </a:pPr>
            <a:r>
              <a:rPr lang="en-US" sz="4800">
                <a:solidFill>
                  <a:srgbClr val="000000"/>
                </a:solidFill>
                <a:latin typeface="League Spartan"/>
                <a:ea typeface="League Spartan"/>
                <a:cs typeface="League Spartan"/>
                <a:sym typeface="League Spartan"/>
              </a:rPr>
              <a:t>AI’S IMPACT ON VARIOUS FIELDS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5" id="5"/>
          <p:cNvGrpSpPr/>
          <p:nvPr/>
        </p:nvGrpSpPr>
        <p:grpSpPr>
          <a:xfrm rot="0">
            <a:off x="4831868" y="372461"/>
            <a:ext cx="8624263" cy="2671934"/>
            <a:chOff x="0" y="0"/>
            <a:chExt cx="11499018" cy="3562579"/>
          </a:xfrm>
        </p:grpSpPr>
        <p:grpSp>
          <p:nvGrpSpPr>
            <p:cNvPr name="Group 6" id="6"/>
            <p:cNvGrpSpPr/>
            <p:nvPr/>
          </p:nvGrpSpPr>
          <p:grpSpPr>
            <a:xfrm rot="0">
              <a:off x="0" y="0"/>
              <a:ext cx="11232575" cy="3298137"/>
              <a:chOff x="0" y="0"/>
              <a:chExt cx="3193721" cy="937748"/>
            </a:xfrm>
          </p:grpSpPr>
          <p:sp>
            <p:nvSpPr>
              <p:cNvPr name="Freeform 7" id="7"/>
              <p:cNvSpPr/>
              <p:nvPr/>
            </p:nvSpPr>
            <p:spPr>
              <a:xfrm flipH="false" flipV="false" rot="0">
                <a:off x="0" y="0"/>
                <a:ext cx="3193721" cy="937748"/>
              </a:xfrm>
              <a:custGeom>
                <a:avLst/>
                <a:gdLst/>
                <a:ahLst/>
                <a:cxnLst/>
                <a:rect r="r" b="b" t="t" l="l"/>
                <a:pathLst>
                  <a:path h="937748" w="3193721">
                    <a:moveTo>
                      <a:pt x="3193721" y="0"/>
                    </a:moveTo>
                    <a:lnTo>
                      <a:pt x="0" y="0"/>
                    </a:lnTo>
                    <a:lnTo>
                      <a:pt x="0" y="749788"/>
                    </a:lnTo>
                    <a:lnTo>
                      <a:pt x="157480" y="749788"/>
                    </a:lnTo>
                    <a:lnTo>
                      <a:pt x="157480" y="937748"/>
                    </a:lnTo>
                    <a:lnTo>
                      <a:pt x="463550" y="749788"/>
                    </a:lnTo>
                    <a:lnTo>
                      <a:pt x="3193721" y="749788"/>
                    </a:lnTo>
                    <a:lnTo>
                      <a:pt x="3193721" y="0"/>
                    </a:lnTo>
                    <a:close/>
                  </a:path>
                </a:pathLst>
              </a:custGeom>
              <a:solidFill>
                <a:srgbClr val="9BDAE9"/>
              </a:solidFill>
              <a:ln cap="sq">
                <a:noFill/>
                <a:prstDash val="solid"/>
                <a:miter/>
              </a:ln>
            </p:spPr>
          </p:sp>
          <p:sp>
            <p:nvSpPr>
              <p:cNvPr name="TextBox 8" id="8"/>
              <p:cNvSpPr txBox="true"/>
              <p:nvPr/>
            </p:nvSpPr>
            <p:spPr>
              <a:xfrm>
                <a:off x="0" y="-47625"/>
                <a:ext cx="3193721" cy="794873"/>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266443" y="264443"/>
              <a:ext cx="11232575" cy="3298137"/>
              <a:chOff x="0" y="0"/>
              <a:chExt cx="3193721" cy="937748"/>
            </a:xfrm>
          </p:grpSpPr>
          <p:sp>
            <p:nvSpPr>
              <p:cNvPr name="Freeform 10" id="10"/>
              <p:cNvSpPr/>
              <p:nvPr/>
            </p:nvSpPr>
            <p:spPr>
              <a:xfrm flipH="false" flipV="false" rot="0">
                <a:off x="0" y="0"/>
                <a:ext cx="3193721" cy="937748"/>
              </a:xfrm>
              <a:custGeom>
                <a:avLst/>
                <a:gdLst/>
                <a:ahLst/>
                <a:cxnLst/>
                <a:rect r="r" b="b" t="t" l="l"/>
                <a:pathLst>
                  <a:path h="937748" w="3193721">
                    <a:moveTo>
                      <a:pt x="3193721" y="0"/>
                    </a:moveTo>
                    <a:lnTo>
                      <a:pt x="0" y="0"/>
                    </a:lnTo>
                    <a:lnTo>
                      <a:pt x="0" y="749788"/>
                    </a:lnTo>
                    <a:lnTo>
                      <a:pt x="157480" y="749788"/>
                    </a:lnTo>
                    <a:lnTo>
                      <a:pt x="157480" y="937748"/>
                    </a:lnTo>
                    <a:lnTo>
                      <a:pt x="463550" y="749788"/>
                    </a:lnTo>
                    <a:lnTo>
                      <a:pt x="3193721" y="749788"/>
                    </a:lnTo>
                    <a:lnTo>
                      <a:pt x="3193721" y="0"/>
                    </a:lnTo>
                    <a:close/>
                  </a:path>
                </a:pathLst>
              </a:custGeom>
              <a:solidFill>
                <a:srgbClr val="000000">
                  <a:alpha val="0"/>
                </a:srgbClr>
              </a:solidFill>
              <a:ln w="66675" cap="sq">
                <a:solidFill>
                  <a:srgbClr val="56C3D0"/>
                </a:solidFill>
                <a:prstDash val="solid"/>
                <a:miter/>
              </a:ln>
            </p:spPr>
          </p:sp>
          <p:sp>
            <p:nvSpPr>
              <p:cNvPr name="TextBox 11" id="11"/>
              <p:cNvSpPr txBox="true"/>
              <p:nvPr/>
            </p:nvSpPr>
            <p:spPr>
              <a:xfrm>
                <a:off x="0" y="-47625"/>
                <a:ext cx="3193721" cy="794873"/>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800606" y="576553"/>
              <a:ext cx="9897806" cy="1930400"/>
            </a:xfrm>
            <a:prstGeom prst="rect">
              <a:avLst/>
            </a:prstGeom>
          </p:spPr>
          <p:txBody>
            <a:bodyPr anchor="t" rtlCol="false" tIns="0" lIns="0" bIns="0" rIns="0">
              <a:spAutoFit/>
            </a:bodyPr>
            <a:lstStyle/>
            <a:p>
              <a:pPr algn="ctr">
                <a:lnSpc>
                  <a:spcPts val="5759"/>
                </a:lnSpc>
              </a:pPr>
              <a:r>
                <a:rPr lang="en-US" sz="4800">
                  <a:solidFill>
                    <a:srgbClr val="000000"/>
                  </a:solidFill>
                  <a:latin typeface="League Spartan"/>
                  <a:ea typeface="League Spartan"/>
                  <a:cs typeface="League Spartan"/>
                  <a:sym typeface="League Spartan"/>
                </a:rPr>
                <a:t>AI’S IMPACT ON CAREER</a:t>
              </a:r>
            </a:p>
          </p:txBody>
        </p:sp>
      </p:grpSp>
      <p:sp>
        <p:nvSpPr>
          <p:cNvPr name="Freeform 13" id="13"/>
          <p:cNvSpPr/>
          <p:nvPr/>
        </p:nvSpPr>
        <p:spPr>
          <a:xfrm flipH="false" flipV="false" rot="0">
            <a:off x="3875256" y="3194298"/>
            <a:ext cx="10537488" cy="6510673"/>
          </a:xfrm>
          <a:custGeom>
            <a:avLst/>
            <a:gdLst/>
            <a:ahLst/>
            <a:cxnLst/>
            <a:rect r="r" b="b" t="t" l="l"/>
            <a:pathLst>
              <a:path h="6510673" w="10537488">
                <a:moveTo>
                  <a:pt x="0" y="0"/>
                </a:moveTo>
                <a:lnTo>
                  <a:pt x="10537488" y="0"/>
                </a:lnTo>
                <a:lnTo>
                  <a:pt x="10537488" y="6510672"/>
                </a:lnTo>
                <a:lnTo>
                  <a:pt x="0" y="6510672"/>
                </a:lnTo>
                <a:lnTo>
                  <a:pt x="0" y="0"/>
                </a:lnTo>
                <a:close/>
              </a:path>
            </a:pathLst>
          </a:custGeom>
          <a:blipFill>
            <a:blip r:embed="rId4"/>
            <a:stretch>
              <a:fillRect l="-6045" t="-10072" r="-25428" b="-1907"/>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13082137" y="-495020"/>
            <a:ext cx="9287959" cy="8409825"/>
          </a:xfrm>
          <a:custGeom>
            <a:avLst/>
            <a:gdLst/>
            <a:ahLst/>
            <a:cxnLst/>
            <a:rect r="r" b="b" t="t" l="l"/>
            <a:pathLst>
              <a:path h="8409825" w="9287959">
                <a:moveTo>
                  <a:pt x="9287960" y="8409824"/>
                </a:moveTo>
                <a:lnTo>
                  <a:pt x="0" y="8409824"/>
                </a:lnTo>
                <a:lnTo>
                  <a:pt x="0" y="0"/>
                </a:lnTo>
                <a:lnTo>
                  <a:pt x="9287960" y="0"/>
                </a:lnTo>
                <a:lnTo>
                  <a:pt x="9287960" y="84098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07933" y="8049787"/>
            <a:ext cx="7360133" cy="6664266"/>
          </a:xfrm>
          <a:custGeom>
            <a:avLst/>
            <a:gdLst/>
            <a:ahLst/>
            <a:cxnLst/>
            <a:rect r="r" b="b" t="t" l="l"/>
            <a:pathLst>
              <a:path h="6664266" w="7360133">
                <a:moveTo>
                  <a:pt x="0" y="0"/>
                </a:moveTo>
                <a:lnTo>
                  <a:pt x="7360134" y="0"/>
                </a:lnTo>
                <a:lnTo>
                  <a:pt x="7360134" y="6664267"/>
                </a:lnTo>
                <a:lnTo>
                  <a:pt x="0" y="6664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true" flipV="false" rot="0">
            <a:off x="8303269" y="8738243"/>
            <a:ext cx="7360133" cy="6664266"/>
          </a:xfrm>
          <a:custGeom>
            <a:avLst/>
            <a:gdLst/>
            <a:ahLst/>
            <a:cxnLst/>
            <a:rect r="r" b="b" t="t" l="l"/>
            <a:pathLst>
              <a:path h="6664266" w="7360133">
                <a:moveTo>
                  <a:pt x="7360133" y="0"/>
                </a:moveTo>
                <a:lnTo>
                  <a:pt x="0" y="0"/>
                </a:lnTo>
                <a:lnTo>
                  <a:pt x="0" y="6664266"/>
                </a:lnTo>
                <a:lnTo>
                  <a:pt x="7360133" y="6664266"/>
                </a:lnTo>
                <a:lnTo>
                  <a:pt x="7360133"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5" id="5"/>
          <p:cNvSpPr txBox="true"/>
          <p:nvPr/>
        </p:nvSpPr>
        <p:spPr>
          <a:xfrm rot="0">
            <a:off x="2649706" y="3474206"/>
            <a:ext cx="12332768" cy="5816487"/>
          </a:xfrm>
          <a:prstGeom prst="rect">
            <a:avLst/>
          </a:prstGeom>
        </p:spPr>
        <p:txBody>
          <a:bodyPr anchor="t" rtlCol="false" tIns="0" lIns="0" bIns="0" rIns="0">
            <a:spAutoFit/>
          </a:bodyPr>
          <a:lstStyle/>
          <a:p>
            <a:pPr algn="l" marL="675648" indent="-337824" lvl="1">
              <a:lnSpc>
                <a:spcPts val="4381"/>
              </a:lnSpc>
              <a:buFont typeface="Arial"/>
              <a:buChar char="•"/>
            </a:pPr>
            <a:r>
              <a:rPr lang="en-US" sz="3129">
                <a:solidFill>
                  <a:srgbClr val="000000"/>
                </a:solidFill>
                <a:latin typeface="DG Jory"/>
                <a:ea typeface="DG Jory"/>
                <a:cs typeface="DG Jory"/>
                <a:sym typeface="DG Jory"/>
              </a:rPr>
              <a:t>Building on Career’s breakdown in the previous slide, this donut chart shows Neutral (48.38%), Bad (29.11%), and Good (22.51%) sentiment.</a:t>
            </a:r>
          </a:p>
          <a:p>
            <a:pPr algn="l">
              <a:lnSpc>
                <a:spcPts val="839"/>
              </a:lnSpc>
            </a:pPr>
          </a:p>
          <a:p>
            <a:pPr algn="l" marL="675648" indent="-337824" lvl="1">
              <a:lnSpc>
                <a:spcPts val="4381"/>
              </a:lnSpc>
              <a:buFont typeface="Arial"/>
              <a:buChar char="•"/>
            </a:pPr>
            <a:r>
              <a:rPr lang="en-US" sz="3129">
                <a:solidFill>
                  <a:srgbClr val="000000"/>
                </a:solidFill>
                <a:latin typeface="DG Jory"/>
                <a:ea typeface="DG Jory"/>
                <a:cs typeface="DG Jory"/>
                <a:sym typeface="DG Jory"/>
              </a:rPr>
              <a:t>Neutral sentiment dominates, reflecting a cautious but open mindset toward AI’s role in transforming jobs.</a:t>
            </a:r>
          </a:p>
          <a:p>
            <a:pPr algn="l">
              <a:lnSpc>
                <a:spcPts val="839"/>
              </a:lnSpc>
            </a:pPr>
          </a:p>
          <a:p>
            <a:pPr algn="l" marL="675648" indent="-337824" lvl="1">
              <a:lnSpc>
                <a:spcPts val="4381"/>
              </a:lnSpc>
              <a:buFont typeface="Arial"/>
              <a:buChar char="•"/>
            </a:pPr>
            <a:r>
              <a:rPr lang="en-US" sz="3129">
                <a:solidFill>
                  <a:srgbClr val="000000"/>
                </a:solidFill>
                <a:latin typeface="DG Jory"/>
                <a:ea typeface="DG Jory"/>
                <a:cs typeface="DG Jory"/>
                <a:sym typeface="DG Jory"/>
              </a:rPr>
              <a:t>Negative sentiment highlights concerns like job automation and displacement, while Positive sentiment focuses on opportunities for innovation and growth.</a:t>
            </a:r>
          </a:p>
          <a:p>
            <a:pPr algn="l">
              <a:lnSpc>
                <a:spcPts val="839"/>
              </a:lnSpc>
            </a:pPr>
          </a:p>
          <a:p>
            <a:pPr algn="l" marL="675648" indent="-337824" lvl="1">
              <a:lnSpc>
                <a:spcPts val="4381"/>
              </a:lnSpc>
              <a:buFont typeface="Arial"/>
              <a:buChar char="•"/>
            </a:pPr>
            <a:r>
              <a:rPr lang="en-US" sz="3129">
                <a:solidFill>
                  <a:srgbClr val="000000"/>
                </a:solidFill>
                <a:latin typeface="DG Jory"/>
                <a:ea typeface="DG Jory"/>
                <a:cs typeface="DG Jory"/>
                <a:sym typeface="DG Jory"/>
              </a:rPr>
              <a:t>The donut chart visually emphasizes that Neutral sentiment occupies nearly half, showing ongoing debates rather than fixed opinions.</a:t>
            </a:r>
          </a:p>
          <a:p>
            <a:pPr algn="l">
              <a:lnSpc>
                <a:spcPts val="4381"/>
              </a:lnSpc>
            </a:pPr>
          </a:p>
        </p:txBody>
      </p:sp>
      <p:grpSp>
        <p:nvGrpSpPr>
          <p:cNvPr name="Group 6" id="6"/>
          <p:cNvGrpSpPr/>
          <p:nvPr/>
        </p:nvGrpSpPr>
        <p:grpSpPr>
          <a:xfrm rot="0">
            <a:off x="606516" y="606990"/>
            <a:ext cx="6769231" cy="2671934"/>
            <a:chOff x="0" y="0"/>
            <a:chExt cx="9025641" cy="3562579"/>
          </a:xfrm>
        </p:grpSpPr>
        <p:grpSp>
          <p:nvGrpSpPr>
            <p:cNvPr name="Group 7" id="7"/>
            <p:cNvGrpSpPr/>
            <p:nvPr/>
          </p:nvGrpSpPr>
          <p:grpSpPr>
            <a:xfrm rot="0">
              <a:off x="0" y="0"/>
              <a:ext cx="8816509" cy="3298137"/>
              <a:chOff x="0" y="0"/>
              <a:chExt cx="2506769" cy="937748"/>
            </a:xfrm>
          </p:grpSpPr>
          <p:sp>
            <p:nvSpPr>
              <p:cNvPr name="Freeform 8" id="8"/>
              <p:cNvSpPr/>
              <p:nvPr/>
            </p:nvSpPr>
            <p:spPr>
              <a:xfrm flipH="false" flipV="false" rot="0">
                <a:off x="0" y="0"/>
                <a:ext cx="2506769" cy="937748"/>
              </a:xfrm>
              <a:custGeom>
                <a:avLst/>
                <a:gdLst/>
                <a:ahLst/>
                <a:cxnLst/>
                <a:rect r="r" b="b" t="t" l="l"/>
                <a:pathLst>
                  <a:path h="937748" w="2506769">
                    <a:moveTo>
                      <a:pt x="2506769" y="0"/>
                    </a:moveTo>
                    <a:lnTo>
                      <a:pt x="0" y="0"/>
                    </a:lnTo>
                    <a:lnTo>
                      <a:pt x="0" y="749788"/>
                    </a:lnTo>
                    <a:lnTo>
                      <a:pt x="157480" y="749788"/>
                    </a:lnTo>
                    <a:lnTo>
                      <a:pt x="157480" y="937748"/>
                    </a:lnTo>
                    <a:lnTo>
                      <a:pt x="463550" y="749788"/>
                    </a:lnTo>
                    <a:lnTo>
                      <a:pt x="2506769" y="749788"/>
                    </a:lnTo>
                    <a:lnTo>
                      <a:pt x="2506769" y="0"/>
                    </a:lnTo>
                    <a:close/>
                  </a:path>
                </a:pathLst>
              </a:custGeom>
              <a:solidFill>
                <a:srgbClr val="9BDAE9"/>
              </a:solidFill>
              <a:ln cap="sq">
                <a:noFill/>
                <a:prstDash val="solid"/>
                <a:miter/>
              </a:ln>
            </p:spPr>
          </p:sp>
          <p:sp>
            <p:nvSpPr>
              <p:cNvPr name="TextBox 9" id="9"/>
              <p:cNvSpPr txBox="true"/>
              <p:nvPr/>
            </p:nvSpPr>
            <p:spPr>
              <a:xfrm>
                <a:off x="0" y="-47625"/>
                <a:ext cx="2506769" cy="794873"/>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209132" y="264443"/>
              <a:ext cx="8816509" cy="3298137"/>
              <a:chOff x="0" y="0"/>
              <a:chExt cx="2506769" cy="937748"/>
            </a:xfrm>
          </p:grpSpPr>
          <p:sp>
            <p:nvSpPr>
              <p:cNvPr name="Freeform 11" id="11"/>
              <p:cNvSpPr/>
              <p:nvPr/>
            </p:nvSpPr>
            <p:spPr>
              <a:xfrm flipH="false" flipV="false" rot="0">
                <a:off x="0" y="0"/>
                <a:ext cx="2506769" cy="937748"/>
              </a:xfrm>
              <a:custGeom>
                <a:avLst/>
                <a:gdLst/>
                <a:ahLst/>
                <a:cxnLst/>
                <a:rect r="r" b="b" t="t" l="l"/>
                <a:pathLst>
                  <a:path h="937748" w="2506769">
                    <a:moveTo>
                      <a:pt x="2506769" y="0"/>
                    </a:moveTo>
                    <a:lnTo>
                      <a:pt x="0" y="0"/>
                    </a:lnTo>
                    <a:lnTo>
                      <a:pt x="0" y="749788"/>
                    </a:lnTo>
                    <a:lnTo>
                      <a:pt x="157480" y="749788"/>
                    </a:lnTo>
                    <a:lnTo>
                      <a:pt x="157480" y="937748"/>
                    </a:lnTo>
                    <a:lnTo>
                      <a:pt x="463550" y="749788"/>
                    </a:lnTo>
                    <a:lnTo>
                      <a:pt x="2506769" y="749788"/>
                    </a:lnTo>
                    <a:lnTo>
                      <a:pt x="2506769" y="0"/>
                    </a:lnTo>
                    <a:close/>
                  </a:path>
                </a:pathLst>
              </a:custGeom>
              <a:solidFill>
                <a:srgbClr val="000000">
                  <a:alpha val="0"/>
                </a:srgbClr>
              </a:solidFill>
              <a:ln w="66675" cap="sq">
                <a:solidFill>
                  <a:srgbClr val="56C3D0"/>
                </a:solidFill>
                <a:prstDash val="solid"/>
                <a:miter/>
              </a:ln>
            </p:spPr>
          </p:sp>
          <p:sp>
            <p:nvSpPr>
              <p:cNvPr name="TextBox 12" id="12"/>
              <p:cNvSpPr txBox="true"/>
              <p:nvPr/>
            </p:nvSpPr>
            <p:spPr>
              <a:xfrm>
                <a:off x="0" y="-47625"/>
                <a:ext cx="2506769" cy="794873"/>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628400" y="576553"/>
              <a:ext cx="7768841" cy="1930400"/>
            </a:xfrm>
            <a:prstGeom prst="rect">
              <a:avLst/>
            </a:prstGeom>
          </p:spPr>
          <p:txBody>
            <a:bodyPr anchor="t" rtlCol="false" tIns="0" lIns="0" bIns="0" rIns="0">
              <a:spAutoFit/>
            </a:bodyPr>
            <a:lstStyle/>
            <a:p>
              <a:pPr algn="ctr">
                <a:lnSpc>
                  <a:spcPts val="5760"/>
                </a:lnSpc>
              </a:pPr>
              <a:r>
                <a:rPr lang="en-US" sz="4800">
                  <a:solidFill>
                    <a:srgbClr val="000000"/>
                  </a:solidFill>
                  <a:latin typeface="League Spartan"/>
                  <a:ea typeface="League Spartan"/>
                  <a:cs typeface="League Spartan"/>
                  <a:sym typeface="League Spartan"/>
                </a:rPr>
                <a:t>AI’S IMPACT ON CAREER</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DAGe7m8bLG4</dc:identifier>
  <dcterms:modified xsi:type="dcterms:W3CDTF">2011-08-01T06:04:30Z</dcterms:modified>
  <cp:revision>1</cp:revision>
  <dc:title>The Byte Force RAISE’25</dc:title>
</cp:coreProperties>
</file>